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24"/>
  </p:handoutMasterIdLst>
  <p:sldIdLst>
    <p:sldId id="256" r:id="rId2"/>
    <p:sldId id="274" r:id="rId3"/>
    <p:sldId id="258" r:id="rId4"/>
    <p:sldId id="259" r:id="rId5"/>
    <p:sldId id="260" r:id="rId6"/>
    <p:sldId id="275" r:id="rId7"/>
    <p:sldId id="262" r:id="rId8"/>
    <p:sldId id="263" r:id="rId9"/>
    <p:sldId id="276" r:id="rId10"/>
    <p:sldId id="268" r:id="rId11"/>
    <p:sldId id="277" r:id="rId12"/>
    <p:sldId id="278" r:id="rId13"/>
    <p:sldId id="269" r:id="rId14"/>
    <p:sldId id="279" r:id="rId15"/>
    <p:sldId id="270" r:id="rId16"/>
    <p:sldId id="280" r:id="rId17"/>
    <p:sldId id="281" r:id="rId18"/>
    <p:sldId id="282" r:id="rId19"/>
    <p:sldId id="283" r:id="rId20"/>
    <p:sldId id="284" r:id="rId21"/>
    <p:sldId id="285" r:id="rId22"/>
    <p:sldId id="273" r:id="rId2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5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6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B0C2D-B961-4548-AA01-A889C4496B00}" type="datetimeFigureOut">
              <a:rPr lang="fr-FR" smtClean="0"/>
              <a:t>01/06/2018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5F27C-AB1A-435B-82AC-04423D51A2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964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018720B-EBBB-4A18-948E-66AAF5461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1637" y="174812"/>
            <a:ext cx="8915399" cy="5688105"/>
          </a:xfrm>
        </p:spPr>
        <p:txBody>
          <a:bodyPr>
            <a:noAutofit/>
          </a:bodyPr>
          <a:lstStyle/>
          <a:p>
            <a:r>
              <a:rPr lang="fr-FR" dirty="0"/>
              <a:t>Projet ARBELE</a:t>
            </a:r>
            <a:r>
              <a:rPr lang="fr-FR" sz="4000" dirty="0"/>
              <a:t/>
            </a:r>
            <a:br>
              <a:rPr lang="fr-FR" sz="4000" dirty="0"/>
            </a:br>
            <a:r>
              <a:rPr lang="fr-FR" sz="4000" dirty="0"/>
              <a:t/>
            </a:r>
            <a:br>
              <a:rPr lang="fr-FR" sz="4000" dirty="0"/>
            </a:br>
            <a:r>
              <a:rPr lang="fr-FR" sz="4000" i="1" dirty="0"/>
              <a:t>Etude des dispositifs de soutien et du cadre règlementaire en Agroforesterie : </a:t>
            </a:r>
            <a:br>
              <a:rPr lang="fr-FR" sz="4000" i="1" dirty="0"/>
            </a:br>
            <a:r>
              <a:rPr lang="fr-FR" sz="4000" i="1" dirty="0"/>
              <a:t>freins et leviers au développement de ces systèmes</a:t>
            </a:r>
            <a:br>
              <a:rPr lang="fr-FR" sz="4000" i="1" dirty="0"/>
            </a:br>
            <a:r>
              <a:rPr lang="fr-FR" sz="4000" dirty="0"/>
              <a:t>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F4662657-6E64-4D43-A3F4-A333C05C7A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5580529"/>
            <a:ext cx="8915399" cy="981636"/>
          </a:xfrm>
        </p:spPr>
        <p:txBody>
          <a:bodyPr/>
          <a:lstStyle/>
          <a:p>
            <a:r>
              <a:rPr lang="fr-FR" dirty="0"/>
              <a:t>Présentation basée sur les travaux de Maëva COLOMBET </a:t>
            </a:r>
          </a:p>
        </p:txBody>
      </p:sp>
    </p:spTree>
    <p:extLst>
      <p:ext uri="{BB962C8B-B14F-4D97-AF65-F5344CB8AC3E}">
        <p14:creationId xmlns:p14="http://schemas.microsoft.com/office/powerpoint/2010/main" val="4012492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A069CF6-F77E-4D13-B33C-07F1AB6ED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2588" y="134471"/>
            <a:ext cx="10309411" cy="6172200"/>
          </a:xfrm>
        </p:spPr>
        <p:txBody>
          <a:bodyPr>
            <a:noAutofit/>
          </a:bodyPr>
          <a:lstStyle/>
          <a:p>
            <a:r>
              <a:rPr lang="fr-FR" sz="3200" b="1" dirty="0"/>
              <a:t>RESUME :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>L’agroforesterie est un ensemble de pratiques ancestrales qui associent arbres, cultures et animaux. </a:t>
            </a:r>
            <a:br>
              <a:rPr lang="fr-FR" sz="2000" dirty="0"/>
            </a:b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>Après avoir connu une forte régression ces dernières décennies, notamment à cause du remembrement ou de la mécanisation, les politiques – et notamment la PAC - semblent s’engager dans diverses stratégies de protection ou d’aide à la plantation de systèmes agroforestiers. </a:t>
            </a:r>
            <a:br>
              <a:rPr lang="fr-FR" sz="2000" dirty="0"/>
            </a:b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>Ces mesures ne sont pas toujours cohérentes et leur mise en application peut s’avérer complexe. </a:t>
            </a:r>
            <a:br>
              <a:rPr lang="fr-FR" sz="2000" dirty="0"/>
            </a:b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>Le présent travail cherche à identifier les freins et leviers liés au cadre réglementaire et aux dispositifs de soutien dans le but de mettre en avant des propositions d’amélioration, de clarification et de simplification. </a:t>
            </a:r>
          </a:p>
        </p:txBody>
      </p:sp>
    </p:spTree>
    <p:extLst>
      <p:ext uri="{BB962C8B-B14F-4D97-AF65-F5344CB8AC3E}">
        <p14:creationId xmlns:p14="http://schemas.microsoft.com/office/powerpoint/2010/main" val="1077850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114ABC5-786F-426B-9C7A-5A756748A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/>
              <a:t>L’Agroforesterie : un ensemble de pratiques porteuses d’avenir</a:t>
            </a:r>
            <a:br>
              <a:rPr lang="fr-FR" b="1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4BA0C04-822E-4C61-BF1E-E99555B79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824" y="1586752"/>
            <a:ext cx="10697788" cy="5123329"/>
          </a:xfrm>
        </p:spPr>
        <p:txBody>
          <a:bodyPr>
            <a:normAutofit fontScale="70000" lnSpcReduction="20000"/>
          </a:bodyPr>
          <a:lstStyle/>
          <a:p>
            <a:endParaRPr lang="fr-FR" sz="2000" dirty="0"/>
          </a:p>
          <a:p>
            <a:r>
              <a:rPr lang="fr-FR" sz="2300" i="1" dirty="0"/>
              <a:t>UN MOT NOUVEAU POUR DES PRATIQUES ANCIENNES </a:t>
            </a:r>
          </a:p>
          <a:p>
            <a:pPr marL="0" indent="0">
              <a:buNone/>
            </a:pPr>
            <a:endParaRPr lang="fr-FR" sz="2300" i="1" dirty="0"/>
          </a:p>
          <a:p>
            <a:pPr lvl="1"/>
            <a:r>
              <a:rPr lang="fr-FR" sz="2100" dirty="0"/>
              <a:t>Apogée du bocage français entre 1850 et 1950 : 4,5 millions d’hectares (</a:t>
            </a:r>
            <a:r>
              <a:rPr lang="fr-FR" sz="2100" dirty="0" err="1"/>
              <a:t>Pointereau</a:t>
            </a:r>
            <a:r>
              <a:rPr lang="fr-FR" sz="2100" dirty="0"/>
              <a:t>, 2004). </a:t>
            </a:r>
          </a:p>
          <a:p>
            <a:pPr lvl="1"/>
            <a:r>
              <a:rPr lang="fr-FR" sz="2100" dirty="0"/>
              <a:t>Aujourd’hui, la surface totale de haies et alignements d’arbres serait d’environ 950 000 ha (</a:t>
            </a:r>
            <a:r>
              <a:rPr lang="fr-FR" sz="2100" dirty="0" err="1"/>
              <a:t>Balny</a:t>
            </a:r>
            <a:r>
              <a:rPr lang="fr-FR" sz="2100" dirty="0"/>
              <a:t> et al., 2015) </a:t>
            </a:r>
          </a:p>
          <a:p>
            <a:pPr lvl="1"/>
            <a:endParaRPr lang="fr-FR" sz="2300" dirty="0"/>
          </a:p>
          <a:p>
            <a:r>
              <a:rPr lang="fr-FR" sz="2300" i="1" dirty="0"/>
              <a:t>DES PRATIQUES PERFORMANTES POUR PRODUIRE PLUS ET MIEUX </a:t>
            </a:r>
          </a:p>
          <a:p>
            <a:pPr marL="0" indent="0">
              <a:buNone/>
            </a:pPr>
            <a:endParaRPr lang="fr-FR" sz="2300" i="1" dirty="0"/>
          </a:p>
          <a:p>
            <a:pPr lvl="1"/>
            <a:r>
              <a:rPr lang="fr-FR" sz="2100" dirty="0"/>
              <a:t>Des rendements supérieurs (Inra) par l’intensification agroécologique : meilleure utilisation des ressources grâce à un étagement des cultures, aux systèmes racinaires de profondeurs variées et une occupation permanente du sol. </a:t>
            </a:r>
          </a:p>
          <a:p>
            <a:pPr lvl="1"/>
            <a:r>
              <a:rPr lang="fr-FR" sz="2100" dirty="0"/>
              <a:t>Meilleures qualité et quantité d’eau : les arbres limitent la lixiviation et augmentent la réserve utile en eau des sols grâce à une meilleure infiltration et une évaporation limitée. </a:t>
            </a:r>
          </a:p>
          <a:p>
            <a:pPr lvl="1"/>
            <a:r>
              <a:rPr lang="fr-FR" sz="2100" dirty="0"/>
              <a:t>Fournissent habitat et nourriture pour de nombreux organismes (mycorhizes, auxiliaires de cultures, polinisateurs</a:t>
            </a:r>
          </a:p>
          <a:p>
            <a:pPr lvl="1"/>
            <a:r>
              <a:rPr lang="fr-FR" sz="2100" dirty="0"/>
              <a:t> Permettent également de lutter contre le changement climatique en stockant du carbone : la mise en place d’une parcelle agroforestière stockerait entre 1.5 et 4 </a:t>
            </a:r>
            <a:r>
              <a:rPr lang="fr-FR" sz="2100" dirty="0" err="1"/>
              <a:t>tC</a:t>
            </a:r>
            <a:r>
              <a:rPr lang="fr-FR" sz="2100" dirty="0"/>
              <a:t>/ha/an pour des densités comprises entre 50 et 100 arbres/ha, soit en moyenne 2 fois plus qu’un hectare forestier moyen (Hamon et al., 2009). </a:t>
            </a:r>
          </a:p>
          <a:p>
            <a:endParaRPr lang="fr-FR" sz="1200" dirty="0"/>
          </a:p>
          <a:p>
            <a:pPr lvl="1"/>
            <a:endParaRPr lang="fr-FR" sz="1200" dirty="0"/>
          </a:p>
          <a:p>
            <a:endParaRPr lang="fr-FR" sz="1600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5151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3F5D7B4-9477-44DA-9DBA-E7716A662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/>
              <a:t>Une évolution de la prise en compte des arbres dans la réglementation, la législation et les dispositifs de soutien 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0EC96FB9-B5A0-43E6-84A9-C334E5B9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0953" y="2111188"/>
            <a:ext cx="10603659" cy="4625788"/>
          </a:xfrm>
        </p:spPr>
        <p:txBody>
          <a:bodyPr>
            <a:normAutofit fontScale="40000" lnSpcReduction="20000"/>
          </a:bodyPr>
          <a:lstStyle/>
          <a:p>
            <a:endParaRPr lang="fr-FR" dirty="0"/>
          </a:p>
          <a:p>
            <a:r>
              <a:rPr lang="fr-FR" sz="4000" i="1" dirty="0"/>
              <a:t>LA POLITIQUE AGRICOLE COMMUNE : UN CADRE INCONTOURNABLE DU MONDE AGRICOLE </a:t>
            </a:r>
          </a:p>
          <a:p>
            <a:pPr lvl="1"/>
            <a:r>
              <a:rPr lang="fr-FR" sz="3500" b="1" i="1" dirty="0"/>
              <a:t>Pilier 1 </a:t>
            </a:r>
            <a:r>
              <a:rPr lang="fr-FR" sz="3500" i="1" dirty="0"/>
              <a:t>: évolution vers un verdissement des aides à l’agriculture</a:t>
            </a:r>
          </a:p>
          <a:p>
            <a:pPr lvl="1"/>
            <a:r>
              <a:rPr lang="fr-FR" sz="3500" dirty="0"/>
              <a:t>Le paiement vert est une aide accordée aux bénéficiaires du régime de paiement de base qui respectent trois conditions bénéfiques pour l’environnement (sauf exceptions): contribuer au maintien des prairies permanentes, avoir une diversification des cultures et disposer de Surfaces d’Intérêt Ecologique (SIE) équivalentes à 5% de la surface en terres arables. </a:t>
            </a:r>
          </a:p>
          <a:p>
            <a:pPr lvl="1"/>
            <a:r>
              <a:rPr lang="fr-FR" sz="3500" b="1" dirty="0"/>
              <a:t>Pilier 2 </a:t>
            </a:r>
            <a:r>
              <a:rPr lang="fr-FR" sz="3500" dirty="0"/>
              <a:t>: consacré au développement agricole (FEADER : Fonds Européen Agricole pour le </a:t>
            </a:r>
            <a:r>
              <a:rPr lang="fr-FR" sz="3500" dirty="0" err="1"/>
              <a:t>DEveloppement</a:t>
            </a:r>
            <a:r>
              <a:rPr lang="fr-FR" sz="3500" dirty="0"/>
              <a:t> Rural)</a:t>
            </a:r>
          </a:p>
          <a:p>
            <a:pPr lvl="1"/>
            <a:r>
              <a:rPr lang="fr-FR" sz="3500" dirty="0"/>
              <a:t>Exemples de mesures FEADER : investissements physiques, mesures agroenvironnement-climat, soutien à l’agriculture biologique, paiements au titre de Natura 2000 ou en faveur des zones soumises à des contraintes naturelles </a:t>
            </a:r>
          </a:p>
          <a:p>
            <a:pPr marL="0" indent="0">
              <a:buNone/>
            </a:pPr>
            <a:endParaRPr lang="fr-FR" sz="4000" dirty="0"/>
          </a:p>
          <a:p>
            <a:r>
              <a:rPr lang="fr-FR" sz="4000" i="1" dirty="0"/>
              <a:t>UNE INTEGRATION DE PLUS EN PLUS VISIBLE DES ARBRES DANS LES POLITIQUES AGRICOLES </a:t>
            </a:r>
          </a:p>
          <a:p>
            <a:pPr lvl="1"/>
            <a:r>
              <a:rPr lang="fr-FR" sz="3500" dirty="0"/>
              <a:t>Augmentation des quantités admises de haies, bosquets, et d’arbres dans les surfaces agricoles</a:t>
            </a:r>
          </a:p>
          <a:p>
            <a:endParaRPr lang="fr-FR" sz="4000" dirty="0"/>
          </a:p>
          <a:p>
            <a:r>
              <a:rPr lang="fr-FR" sz="4000" i="1" dirty="0"/>
              <a:t>DES DISPOSITIFS DE SOUTIEN A L’AGROFORESTERIE QUI SE METTENT EN PLACE </a:t>
            </a:r>
          </a:p>
          <a:p>
            <a:pPr lvl="1"/>
            <a:r>
              <a:rPr lang="fr-FR" sz="3500" i="1" dirty="0"/>
              <a:t>Mesures 222 puis 8.2 / MAEC / LINEA</a:t>
            </a:r>
            <a:endParaRPr lang="fr-FR" sz="3500" dirty="0"/>
          </a:p>
        </p:txBody>
      </p:sp>
    </p:spTree>
    <p:extLst>
      <p:ext uri="{BB962C8B-B14F-4D97-AF65-F5344CB8AC3E}">
        <p14:creationId xmlns:p14="http://schemas.microsoft.com/office/powerpoint/2010/main" val="924521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D6236D6-76AC-482B-945E-9E14A3431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/>
              <a:t>L’étude ARBELE de la réglementation pour le développement de l’agroforesterie 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9C6FF604-5064-4AF6-82E8-80AC5E10E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7506" y="1667435"/>
            <a:ext cx="10617106" cy="5056093"/>
          </a:xfrm>
        </p:spPr>
        <p:txBody>
          <a:bodyPr>
            <a:normAutofit fontScale="92500" lnSpcReduction="10000"/>
          </a:bodyPr>
          <a:lstStyle/>
          <a:p>
            <a:endParaRPr lang="fr-FR" dirty="0"/>
          </a:p>
          <a:p>
            <a:r>
              <a:rPr lang="fr-FR" i="1" dirty="0"/>
              <a:t>UNE QUESTION INTEGREE AU PROGRAMME ARBELE (</a:t>
            </a:r>
            <a:r>
              <a:rPr lang="fr-FR" dirty="0" err="1"/>
              <a:t>ARBre</a:t>
            </a:r>
            <a:r>
              <a:rPr lang="fr-FR" dirty="0"/>
              <a:t> dans les exploitations </a:t>
            </a:r>
            <a:r>
              <a:rPr lang="fr-FR" dirty="0" err="1"/>
              <a:t>d’ELEvage</a:t>
            </a:r>
            <a:r>
              <a:rPr lang="fr-FR" dirty="0"/>
              <a:t> herbivore : des fonctions et usages multiples )</a:t>
            </a:r>
            <a:endParaRPr lang="fr-FR" i="1" dirty="0"/>
          </a:p>
          <a:p>
            <a:pPr lvl="1"/>
            <a:r>
              <a:rPr lang="fr-FR" sz="1300" dirty="0"/>
              <a:t>projet est structuré en quatre grandes actions :</a:t>
            </a:r>
          </a:p>
          <a:p>
            <a:pPr lvl="3"/>
            <a:r>
              <a:rPr lang="fr-FR" sz="1300" dirty="0"/>
              <a:t> identification de la place de l’arbre dans les systèmes d’élevages herbivores, </a:t>
            </a:r>
          </a:p>
          <a:p>
            <a:pPr lvl="3"/>
            <a:r>
              <a:rPr lang="fr-FR" sz="1300" dirty="0"/>
              <a:t>étude des interactions arbre/animal/culture, </a:t>
            </a:r>
          </a:p>
          <a:p>
            <a:pPr lvl="3"/>
            <a:r>
              <a:rPr lang="fr-FR" sz="1300" dirty="0"/>
              <a:t>étude des itinéraires technico-économiques </a:t>
            </a:r>
          </a:p>
          <a:p>
            <a:pPr lvl="3"/>
            <a:r>
              <a:rPr lang="fr-FR" sz="1300" dirty="0"/>
              <a:t>transfert des argumentaires des connaissances et des outils </a:t>
            </a:r>
            <a:r>
              <a:rPr lang="fr-FR" sz="1300" i="1" dirty="0"/>
              <a:t> </a:t>
            </a:r>
          </a:p>
          <a:p>
            <a:pPr marL="0" indent="0">
              <a:buNone/>
            </a:pPr>
            <a:endParaRPr lang="fr-FR" i="1" dirty="0"/>
          </a:p>
          <a:p>
            <a:r>
              <a:rPr lang="fr-FR" i="1" dirty="0"/>
              <a:t>PROJET PLURIDISCIPLINAIRE ET MULTI-ACTEURS</a:t>
            </a:r>
            <a:r>
              <a:rPr lang="fr-FR" dirty="0"/>
              <a:t> </a:t>
            </a:r>
            <a:r>
              <a:rPr lang="fr-FR" i="1" dirty="0"/>
              <a:t>EN LIEN AVEC DE NOMBREUX PROJETS </a:t>
            </a:r>
            <a:endParaRPr lang="fr-FR" dirty="0"/>
          </a:p>
          <a:p>
            <a:pPr lvl="1"/>
            <a:r>
              <a:rPr lang="fr-FR" dirty="0"/>
              <a:t>L’étude du cadre réglementaire fait partie des objectifs du projet ARBELE, mais s’intègre également dans les missions de plusieurs acteurs de l’agroforesterie : </a:t>
            </a:r>
          </a:p>
          <a:p>
            <a:pPr lvl="2"/>
            <a:r>
              <a:rPr lang="fr-FR" dirty="0"/>
              <a:t>- MAAF (Plan national de développement de l’agroforesterie) (MAAF, 2015a) </a:t>
            </a:r>
          </a:p>
          <a:p>
            <a:pPr lvl="2"/>
            <a:r>
              <a:rPr lang="fr-FR" dirty="0"/>
              <a:t>- Réseau Mixte Technologique (RMT) « </a:t>
            </a:r>
            <a:r>
              <a:rPr lang="fr-FR" dirty="0" err="1"/>
              <a:t>AgroforesterieS</a:t>
            </a:r>
            <a:r>
              <a:rPr lang="fr-FR" dirty="0"/>
              <a:t> » (RMT </a:t>
            </a:r>
            <a:r>
              <a:rPr lang="fr-FR" dirty="0" err="1"/>
              <a:t>AgroforesterieS</a:t>
            </a:r>
            <a:r>
              <a:rPr lang="fr-FR" dirty="0"/>
              <a:t>, 2014) </a:t>
            </a:r>
          </a:p>
          <a:p>
            <a:pPr lvl="2"/>
            <a:r>
              <a:rPr lang="fr-FR" dirty="0"/>
              <a:t>- Réseau Rural Agroforestier Français (“Réseau Rural Agroforestier Français,” 2015) </a:t>
            </a:r>
          </a:p>
          <a:p>
            <a:pPr lvl="2"/>
            <a:r>
              <a:rPr lang="en-US" dirty="0"/>
              <a:t>- </a:t>
            </a:r>
            <a:r>
              <a:rPr lang="en-US" dirty="0" err="1"/>
              <a:t>Projet</a:t>
            </a:r>
            <a:r>
              <a:rPr lang="en-US" dirty="0"/>
              <a:t> de recherche </a:t>
            </a:r>
            <a:r>
              <a:rPr lang="en-US" dirty="0" err="1"/>
              <a:t>européen</a:t>
            </a:r>
            <a:r>
              <a:rPr lang="en-US" dirty="0"/>
              <a:t> : </a:t>
            </a:r>
            <a:r>
              <a:rPr lang="en-US" dirty="0" err="1"/>
              <a:t>AGroFORestry</a:t>
            </a:r>
            <a:r>
              <a:rPr lang="en-US" dirty="0"/>
              <a:t> that Will Advance Rural Development (AGFORWARD) (AGFORWARD, 2014).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1676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8E2DC4A7-EA54-45CB-A6AA-0524DB264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1635" y="228600"/>
            <a:ext cx="10596283" cy="6373906"/>
          </a:xfrm>
        </p:spPr>
      </p:pic>
    </p:spTree>
    <p:extLst>
      <p:ext uri="{BB962C8B-B14F-4D97-AF65-F5344CB8AC3E}">
        <p14:creationId xmlns:p14="http://schemas.microsoft.com/office/powerpoint/2010/main" val="3364630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FA21FB8-B0CA-419B-850F-8995921BF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Problématique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C397F6C-6C3C-45DB-BB8E-8EC5DBE4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9016" y="1648919"/>
            <a:ext cx="10005596" cy="5006714"/>
          </a:xfrm>
        </p:spPr>
        <p:txBody>
          <a:bodyPr>
            <a:normAutofit/>
          </a:bodyPr>
          <a:lstStyle/>
          <a:p>
            <a:r>
              <a:rPr lang="fr-FR" sz="2000" b="1" i="1" dirty="0"/>
              <a:t>Comment lever le frein réglementaire et favoriser la mise en place de dispositifs de soutien plus cohérents, efficaces et incitatifs, de développement de l'agroforesterie ?</a:t>
            </a:r>
          </a:p>
          <a:p>
            <a:endParaRPr lang="fr-FR" dirty="0"/>
          </a:p>
          <a:p>
            <a:pPr lvl="2"/>
            <a:r>
              <a:rPr lang="fr-FR" sz="1800" dirty="0"/>
              <a:t>Quel bilan peut-on dresser des dispositifs de soutien à la plantation et du cadre réglementaire mis en place ces dernières années ? </a:t>
            </a:r>
          </a:p>
          <a:p>
            <a:endParaRPr lang="fr-FR" dirty="0"/>
          </a:p>
          <a:p>
            <a:pPr lvl="2"/>
            <a:r>
              <a:rPr lang="fr-FR" sz="1800" dirty="0"/>
              <a:t>Quels sont les attentes, freins et modes de fonctionnement du terrain vis-à-vis de la réglementation et des subventions ? </a:t>
            </a:r>
          </a:p>
          <a:p>
            <a:endParaRPr lang="fr-FR" dirty="0"/>
          </a:p>
          <a:p>
            <a:pPr lvl="2"/>
            <a:r>
              <a:rPr lang="fr-FR" sz="1800" dirty="0"/>
              <a:t>Quels leviers mettre en place pour lever le frein réglementaire et quels seraient leurs impacts sur le développement de l’agroforesterie dans les prochaines années ? </a:t>
            </a:r>
          </a:p>
          <a:p>
            <a:endParaRPr lang="fr-FR" dirty="0"/>
          </a:p>
          <a:p>
            <a:pPr lvl="2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4011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2B29642-EFDC-4B99-A806-5478B0DDC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15154"/>
            <a:ext cx="8911687" cy="1169893"/>
          </a:xfrm>
        </p:spPr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dirty="0"/>
              <a:t>Régionalisation des enquêtes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55A8D87D-9EB1-4F60-A667-A5D51E3C94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4" name="Espace réservé du contenu 4">
            <a:extLst>
              <a:ext uri="{FF2B5EF4-FFF2-40B4-BE49-F238E27FC236}">
                <a16:creationId xmlns:a16="http://schemas.microsoft.com/office/drawing/2014/main" xmlns="" id="{47E95515-4514-4C64-A9FA-EDFF7DFD6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199" y="1385047"/>
            <a:ext cx="9547413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08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BB13B5C-469C-41CF-AF02-D0A28CA13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b="1" dirty="0"/>
              <a:t>Méthode d’enquête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52DFFDA5-BC21-4B88-A8B3-67B03D7E8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941" y="1438835"/>
            <a:ext cx="10092671" cy="5163671"/>
          </a:xfrm>
        </p:spPr>
        <p:txBody>
          <a:bodyPr>
            <a:normAutofit/>
          </a:bodyPr>
          <a:lstStyle/>
          <a:p>
            <a:r>
              <a:rPr lang="fr-FR" dirty="0"/>
              <a:t>- présentation de l’enquêté, de ses missions et de leurs liens à l’agroforesterie et à la réglementation </a:t>
            </a:r>
          </a:p>
          <a:p>
            <a:r>
              <a:rPr lang="fr-FR" dirty="0"/>
              <a:t>- systèmes agroforestiers traditionnels et modernes présents dans la région (type, surface, répartition, évolution, typologie et motivations des agriculteurs mettant en place/préservant ces systèmes agroforestiers…) </a:t>
            </a:r>
          </a:p>
          <a:p>
            <a:r>
              <a:rPr lang="fr-FR" dirty="0"/>
              <a:t>- informations qualitatives (ressenti, freins, points positifs, objectifs…) et données chiffrées (nombre de projets, budgets, surfaces…) concernant les mesures FEADER de soutien à l’agroforesterie (mesure 222/8.2, mesure 4.4, MAEC…) </a:t>
            </a:r>
          </a:p>
          <a:p>
            <a:r>
              <a:rPr lang="fr-FR" dirty="0"/>
              <a:t>- processus d’ouverture de ces mesures, rapports entre les structures et leur répartition des tâches </a:t>
            </a:r>
          </a:p>
          <a:p>
            <a:r>
              <a:rPr lang="fr-FR" dirty="0"/>
              <a:t>- freins liés à la réglementation (1er pilier de la PAC, fermage…) et obstacles au développement de l’agroforesterie de façon générale </a:t>
            </a:r>
          </a:p>
          <a:p>
            <a:r>
              <a:rPr lang="fr-FR" dirty="0"/>
              <a:t>- à un moment jugé opportun de l’entretien il est également demandé à l’enquêté de donner sa définition de l’agroforesterie. </a:t>
            </a:r>
          </a:p>
        </p:txBody>
      </p:sp>
    </p:spTree>
    <p:extLst>
      <p:ext uri="{BB962C8B-B14F-4D97-AF65-F5344CB8AC3E}">
        <p14:creationId xmlns:p14="http://schemas.microsoft.com/office/powerpoint/2010/main" val="3916637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037F662-F528-4A43-9127-84AA76C6B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-239843"/>
            <a:ext cx="8911687" cy="2144843"/>
          </a:xfrm>
        </p:spPr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dirty="0"/>
              <a:t>Identification des freins liés à la PAC : compilation des résultats des deux enquêtes 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59533692-CF35-4136-B637-7156DC403D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  <a:p>
            <a:r>
              <a:rPr lang="fr-FR" i="1" dirty="0"/>
              <a:t>DES FREINS A LA RECONNAISSANCE DES ARBRES DANS LE 1ER PILIER </a:t>
            </a:r>
            <a:endParaRPr lang="fr-FR" dirty="0"/>
          </a:p>
          <a:p>
            <a:endParaRPr lang="fr-FR" dirty="0"/>
          </a:p>
          <a:p>
            <a:r>
              <a:rPr lang="fr-FR" i="1" dirty="0"/>
              <a:t>MESURE 8.2 : UN DISPOSITIF A AMELIORER</a:t>
            </a:r>
            <a:endParaRPr lang="fr-FR" dirty="0"/>
          </a:p>
          <a:p>
            <a:endParaRPr lang="fr-FR" dirty="0"/>
          </a:p>
          <a:p>
            <a:r>
              <a:rPr lang="fr-FR" i="1" dirty="0"/>
              <a:t>UNE MESURE DE SOUTIEN AUX HAIES MECONNUE ET RELATIVEMENT FLOUE </a:t>
            </a:r>
            <a:endParaRPr lang="fr-FR" dirty="0"/>
          </a:p>
          <a:p>
            <a:endParaRPr lang="fr-FR" dirty="0"/>
          </a:p>
          <a:p>
            <a:r>
              <a:rPr lang="fr-FR" i="1" dirty="0"/>
              <a:t>UN ENGAGEMENT AUX MAEC VARIABLE 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5761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41A8751-B23E-44B9-8177-21E1AC389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5082" y="336177"/>
            <a:ext cx="10408023" cy="6360458"/>
          </a:xfrm>
        </p:spPr>
      </p:pic>
    </p:spTree>
    <p:extLst>
      <p:ext uri="{BB962C8B-B14F-4D97-AF65-F5344CB8AC3E}">
        <p14:creationId xmlns:p14="http://schemas.microsoft.com/office/powerpoint/2010/main" val="2815857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BEDB16DC-F5A0-4944-8FBC-6A5C8EAB4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8872" y="282389"/>
            <a:ext cx="10434916" cy="6360458"/>
          </a:xfrm>
        </p:spPr>
      </p:pic>
    </p:spTree>
    <p:extLst>
      <p:ext uri="{BB962C8B-B14F-4D97-AF65-F5344CB8AC3E}">
        <p14:creationId xmlns:p14="http://schemas.microsoft.com/office/powerpoint/2010/main" val="4157179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C0BE175-51D2-4B95-B3C2-0B5F97E53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-224852"/>
            <a:ext cx="8911687" cy="2129852"/>
          </a:xfrm>
        </p:spPr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dirty="0"/>
              <a:t>Eléments de contexte, dynamiques territoriales et perspectives pour l’agroforesterie dans les régions d’étude 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62F4FEC9-5376-4FCF-BD44-1569E6FED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267200"/>
          </a:xfrm>
        </p:spPr>
        <p:txBody>
          <a:bodyPr>
            <a:normAutofit fontScale="92500"/>
          </a:bodyPr>
          <a:lstStyle/>
          <a:p>
            <a:endParaRPr lang="fr-FR" dirty="0"/>
          </a:p>
          <a:p>
            <a:r>
              <a:rPr lang="fr-FR" sz="2000" i="1" dirty="0"/>
              <a:t>PLACE DES ARBRES DANS LE MILIEU AGRICOLE : UNE PRESENCE TRADITIONNELLE MAIS UNE DYNAMIQUE AGRICOLE PAS TOUJOURS FAVORABLE </a:t>
            </a:r>
            <a:endParaRPr lang="fr-FR" sz="2000" dirty="0"/>
          </a:p>
          <a:p>
            <a:pPr lvl="1"/>
            <a:r>
              <a:rPr lang="fr-FR" sz="1800" i="1" dirty="0"/>
              <a:t>Une agroforesterie traditionnelle encore présente, et largement liée à l’élevage </a:t>
            </a:r>
          </a:p>
          <a:p>
            <a:pPr lvl="1"/>
            <a:endParaRPr lang="fr-FR" sz="1800" dirty="0"/>
          </a:p>
          <a:p>
            <a:r>
              <a:rPr lang="fr-FR" sz="2000" i="1" dirty="0"/>
              <a:t>DES DISPARITES TERRITORALES </a:t>
            </a:r>
          </a:p>
          <a:p>
            <a:pPr lvl="1"/>
            <a:r>
              <a:rPr lang="fr-FR" sz="1800" dirty="0"/>
              <a:t>Chaque région a un contexte agricole bien particulier lié à sa géographie, son climat, et ses productions, mais dans chaque cas on recense la présence d’éléments favorables et défavorables au développement de l’agroforesterie. Ces éléments sont de différents ordres : techniques, économiques, paysagers, réglementaires, et d’acceptabilité. 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6949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FFA3BCAD-2012-4D14-B99A-9DEE99BFD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4776" y="416859"/>
            <a:ext cx="11376211" cy="6037729"/>
          </a:xfrm>
        </p:spPr>
      </p:pic>
    </p:spTree>
    <p:extLst>
      <p:ext uri="{BB962C8B-B14F-4D97-AF65-F5344CB8AC3E}">
        <p14:creationId xmlns:p14="http://schemas.microsoft.com/office/powerpoint/2010/main" val="3415680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13A0757-36C3-4554-85D3-C98B879AE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2584" y="-171505"/>
            <a:ext cx="8911687" cy="1963712"/>
          </a:xfrm>
        </p:spPr>
        <p:txBody>
          <a:bodyPr>
            <a:noAutofit/>
          </a:bodyPr>
          <a:lstStyle/>
          <a:p>
            <a:r>
              <a:rPr lang="fr-FR" sz="4000" dirty="0"/>
              <a:t/>
            </a:r>
            <a:br>
              <a:rPr lang="fr-FR" sz="4000" dirty="0"/>
            </a:br>
            <a:r>
              <a:rPr lang="fr-FR" sz="3200" b="1" dirty="0"/>
              <a:t>Des scénarios prospectifs issus de la réflexion du groupe de travail : évolution de l’agroforesterie en France à l’horizon 2020 </a:t>
            </a:r>
            <a:r>
              <a:rPr lang="fr-FR" sz="4000" dirty="0"/>
              <a:t/>
            </a:r>
            <a:br>
              <a:rPr lang="fr-FR" sz="4000" dirty="0"/>
            </a:b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9EF6BD5E-A26A-4961-93F1-7A816F7C0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2012" y="1792207"/>
            <a:ext cx="8915400" cy="50157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sz="2400" i="1" dirty="0"/>
              <a:t>TRAME DE FOND COMMUNE AUX DIFFERENTS SCENARIOS</a:t>
            </a:r>
          </a:p>
          <a:p>
            <a:pPr lvl="1"/>
            <a:endParaRPr lang="fr-FR" sz="2000" i="1" dirty="0"/>
          </a:p>
          <a:p>
            <a:pPr lvl="1"/>
            <a:r>
              <a:rPr lang="fr-FR" sz="2000" i="1" dirty="0"/>
              <a:t>Contraintes règlementaires 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Objectifs environnementaux (climat, carbone, eau)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Triple performance économique, environnementale et sociale </a:t>
            </a:r>
          </a:p>
          <a:p>
            <a:pPr lvl="1"/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08429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0483F9A-75AB-4572-BF50-87E7E753C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799" y="773206"/>
            <a:ext cx="9796836" cy="56612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sz="2400" b="1" i="1" dirty="0"/>
              <a:t>SCENARIO A : UN RECUL REGLEMENTAIRE </a:t>
            </a:r>
          </a:p>
          <a:p>
            <a:pPr marL="0" indent="0">
              <a:buNone/>
            </a:pPr>
            <a:endParaRPr lang="fr-FR" sz="2400" i="1" dirty="0"/>
          </a:p>
          <a:p>
            <a:pPr lvl="1"/>
            <a:r>
              <a:rPr lang="fr-FR" sz="2000" dirty="0"/>
              <a:t>Dans le cadre du 1er pilier de la PAC, les systèmes agroforestiers sont bien différenciés pour l’admissibilité des parcelles et éléments topographiques notamment (alignements </a:t>
            </a:r>
            <a:r>
              <a:rPr lang="fr-FR" sz="2000" dirty="0" err="1"/>
              <a:t>intraparcellaires</a:t>
            </a:r>
            <a:r>
              <a:rPr lang="fr-FR" sz="2000" dirty="0"/>
              <a:t>, pré-vergers, haies, </a:t>
            </a:r>
            <a:r>
              <a:rPr lang="fr-FR" sz="2000" dirty="0" err="1"/>
              <a:t>sylvopastoralisme</a:t>
            </a:r>
            <a:r>
              <a:rPr lang="fr-FR" sz="2000" dirty="0"/>
              <a:t>…) 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densité maximale est encore rabaissée, de même que les coefficients SIE relatifs aux éléments arborés 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L’ « effet de mode » de l’agroforesterie passé les politiques publiques se désengagent vis-à-vis du soutien à ces pratiques :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l’ensemble des régions a décidé de fermer les mesures 8.2 et 4.4 pour des raisons de sous-réalisation ou car jugées non prioritaires vis-à-vis d’autres dispositifs. 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Il n’existe plus d’aides publiques pour l’agroforesterie. </a:t>
            </a:r>
          </a:p>
          <a:p>
            <a:pPr marL="457200" lvl="1" indent="0">
              <a:buNone/>
            </a:pPr>
            <a:endParaRPr lang="fr-FR" sz="2000" dirty="0"/>
          </a:p>
          <a:p>
            <a:pPr lvl="1"/>
            <a:r>
              <a:rPr lang="fr-FR" sz="2000" dirty="0"/>
              <a:t>Le projet de valorisation du bois agroforestier peine à émerger 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7468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D0B4EAF5-978E-4071-A4D4-B26293DCB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658906"/>
            <a:ext cx="8915400" cy="5252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i="1" dirty="0"/>
              <a:t>SCENARIO B : STATU QUO REGLEMENTAIRE </a:t>
            </a:r>
          </a:p>
          <a:p>
            <a:endParaRPr lang="it-IT" sz="2400" b="1" i="1" dirty="0"/>
          </a:p>
          <a:p>
            <a:r>
              <a:rPr lang="fr-FR" dirty="0"/>
              <a:t>Les systèmes agroforestiers sont cloisonnés dans le cadre réglementaire du 1er pilier de la PAC et la moitié des agriculteurs n’a pas accès aux aides publiques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 Celles-ci sont d’ailleurs très variables d’une région à l’autre, autant sur le contenu que sur la prise en charge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La plantation en surdensité n’est pas autorisée et les pertes à la reprise, ainsi que le semis sont interdits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La valorisation du bois agroforestier demeure un marché de niche mais les agriculteurs commencent à reconnaitre les bienfaits des arbres. </a:t>
            </a:r>
            <a:endParaRPr lang="it-IT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2502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AFB5C07-C240-4790-A00F-B4C04E1F6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4670" y="793376"/>
            <a:ext cx="10071848" cy="582257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sz="2400" b="1" i="1" dirty="0"/>
              <a:t>SCENARIO C  : INFLECHISSEMENT REGLEMENTAIRE MODERE </a:t>
            </a:r>
          </a:p>
          <a:p>
            <a:endParaRPr lang="fr-FR" sz="1900" i="1" dirty="0"/>
          </a:p>
          <a:p>
            <a:r>
              <a:rPr lang="fr-FR" sz="1900" dirty="0"/>
              <a:t>L’assiette d’éligibilité des fermes au paiement vert est élargie, le seuil de densité des arbres de haut jet dans le premier pilier est stable par rapport à la précédente programmation, et est mis en cohérence avec celui du pilier 2</a:t>
            </a:r>
          </a:p>
          <a:p>
            <a:endParaRPr lang="fr-FR" sz="1900" dirty="0"/>
          </a:p>
          <a:p>
            <a:r>
              <a:rPr lang="fr-FR" sz="1900" dirty="0"/>
              <a:t> L’évolution de réglementation permet aux agriculteurs d’avoir une gestion plus dynamique et sélective des arbres de leurs parcelles, et facilite la plantation concomitante de haies et de plantations </a:t>
            </a:r>
            <a:r>
              <a:rPr lang="fr-FR" sz="1900" dirty="0" err="1"/>
              <a:t>intraparcellaires</a:t>
            </a:r>
            <a:endParaRPr lang="fr-FR" sz="1900" dirty="0"/>
          </a:p>
          <a:p>
            <a:endParaRPr lang="fr-FR" sz="1900" dirty="0"/>
          </a:p>
          <a:p>
            <a:r>
              <a:rPr lang="fr-FR" sz="1900" dirty="0"/>
              <a:t>La qualité des projets est ainsi améliorée par rapport à 2015</a:t>
            </a:r>
          </a:p>
          <a:p>
            <a:endParaRPr lang="fr-FR" sz="1900" dirty="0"/>
          </a:p>
          <a:p>
            <a:r>
              <a:rPr lang="fr-FR" sz="1900" dirty="0"/>
              <a:t> la résilience de ces systèmes est reconnue</a:t>
            </a:r>
          </a:p>
          <a:p>
            <a:endParaRPr lang="fr-FR" sz="1900" dirty="0"/>
          </a:p>
          <a:p>
            <a:r>
              <a:rPr lang="fr-FR" sz="1900" dirty="0"/>
              <a:t>Une filière bois agroforestier s’organise et est portée par la demande</a:t>
            </a:r>
          </a:p>
          <a:p>
            <a:endParaRPr lang="fr-FR" sz="1900" dirty="0"/>
          </a:p>
          <a:p>
            <a:r>
              <a:rPr lang="fr-FR" sz="1900" dirty="0"/>
              <a:t>Le nombre de régions ayant ouvert la mesure augmente</a:t>
            </a:r>
          </a:p>
          <a:p>
            <a:endParaRPr lang="fr-FR" sz="1900" dirty="0"/>
          </a:p>
          <a:p>
            <a:r>
              <a:rPr lang="fr-FR" sz="1900" dirty="0"/>
              <a:t>Le plan d’aménagement et de gestion durable tend à s’imposer comme un outil central dans la gestion des éléments arborés des exploitations agricoles. </a:t>
            </a:r>
            <a:endParaRPr lang="fr-FR" sz="1900" i="1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34563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8F57C5C-33E0-4969-AEA0-D40767DDD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7094" y="726141"/>
            <a:ext cx="10179424" cy="59167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sz="2200" b="1" i="1" dirty="0"/>
              <a:t>	SCENARIO D : NOUVEAU CADRE REGLEMENTAIRE </a:t>
            </a:r>
          </a:p>
          <a:p>
            <a:endParaRPr lang="fr-FR" i="1" dirty="0"/>
          </a:p>
          <a:p>
            <a:r>
              <a:rPr lang="fr-FR" dirty="0"/>
              <a:t>L’agroforesterie est reconnue sous toutes ses formes au sein du 1er pilier de la PAC et la modification de la conditionnalité des aides fait la place belle à une agroforesterie utile et productive</a:t>
            </a:r>
          </a:p>
          <a:p>
            <a:endParaRPr lang="fr-FR" dirty="0"/>
          </a:p>
          <a:p>
            <a:r>
              <a:rPr lang="fr-FR" dirty="0"/>
              <a:t>La mise en place d’une mesure unique de soutien à l’agroforesterie pour les plantations </a:t>
            </a:r>
            <a:r>
              <a:rPr lang="fr-FR" dirty="0" err="1"/>
              <a:t>intraparcellaires</a:t>
            </a:r>
            <a:r>
              <a:rPr lang="fr-FR" dirty="0"/>
              <a:t> et les haies a séduit les régions qui sont plus nombreuses à ouvrir le dispositif</a:t>
            </a:r>
          </a:p>
          <a:p>
            <a:endParaRPr lang="fr-FR" dirty="0"/>
          </a:p>
          <a:p>
            <a:r>
              <a:rPr lang="fr-FR" dirty="0"/>
              <a:t> L’évolution réglementaire a permis une harmonisation des cahiers des charges régionaux et une meilleure prise en compte des dépenses éligibles pour les agriculteurs. </a:t>
            </a:r>
          </a:p>
          <a:p>
            <a:endParaRPr lang="fr-FR" dirty="0"/>
          </a:p>
          <a:p>
            <a:r>
              <a:rPr lang="fr-FR" dirty="0"/>
              <a:t>La notion d’arbre d’avenir a également été introduite, permettant une gestion plus souple des plantations en termes de densité et de dynamique</a:t>
            </a:r>
          </a:p>
          <a:p>
            <a:endParaRPr lang="fr-FR" dirty="0"/>
          </a:p>
          <a:p>
            <a:r>
              <a:rPr lang="fr-FR" dirty="0"/>
              <a:t>L’agroforesterie occupe une place de choix dans le contexte de transition énergétique grâce au stockage du carbone et la production d’une ressource renouvelable. </a:t>
            </a:r>
          </a:p>
          <a:p>
            <a:endParaRPr lang="fr-FR" dirty="0"/>
          </a:p>
          <a:p>
            <a:r>
              <a:rPr lang="fr-FR" dirty="0"/>
              <a:t>La résilience des systèmes agroforestiers est également reconnue par les agriculteurs et le grand public. 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80798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2D28464-85A4-40ED-85CC-395D65386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2000" b="1" i="1" dirty="0"/>
              <a:t>COMPARAISON DES DIFFERENTS SCENARIOS : DES CHOIX REGLEMENTAIRES DONT LES CONSEQUENCES SE FONT SENTIR </a:t>
            </a:r>
            <a:r>
              <a:rPr lang="fr-FR" sz="2000" b="1" dirty="0"/>
              <a:t/>
            </a:r>
            <a:br>
              <a:rPr lang="fr-FR" sz="2000" b="1" dirty="0"/>
            </a:br>
            <a:endParaRPr lang="fr-FR" sz="2000" b="1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19AF952F-F5C8-4C9B-91B0-94E776919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4024" y="1506072"/>
            <a:ext cx="10240588" cy="5230904"/>
          </a:xfrm>
        </p:spPr>
      </p:pic>
    </p:spTree>
    <p:extLst>
      <p:ext uri="{BB962C8B-B14F-4D97-AF65-F5344CB8AC3E}">
        <p14:creationId xmlns:p14="http://schemas.microsoft.com/office/powerpoint/2010/main" val="4093301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xmlns="" id="{D9D718E2-2C0B-4210-BAE4-715522B8E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5424" y="1331259"/>
            <a:ext cx="10542494" cy="5338482"/>
          </a:xfrm>
        </p:spPr>
      </p:pic>
    </p:spTree>
    <p:extLst>
      <p:ext uri="{BB962C8B-B14F-4D97-AF65-F5344CB8AC3E}">
        <p14:creationId xmlns:p14="http://schemas.microsoft.com/office/powerpoint/2010/main" val="899422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1C0E9C8-6EB4-4104-82B6-242B04486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3117954"/>
            <a:ext cx="8915399" cy="1918741"/>
          </a:xfrm>
        </p:spPr>
        <p:txBody>
          <a:bodyPr>
            <a:normAutofit/>
          </a:bodyPr>
          <a:lstStyle/>
          <a:p>
            <a:r>
              <a:rPr lang="fr-FR" dirty="0"/>
              <a:t>Merci de votre attention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375DD84-A60E-4DCE-91CA-1F0321E60C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5396459"/>
            <a:ext cx="8915399" cy="507203"/>
          </a:xfrm>
        </p:spPr>
        <p:txBody>
          <a:bodyPr/>
          <a:lstStyle/>
          <a:p>
            <a:r>
              <a:rPr lang="fr-FR" dirty="0"/>
              <a:t>Association Française </a:t>
            </a:r>
            <a:r>
              <a:rPr lang="fr-FR" dirty="0" err="1"/>
              <a:t>d’AgroForesterie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0614252"/>
      </p:ext>
    </p:extLst>
  </p:cSld>
  <p:clrMapOvr>
    <a:masterClrMapping/>
  </p:clrMapOvr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1558</TotalTime>
  <Words>1344</Words>
  <Application>Microsoft Office PowerPoint</Application>
  <PresentationFormat>Grand écran</PresentationFormat>
  <Paragraphs>142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Century Gothic</vt:lpstr>
      <vt:lpstr>Wingdings 3</vt:lpstr>
      <vt:lpstr>Brin</vt:lpstr>
      <vt:lpstr>Projet ARBELE  Etude des dispositifs de soutien et du cadre règlementaire en Agroforesterie :  freins et leviers au développement de ces systèmes  </vt:lpstr>
      <vt:lpstr>RESUME :   L’agroforesterie est un ensemble de pratiques ancestrales qui associent arbres, cultures et animaux.   Après avoir connu une forte régression ces dernières décennies, notamment à cause du remembrement ou de la mécanisation, les politiques – et notamment la PAC - semblent s’engager dans diverses stratégies de protection ou d’aide à la plantation de systèmes agroforestiers.   Ces mesures ne sont pas toujours cohérentes et leur mise en application peut s’avérer complexe.   Le présent travail cherche à identifier les freins et leviers liés au cadre réglementaire et aux dispositifs de soutien dans le but de mettre en avant des propositions d’amélioration, de clarification et de simplification. </vt:lpstr>
      <vt:lpstr>L’Agroforesterie : un ensemble de pratiques porteuses d’avenir </vt:lpstr>
      <vt:lpstr>Une évolution de la prise en compte des arbres dans la réglementation, la législation et les dispositifs de soutien  </vt:lpstr>
      <vt:lpstr>L’étude ARBELE de la réglementation pour le développement de l’agroforesterie  </vt:lpstr>
      <vt:lpstr>Présentation PowerPoint</vt:lpstr>
      <vt:lpstr>Problématique</vt:lpstr>
      <vt:lpstr> Régionalisation des enquêtes </vt:lpstr>
      <vt:lpstr>Méthode d’enquête</vt:lpstr>
      <vt:lpstr> Identification des freins liés à la PAC : compilation des résultats des deux enquêtes  </vt:lpstr>
      <vt:lpstr>Présentation PowerPoint</vt:lpstr>
      <vt:lpstr>Présentation PowerPoint</vt:lpstr>
      <vt:lpstr> Eléments de contexte, dynamiques territoriales et perspectives pour l’agroforesterie dans les régions d’étude  </vt:lpstr>
      <vt:lpstr>Présentation PowerPoint</vt:lpstr>
      <vt:lpstr> Des scénarios prospectifs issus de la réflexion du groupe de travail : évolution de l’agroforesterie en France à l’horizon 2020  </vt:lpstr>
      <vt:lpstr>Présentation PowerPoint</vt:lpstr>
      <vt:lpstr>Présentation PowerPoint</vt:lpstr>
      <vt:lpstr>Présentation PowerPoint</vt:lpstr>
      <vt:lpstr>Présentation PowerPoint</vt:lpstr>
      <vt:lpstr>COMPARAISON DES DIFFERENTS SCENARIOS : DES CHOIX REGLEMENTAIRES DONT LES CONSEQUENCES SE FONT SENTIR  </vt:lpstr>
      <vt:lpstr>Présentation PowerPoint</vt:lpstr>
      <vt:lpstr>Merci de votre attention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 ARBELE  Etude des dispositifs de soutien et du cadre règlementaire en Agroforesterie :  freins et leviers au développement de ces systèmes</dc:title>
  <dc:creator>a</dc:creator>
  <cp:lastModifiedBy>Moreau Jean-Christophe</cp:lastModifiedBy>
  <cp:revision>33</cp:revision>
  <cp:lastPrinted>2018-06-01T08:30:44Z</cp:lastPrinted>
  <dcterms:created xsi:type="dcterms:W3CDTF">2018-05-14T08:12:09Z</dcterms:created>
  <dcterms:modified xsi:type="dcterms:W3CDTF">2018-06-01T08:31:30Z</dcterms:modified>
</cp:coreProperties>
</file>