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65" r:id="rId5"/>
    <p:sldId id="267" r:id="rId6"/>
    <p:sldId id="268" r:id="rId7"/>
    <p:sldId id="269" r:id="rId8"/>
    <p:sldId id="270" r:id="rId9"/>
    <p:sldId id="271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AAD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5" d="100"/>
          <a:sy n="85" d="100"/>
        </p:scale>
        <p:origin x="83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271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5198E5E-0955-DCEC-B1FE-049DE01C11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59D83C-2998-56E4-BF3D-924704FDBE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89D79-DE31-40D8-B8AB-B0F349207D32}" type="datetimeFigureOut">
              <a:rPr lang="fr-FR" smtClean="0"/>
              <a:t>24/05/2023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81EA19-230B-C23E-3CBA-FFB08E820C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BE5E1E4-EF27-98A8-52F4-6E19635025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36F10-0114-4036-B5B6-E9D7FD674A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8456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878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7615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0903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9081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7442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7884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10" name="Image 9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BABA53E-FC5B-97A3-B728-37DEAA360D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60089" y="6129312"/>
            <a:ext cx="1892736" cy="6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3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CC6F34-5BE8-9E0C-D489-A94E89D85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1629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A09C7-8858-5B78-D24A-462E67B5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3674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12" name="Espace réservé du contenu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D76C6F8-C908-6847-4083-255160815E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70311" y="6219337"/>
            <a:ext cx="1680138" cy="535669"/>
          </a:xfrm>
          <a:prstGeom prst="rect">
            <a:avLst/>
          </a:prstGeom>
          <a:noFill/>
        </p:spPr>
      </p:pic>
      <p:pic>
        <p:nvPicPr>
          <p:cNvPr id="13" name="Image 12" descr="Une image contenant texte, Police, logo, graphisme&#10;&#10;Description générée automatiquement">
            <a:extLst>
              <a:ext uri="{FF2B5EF4-FFF2-40B4-BE49-F238E27FC236}">
                <a16:creationId xmlns:a16="http://schemas.microsoft.com/office/drawing/2014/main" id="{8D93A9D1-DA07-469F-6CD0-931FC0A007C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67708" y="6207040"/>
            <a:ext cx="1275326" cy="560951"/>
          </a:xfrm>
          <a:prstGeom prst="rect">
            <a:avLst/>
          </a:prstGeom>
        </p:spPr>
      </p:pic>
      <p:pic>
        <p:nvPicPr>
          <p:cNvPr id="14" name="Image 13" descr="Une image contenant logo, Marque, cercle, Police&#10;&#10;Description générée automatiquement">
            <a:extLst>
              <a:ext uri="{FF2B5EF4-FFF2-40B4-BE49-F238E27FC236}">
                <a16:creationId xmlns:a16="http://schemas.microsoft.com/office/drawing/2014/main" id="{BC3A06EA-AFE0-A4E1-C6A5-8C3C35B5B60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80367" y="6148511"/>
            <a:ext cx="640081" cy="640081"/>
          </a:xfrm>
          <a:prstGeom prst="rect">
            <a:avLst/>
          </a:prstGeom>
        </p:spPr>
      </p:pic>
      <p:pic>
        <p:nvPicPr>
          <p:cNvPr id="15" name="Image 14" descr="Une image contenant texte, Police, logo, pièce&#10;&#10;Description générée automatiquement">
            <a:extLst>
              <a:ext uri="{FF2B5EF4-FFF2-40B4-BE49-F238E27FC236}">
                <a16:creationId xmlns:a16="http://schemas.microsoft.com/office/drawing/2014/main" id="{90BD1796-C43C-D2C7-795C-C7DA196452B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99363" y="6208004"/>
            <a:ext cx="1772540" cy="56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6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ctrTitle" idx="4294967295"/>
          </p:nvPr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>
              <a:spcAft>
                <a:spcPts val="0"/>
              </a:spcAft>
              <a:buClr>
                <a:srgbClr val="191919"/>
              </a:buClr>
              <a:buSzPts val="5000"/>
            </a:pPr>
            <a:r>
              <a:rPr lang="en-US" sz="3200" dirty="0"/>
              <a:t>LA CO-CONCEPTION DE PROJETS AGROFORESTIERS</a:t>
            </a:r>
            <a:endParaRPr lang="en-US" sz="3200"/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3"/>
          <a:srcRect t="2041" r="1" b="2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6">
            <a:extLst>
              <a:ext uri="{FF2B5EF4-FFF2-40B4-BE49-F238E27FC236}">
                <a16:creationId xmlns:a16="http://schemas.microsoft.com/office/drawing/2014/main" id="{DDC95FA9-076A-421D-93A3-9C29819EB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0A6C8D94-3813-4D93-A6A7-A97EFFBCF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20">
            <a:extLst>
              <a:ext uri="{FF2B5EF4-FFF2-40B4-BE49-F238E27FC236}">
                <a16:creationId xmlns:a16="http://schemas.microsoft.com/office/drawing/2014/main" id="{3794673D-8563-4993-8E86-6D89D6E97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8906114-25F0-4386-BC12-A5CB6A04F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9434651-094A-4780-979E-29A3042F51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15BDC44-59B0-48DF-871F-0881BB593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18FCF5-B341-43DF-A055-DC56EA920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9408E04-9221-499E-B0F3-3AFD9025F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67B1604-40F1-4335-8A11-6091E0F52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982A1E86-7030-9C0A-AE4A-014163BDF7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36875" y="1522758"/>
            <a:ext cx="7315200" cy="2642841"/>
          </a:xfrm>
          <a:noFill/>
        </p:spPr>
        <p:txBody>
          <a:bodyPr anchor="b"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Brochure sur la co-conception de </a:t>
            </a:r>
            <a:r>
              <a:rPr lang="en-US" sz="4800" dirty="0" err="1">
                <a:solidFill>
                  <a:schemeClr val="bg1"/>
                </a:solidFill>
              </a:rPr>
              <a:t>projet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agroforestier</a:t>
            </a:r>
            <a:r>
              <a:rPr lang="en-US" sz="4800" dirty="0">
                <a:solidFill>
                  <a:schemeClr val="bg1"/>
                </a:solidFill>
              </a:rPr>
              <a:t> à </a:t>
            </a:r>
            <a:r>
              <a:rPr lang="en-US" sz="4800" dirty="0" err="1">
                <a:solidFill>
                  <a:schemeClr val="bg1"/>
                </a:solidFill>
              </a:rPr>
              <a:t>télécharger</a:t>
            </a:r>
            <a:r>
              <a:rPr lang="en-US" sz="4800" dirty="0">
                <a:solidFill>
                  <a:schemeClr val="bg1"/>
                </a:solidFill>
              </a:rPr>
              <a:t> sur https://arbrisseau.projet-agroforesterie.net/</a:t>
            </a:r>
            <a:endParaRPr lang="fr-FR" sz="48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00467E-A507-4BEF-AAB5-2B35F13FA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4BCCBFD-2A87-46DC-A665-6039BF72D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1707DB8-2262-4E11-B8E7-A0042E439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DCA04D0-796D-4920-BED4-6278708685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78B0366-955C-44C5-B011-378E1994D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38F216F-4DA3-4165-A786-E7F2710B84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05E35C12-B6B4-4F57-950C-6EB3CD8F4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14810E-84F3-4F8A-AF58-F452B9815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687E051-F20C-4A55-AEDD-ED9B2D996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F834F70-7A0E-4202-8ECC-5EE81C93C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2993E0E-3E7B-48D8-A799-39FECD3E1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B12773A-5C03-4DD5-B9B4-24F4A4299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Espace réservé du contenu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0A68676-7CA0-A0E6-0173-8A7465E59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1641" y="5948401"/>
            <a:ext cx="2336800" cy="745029"/>
          </a:xfrm>
          <a:noFill/>
        </p:spPr>
      </p:pic>
      <p:pic>
        <p:nvPicPr>
          <p:cNvPr id="7" name="Image 6" descr="Une image contenant texte, Police, logo, graphisme&#10;&#10;Description générée automatiquement">
            <a:extLst>
              <a:ext uri="{FF2B5EF4-FFF2-40B4-BE49-F238E27FC236}">
                <a16:creationId xmlns:a16="http://schemas.microsoft.com/office/drawing/2014/main" id="{73DE9404-514C-9E12-4FBC-8C5726DBF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840" y="5936104"/>
            <a:ext cx="1773774" cy="780193"/>
          </a:xfrm>
          <a:prstGeom prst="rect">
            <a:avLst/>
          </a:prstGeom>
        </p:spPr>
      </p:pic>
      <p:pic>
        <p:nvPicPr>
          <p:cNvPr id="9" name="Image 8" descr="Une image contenant logo, Marque, cercle, Police&#10;&#10;Description générée automatiquement">
            <a:extLst>
              <a:ext uri="{FF2B5EF4-FFF2-40B4-BE49-F238E27FC236}">
                <a16:creationId xmlns:a16="http://schemas.microsoft.com/office/drawing/2014/main" id="{6BAB5349-AB44-1576-FE00-6E678FD24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836" y="5877575"/>
            <a:ext cx="890250" cy="890250"/>
          </a:xfrm>
          <a:prstGeom prst="rect">
            <a:avLst/>
          </a:prstGeom>
        </p:spPr>
      </p:pic>
      <p:pic>
        <p:nvPicPr>
          <p:cNvPr id="13" name="Image 12" descr="Une image contenant texte, Police, logo, pièce&#10;&#10;Description générée automatiquement">
            <a:extLst>
              <a:ext uri="{FF2B5EF4-FFF2-40B4-BE49-F238E27FC236}">
                <a16:creationId xmlns:a16="http://schemas.microsoft.com/office/drawing/2014/main" id="{92D4D3AC-1B87-2AB3-523B-00DC58CD5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450" y="5937067"/>
            <a:ext cx="2465319" cy="7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7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 103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05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Google Shape;99;p14"/>
          <p:cNvSpPr txBox="1">
            <a:spLocks noGrp="1"/>
          </p:cNvSpPr>
          <p:nvPr>
            <p:ph idx="1"/>
          </p:nvPr>
        </p:nvSpPr>
        <p:spPr>
          <a:xfrm>
            <a:off x="242596" y="1539631"/>
            <a:ext cx="5617028" cy="467814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fr-FR" sz="1800" i="1" dirty="0">
                <a:solidFill>
                  <a:schemeClr val="bg1"/>
                </a:solidFill>
              </a:rPr>
              <a:t>Chaque système représente une occasion potentielle d’acquérir des références et de répondre à certaines questions techniques ou scientifiques</a:t>
            </a:r>
          </a:p>
          <a:p>
            <a:pPr marL="0" lvl="0" indent="0">
              <a:buNone/>
            </a:pPr>
            <a:r>
              <a:rPr lang="fr-FR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Les intérêts de la </a:t>
            </a:r>
            <a:r>
              <a:rPr lang="fr-FR" sz="18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co-conception</a:t>
            </a:r>
            <a:r>
              <a:rPr lang="fr-FR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:</a:t>
            </a:r>
          </a:p>
          <a:p>
            <a:r>
              <a:rPr lang="fr-FR" sz="1800" dirty="0">
                <a:solidFill>
                  <a:schemeClr val="bg1"/>
                </a:solidFill>
              </a:rPr>
              <a:t>Partager des connaissances, retours d’expérience et expertises sur des thématiques et les appliquer aux contours techniques et éventuellement expérimentaux du projet à concevoir;</a:t>
            </a:r>
          </a:p>
          <a:p>
            <a:r>
              <a:rPr lang="fr-FR" sz="1800" dirty="0">
                <a:solidFill>
                  <a:schemeClr val="bg1"/>
                </a:solidFill>
              </a:rPr>
              <a:t>Confronter les choix de manière critique afin d’en appréhender les avantages et inconvénients </a:t>
            </a:r>
          </a:p>
          <a:p>
            <a:r>
              <a:rPr lang="fr-FR" sz="1800" dirty="0">
                <a:solidFill>
                  <a:schemeClr val="bg1"/>
                </a:solidFill>
              </a:rPr>
              <a:t>Consolider des réseaux de partenaires et favoriser l’émergence de projets de territoire ou de projets de recherche à imaginer ;</a:t>
            </a:r>
          </a:p>
          <a:p>
            <a:r>
              <a:rPr lang="fr-FR" sz="1800" dirty="0">
                <a:solidFill>
                  <a:schemeClr val="bg1"/>
                </a:solidFill>
              </a:rPr>
              <a:t>Concevoir des systèmes qui pourront contribuer à répondre à des questions techniques et/ou scientifiques dans le cadre de projets de recherche;</a:t>
            </a:r>
          </a:p>
        </p:txBody>
      </p:sp>
      <p:pic>
        <p:nvPicPr>
          <p:cNvPr id="3" name="Image 2" descr="Une image contenant herbe, arbre, plein air, plante&#10;&#10;Description générée automatiquement">
            <a:extLst>
              <a:ext uri="{FF2B5EF4-FFF2-40B4-BE49-F238E27FC236}">
                <a16:creationId xmlns:a16="http://schemas.microsoft.com/office/drawing/2014/main" id="{DEE2190C-DE65-5FCF-89B6-CA2476B3B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152" y="1726001"/>
            <a:ext cx="5314678" cy="3629771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40D0BEC4-6427-6AAA-418B-31B9340F67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490" y="269466"/>
            <a:ext cx="6406662" cy="1325563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chemeClr val="bg1"/>
                </a:solidFill>
              </a:rPr>
              <a:t>POURQUOI CO-CONCEVOIR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Google Shape;105;p15"/>
          <p:cNvSpPr txBox="1">
            <a:spLocks noGrp="1"/>
          </p:cNvSpPr>
          <p:nvPr>
            <p:ph type="title" idx="4294967295"/>
          </p:nvPr>
        </p:nvSpPr>
        <p:spPr>
          <a:xfrm>
            <a:off x="629640" y="4038037"/>
            <a:ext cx="5107366" cy="2087424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spcAft>
                <a:spcPts val="0"/>
              </a:spcAft>
              <a:buClr>
                <a:srgbClr val="191919"/>
              </a:buClr>
              <a:buSzPts val="4400"/>
            </a:pPr>
            <a:r>
              <a:rPr 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LES DIFFÉRENTES ÉTAPES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 descr="Une image contenant texte, Police, jaune, nourriture&#10;&#10;Description générée automatiquement">
            <a:extLst>
              <a:ext uri="{FF2B5EF4-FFF2-40B4-BE49-F238E27FC236}">
                <a16:creationId xmlns:a16="http://schemas.microsoft.com/office/drawing/2014/main" id="{6C3798D4-544A-FA80-DE35-29D76303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59" y="989897"/>
            <a:ext cx="10843065" cy="2521012"/>
          </a:xfrm>
          <a:prstGeom prst="rect">
            <a:avLst/>
          </a:prstGeom>
        </p:spPr>
      </p:pic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Google Shape;105;p15"/>
          <p:cNvSpPr txBox="1">
            <a:spLocks noGrp="1"/>
          </p:cNvSpPr>
          <p:nvPr>
            <p:ph type="title" idx="4294967295"/>
          </p:nvPr>
        </p:nvSpPr>
        <p:spPr>
          <a:xfrm>
            <a:off x="446996" y="2147319"/>
            <a:ext cx="4225593" cy="3087194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t" anchorCtr="0">
            <a:normAutofit fontScale="9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800" dirty="0" err="1">
                <a:solidFill>
                  <a:schemeClr val="bg1"/>
                </a:solidFill>
              </a:rPr>
              <a:t>Etape</a:t>
            </a:r>
            <a:r>
              <a:rPr lang="en-US" sz="4800" dirty="0">
                <a:solidFill>
                  <a:schemeClr val="bg1"/>
                </a:solidFill>
              </a:rPr>
              <a:t> 1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Identification du </a:t>
            </a:r>
            <a:r>
              <a:rPr lang="en-US" sz="4800" dirty="0" err="1">
                <a:solidFill>
                  <a:schemeClr val="bg1"/>
                </a:solidFill>
              </a:rPr>
              <a:t>porteur</a:t>
            </a:r>
            <a:r>
              <a:rPr lang="en-US" sz="4800" dirty="0">
                <a:solidFill>
                  <a:schemeClr val="bg1"/>
                </a:solidFill>
              </a:rPr>
              <a:t> et des </a:t>
            </a:r>
            <a:r>
              <a:rPr lang="en-US" sz="4800" dirty="0" err="1">
                <a:solidFill>
                  <a:schemeClr val="bg1"/>
                </a:solidFill>
              </a:rPr>
              <a:t>potentialités</a:t>
            </a:r>
            <a:r>
              <a:rPr lang="en-US" sz="4800" dirty="0">
                <a:solidFill>
                  <a:schemeClr val="bg1"/>
                </a:solidFill>
              </a:rPr>
              <a:t> du </a:t>
            </a:r>
            <a:r>
              <a:rPr lang="en-US" sz="4800" dirty="0" err="1">
                <a:solidFill>
                  <a:schemeClr val="bg1"/>
                </a:solidFill>
              </a:rPr>
              <a:t>projet</a:t>
            </a:r>
            <a:endParaRPr lang="en-US" sz="4800" dirty="0">
              <a:solidFill>
                <a:schemeClr val="bg1"/>
              </a:solidFill>
            </a:endParaRP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45499EB-985A-406D-CECC-270D14485864}"/>
              </a:ext>
            </a:extLst>
          </p:cNvPr>
          <p:cNvSpPr txBox="1"/>
          <p:nvPr/>
        </p:nvSpPr>
        <p:spPr>
          <a:xfrm>
            <a:off x="5078739" y="601785"/>
            <a:ext cx="6398963" cy="288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rtl="0"/>
            <a:r>
              <a:rPr lang="fr-FR" sz="32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 panose="020B0604020202020204" pitchFamily="34" charset="0"/>
              </a:rPr>
              <a:t>Quelles conditions indispensables?</a:t>
            </a:r>
            <a:endParaRPr lang="fr-FR" sz="3200" b="1" i="0" u="none" strike="noStrike" baseline="30000" dirty="0">
              <a:solidFill>
                <a:schemeClr val="accent4">
                  <a:lumMod val="60000"/>
                  <a:lumOff val="40000"/>
                </a:schemeClr>
              </a:solidFill>
              <a:latin typeface="Arimo" panose="020B0604020202020204" pitchFamily="34" charset="0"/>
            </a:endParaRP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La pleine compréhension et adhésion du porteur de projet à la démarche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L’adéquation avec le calendrier d’accompagnement du porteur par la structure de conseil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Les potentialités du site en termes de démonstration ou d’expérimentation </a:t>
            </a:r>
            <a:endParaRPr lang="fr-FR" sz="3200" dirty="0">
              <a:solidFill>
                <a:schemeClr val="bg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AD0329-FFFF-96BF-7B09-04954456A0E4}"/>
              </a:ext>
            </a:extLst>
          </p:cNvPr>
          <p:cNvSpPr txBox="1"/>
          <p:nvPr/>
        </p:nvSpPr>
        <p:spPr>
          <a:xfrm>
            <a:off x="5078739" y="3528383"/>
            <a:ext cx="6361506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rtl="0"/>
            <a:r>
              <a:rPr lang="fr-FR" sz="32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 panose="020B0604020202020204" pitchFamily="34" charset="0"/>
              </a:rPr>
              <a:t>Quels cadres nécessitent la </a:t>
            </a:r>
            <a:r>
              <a:rPr lang="fr-FR" sz="3200" b="1" baseline="300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mo" panose="020B0604020202020204" pitchFamily="34" charset="0"/>
              </a:rPr>
              <a:t>co-conception</a:t>
            </a:r>
            <a:r>
              <a:rPr lang="fr-FR" sz="3200" b="1" baseline="30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 panose="020B0604020202020204" pitchFamily="34" charset="0"/>
              </a:rPr>
              <a:t>?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Une exploitation agricole avec un point de restauration 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Un domaine dont les orientations agronomiques générales sont définies par d’autres personnes que les salariés agricoles. 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Un projet contenant une mise à disposition foncière pour un collectif d’agriculteurs ou de partenaires.</a:t>
            </a:r>
          </a:p>
          <a:p>
            <a:pPr marR="0" algn="just" rtl="0"/>
            <a:endParaRPr lang="fr-FR" sz="3200" b="1" i="0" u="none" strike="noStrike" baseline="30000" dirty="0">
              <a:solidFill>
                <a:schemeClr val="bg2"/>
              </a:solidFill>
              <a:latin typeface="Arim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11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Google Shape;105;p15"/>
          <p:cNvSpPr txBox="1">
            <a:spLocks noGrp="1"/>
          </p:cNvSpPr>
          <p:nvPr>
            <p:ph type="title" idx="4294967295"/>
          </p:nvPr>
        </p:nvSpPr>
        <p:spPr>
          <a:xfrm>
            <a:off x="505601" y="1278849"/>
            <a:ext cx="4590082" cy="2087424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t" anchorCtr="0">
            <a:normAutofit fontScale="9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800" dirty="0" err="1">
                <a:solidFill>
                  <a:schemeClr val="bg1"/>
                </a:solidFill>
              </a:rPr>
              <a:t>Etape</a:t>
            </a:r>
            <a:r>
              <a:rPr lang="en-US" sz="4800" dirty="0">
                <a:solidFill>
                  <a:schemeClr val="bg1"/>
                </a:solidFill>
              </a:rPr>
              <a:t> 2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Diagnostic et </a:t>
            </a:r>
            <a:r>
              <a:rPr lang="en-US" sz="4800" dirty="0" err="1">
                <a:solidFill>
                  <a:schemeClr val="bg1"/>
                </a:solidFill>
              </a:rPr>
              <a:t>définition</a:t>
            </a:r>
            <a:r>
              <a:rPr lang="en-US" sz="4800" dirty="0">
                <a:solidFill>
                  <a:schemeClr val="bg1"/>
                </a:solidFill>
              </a:rPr>
              <a:t> des contours du </a:t>
            </a:r>
            <a:r>
              <a:rPr lang="en-US" sz="4800" dirty="0" err="1">
                <a:solidFill>
                  <a:schemeClr val="bg1"/>
                </a:solidFill>
              </a:rPr>
              <a:t>projet</a:t>
            </a:r>
            <a:endParaRPr lang="en-US" sz="4800" dirty="0">
              <a:solidFill>
                <a:schemeClr val="bg1"/>
              </a:solidFill>
            </a:endParaRP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0046C3B-FE7F-75EA-457C-D1D295EE3240}"/>
              </a:ext>
            </a:extLst>
          </p:cNvPr>
          <p:cNvSpPr txBox="1"/>
          <p:nvPr/>
        </p:nvSpPr>
        <p:spPr>
          <a:xfrm>
            <a:off x="5601680" y="2413924"/>
            <a:ext cx="55966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514350" rtl="0">
              <a:buFont typeface="+mj-lt"/>
              <a:buAutoNum type="arabicPeriod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Description de la parcelle concernée</a:t>
            </a:r>
          </a:p>
          <a:p>
            <a:pPr marL="514350" marR="0" indent="-514350" rtl="0">
              <a:buFont typeface="+mj-lt"/>
              <a:buAutoNum type="arabicPeriod"/>
            </a:pPr>
            <a:endParaRPr lang="fr-FR" sz="3200" b="0" i="0" u="none" strike="noStrike" baseline="30000" dirty="0">
              <a:solidFill>
                <a:schemeClr val="bg2"/>
              </a:solidFill>
              <a:latin typeface="Arimo" panose="020B0604020202020204" pitchFamily="34" charset="0"/>
            </a:endParaRPr>
          </a:p>
          <a:p>
            <a:pPr marL="514350" marR="0" indent="-514350" rtl="0">
              <a:buFont typeface="+mj-lt"/>
              <a:buAutoNum type="arabicPeriod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Définition des objectifs liés à l’agroforesterie – identification et hiérarchisation</a:t>
            </a:r>
          </a:p>
          <a:p>
            <a:pPr marL="514350" marR="0" indent="-514350" rtl="0">
              <a:buFont typeface="+mj-lt"/>
              <a:buAutoNum type="arabicPeriod"/>
            </a:pPr>
            <a:endParaRPr lang="fr-FR" sz="3200" b="0" i="0" u="none" strike="noStrike" baseline="30000" dirty="0">
              <a:solidFill>
                <a:schemeClr val="bg2"/>
              </a:solidFill>
              <a:latin typeface="Arimo" panose="020B0604020202020204" pitchFamily="34" charset="0"/>
            </a:endParaRPr>
          </a:p>
          <a:p>
            <a:pPr marL="514350" marR="0" indent="-514350" rtl="0">
              <a:buFont typeface="+mj-lt"/>
              <a:buAutoNum type="arabicPeriod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Identification des contraintes et potentialités de l’exploitation</a:t>
            </a:r>
          </a:p>
          <a:p>
            <a:pPr marL="514350" marR="0" indent="-514350" rtl="0">
              <a:buFont typeface="+mj-lt"/>
              <a:buAutoNum type="arabicPeriod"/>
            </a:pPr>
            <a:endParaRPr lang="fr-FR" sz="3200" baseline="30000" dirty="0">
              <a:solidFill>
                <a:schemeClr val="bg2"/>
              </a:solidFill>
              <a:latin typeface="Arimo" panose="020B0604020202020204" pitchFamily="34" charset="0"/>
            </a:endParaRPr>
          </a:p>
          <a:p>
            <a:pPr marL="514350" marR="0" indent="-514350" rtl="0">
              <a:buFont typeface="+mj-lt"/>
              <a:buAutoNum type="arabicPeriod"/>
            </a:pPr>
            <a:r>
              <a:rPr lang="fr-FR" sz="3200" baseline="30000" dirty="0">
                <a:solidFill>
                  <a:schemeClr val="bg2"/>
                </a:solidFill>
                <a:latin typeface="Arimo" panose="020B0604020202020204" pitchFamily="34" charset="0"/>
              </a:rPr>
              <a:t>Bilan de la phase diagnostic</a:t>
            </a: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 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09A7FB-4BB8-5338-A8DC-6D1DCFEDA4E8}"/>
              </a:ext>
            </a:extLst>
          </p:cNvPr>
          <p:cNvSpPr txBox="1"/>
          <p:nvPr/>
        </p:nvSpPr>
        <p:spPr>
          <a:xfrm flipH="1">
            <a:off x="5633717" y="1456270"/>
            <a:ext cx="3137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Quelles phases?</a:t>
            </a:r>
          </a:p>
        </p:txBody>
      </p:sp>
      <p:pic>
        <p:nvPicPr>
          <p:cNvPr id="5" name="Image 4" descr="Une image contenant plein air, habits, ciel, personne&#10;&#10;Description générée automatiquement">
            <a:extLst>
              <a:ext uri="{FF2B5EF4-FFF2-40B4-BE49-F238E27FC236}">
                <a16:creationId xmlns:a16="http://schemas.microsoft.com/office/drawing/2014/main" id="{49907CC0-F686-73B1-7025-64E0D8E1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435" y="3810052"/>
            <a:ext cx="2637856" cy="197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96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Google Shape;105;p15"/>
          <p:cNvSpPr txBox="1">
            <a:spLocks noGrp="1"/>
          </p:cNvSpPr>
          <p:nvPr>
            <p:ph type="title" idx="4294967295"/>
          </p:nvPr>
        </p:nvSpPr>
        <p:spPr>
          <a:xfrm>
            <a:off x="525050" y="1723079"/>
            <a:ext cx="4911849" cy="2087424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t" anchorCtr="0">
            <a:normAutofit fontScale="9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800" dirty="0" err="1">
                <a:solidFill>
                  <a:schemeClr val="bg1"/>
                </a:solidFill>
              </a:rPr>
              <a:t>Etape</a:t>
            </a:r>
            <a:r>
              <a:rPr lang="en-US" sz="4800" dirty="0">
                <a:solidFill>
                  <a:schemeClr val="bg1"/>
                </a:solidFill>
              </a:rPr>
              <a:t> 3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Identification des </a:t>
            </a:r>
            <a:r>
              <a:rPr lang="en-US" sz="4800" dirty="0" err="1">
                <a:solidFill>
                  <a:schemeClr val="bg1"/>
                </a:solidFill>
              </a:rPr>
              <a:t>partenaires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potentiels</a:t>
            </a:r>
            <a:endParaRPr lang="en-US" sz="4800" dirty="0">
              <a:solidFill>
                <a:schemeClr val="bg1"/>
              </a:solidFill>
            </a:endParaRP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0046C3B-FE7F-75EA-457C-D1D295EE3240}"/>
              </a:ext>
            </a:extLst>
          </p:cNvPr>
          <p:cNvSpPr txBox="1"/>
          <p:nvPr/>
        </p:nvSpPr>
        <p:spPr>
          <a:xfrm>
            <a:off x="5770129" y="590355"/>
            <a:ext cx="570757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rtl="0"/>
            <a:r>
              <a:rPr lang="fr-FR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Quel panel?</a:t>
            </a:r>
          </a:p>
          <a:p>
            <a:pPr marR="0" algn="just" rtl="0"/>
            <a:endParaRPr lang="fr-FR" sz="3200" b="1" dirty="0">
              <a:solidFill>
                <a:schemeClr val="accent4">
                  <a:lumMod val="60000"/>
                  <a:lumOff val="4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Agriculteurs déjà engagés dans la conduite de parcelles agroforestières ou intéressés par la mise en place de ces systèmes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Conseillers techniques spécialistes des différentes composantes des systèmes envisagés 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Structures du développement agricole intéressées (coopérative agricole ou structure au fonctionnement proche). 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Chercheurs spécialistes des thématiques abordées, intéressés par la démarche. 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Autres partenaires pertinents tels que les associations environnementales, naturalistes, collectivités territoriales, syndicat de bassin versant, etc…</a:t>
            </a:r>
          </a:p>
          <a:p>
            <a:pPr marR="0" algn="just" rtl="0"/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7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Google Shape;105;p15"/>
          <p:cNvSpPr txBox="1">
            <a:spLocks noGrp="1"/>
          </p:cNvSpPr>
          <p:nvPr>
            <p:ph type="title" idx="4294967295"/>
          </p:nvPr>
        </p:nvSpPr>
        <p:spPr>
          <a:xfrm>
            <a:off x="494314" y="1403024"/>
            <a:ext cx="5107366" cy="2087424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t" anchorCtr="0">
            <a:normAutofit fontScale="9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800" dirty="0" err="1">
                <a:solidFill>
                  <a:schemeClr val="bg1"/>
                </a:solidFill>
              </a:rPr>
              <a:t>Etape</a:t>
            </a:r>
            <a:r>
              <a:rPr lang="en-US" sz="4800" dirty="0">
                <a:solidFill>
                  <a:schemeClr val="bg1"/>
                </a:solidFill>
              </a:rPr>
              <a:t> 4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 err="1">
                <a:solidFill>
                  <a:schemeClr val="bg1"/>
                </a:solidFill>
              </a:rPr>
              <a:t>Préparation</a:t>
            </a:r>
            <a:r>
              <a:rPr lang="en-US" sz="4800" dirty="0">
                <a:solidFill>
                  <a:schemeClr val="bg1"/>
                </a:solidFill>
              </a:rPr>
              <a:t> de la phase co-conception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0046C3B-FE7F-75EA-457C-D1D295EE3240}"/>
              </a:ext>
            </a:extLst>
          </p:cNvPr>
          <p:cNvSpPr txBox="1"/>
          <p:nvPr/>
        </p:nvSpPr>
        <p:spPr>
          <a:xfrm>
            <a:off x="6092945" y="1516041"/>
            <a:ext cx="5384755" cy="36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rtl="0"/>
            <a:r>
              <a:rPr lang="fr-FR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Quels aspects?</a:t>
            </a:r>
          </a:p>
          <a:p>
            <a:pPr marR="0" algn="just" rtl="0"/>
            <a:endParaRPr lang="fr-FR" sz="3200" b="1" dirty="0">
              <a:solidFill>
                <a:schemeClr val="accent4">
                  <a:lumMod val="60000"/>
                  <a:lumOff val="4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Convenir des objectifs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Définir le rythme le plus adapté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Elaborer supports et ressources pour les ateliers (éléments du diagnostic, plan des parcelles, rappel des objectifs, liste des espèces ligneuses possibles, maquette de modélisation des parcelles)</a:t>
            </a:r>
          </a:p>
          <a:p>
            <a:pPr marR="0" algn="just" rtl="0"/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42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Google Shape;105;p15"/>
          <p:cNvSpPr txBox="1">
            <a:spLocks noGrp="1"/>
          </p:cNvSpPr>
          <p:nvPr>
            <p:ph type="title" idx="4294967295"/>
          </p:nvPr>
        </p:nvSpPr>
        <p:spPr>
          <a:xfrm>
            <a:off x="494314" y="1267561"/>
            <a:ext cx="5218732" cy="2087424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t" anchorCtr="0">
            <a:normAutofit fontScale="9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800" dirty="0" err="1">
                <a:solidFill>
                  <a:schemeClr val="bg1"/>
                </a:solidFill>
              </a:rPr>
              <a:t>Etape</a:t>
            </a:r>
            <a:r>
              <a:rPr lang="en-US" sz="4800" dirty="0">
                <a:solidFill>
                  <a:schemeClr val="bg1"/>
                </a:solidFill>
              </a:rPr>
              <a:t> 5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 err="1">
                <a:solidFill>
                  <a:schemeClr val="bg1"/>
                </a:solidFill>
              </a:rPr>
              <a:t>Réalisation</a:t>
            </a:r>
            <a:r>
              <a:rPr lang="en-US" sz="4800" dirty="0">
                <a:solidFill>
                  <a:schemeClr val="bg1"/>
                </a:solidFill>
              </a:rPr>
              <a:t> des ateliers de co-conception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0046C3B-FE7F-75EA-457C-D1D295EE3240}"/>
              </a:ext>
            </a:extLst>
          </p:cNvPr>
          <p:cNvSpPr txBox="1"/>
          <p:nvPr/>
        </p:nvSpPr>
        <p:spPr>
          <a:xfrm>
            <a:off x="6095995" y="1866004"/>
            <a:ext cx="538170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rtl="0"/>
            <a:r>
              <a:rPr lang="fr-FR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Quel cheminement?</a:t>
            </a:r>
          </a:p>
          <a:p>
            <a:pPr marR="0" algn="just" rtl="0"/>
            <a:endParaRPr lang="fr-FR" sz="3200" b="1" dirty="0">
              <a:solidFill>
                <a:schemeClr val="accent4">
                  <a:lumMod val="60000"/>
                  <a:lumOff val="4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Tour de table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Visite de terrain des parcelles à planter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Présentation d’un diaporama avec éléments cités à l’étape 4, en salle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Travail par groupe sur des maquettes de modélisation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Restitution et discussion sur les propositions des groupes</a:t>
            </a:r>
          </a:p>
          <a:p>
            <a:pPr marL="285750" marR="0" indent="-285750" algn="just" rtl="0">
              <a:buFont typeface="Arial" panose="020B0604020202020204" pitchFamily="34" charset="0"/>
              <a:buChar char="•"/>
            </a:pPr>
            <a:r>
              <a:rPr lang="fr-FR" sz="3200" baseline="30000" dirty="0">
                <a:solidFill>
                  <a:schemeClr val="bg2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Bilan de la journée</a:t>
            </a:r>
            <a:endParaRPr lang="fr-FR" sz="3200" b="0" i="0" u="none" strike="noStrike" baseline="30000" dirty="0">
              <a:solidFill>
                <a:schemeClr val="bg2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R="0" algn="just" rtl="0"/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12" name="Image 11" descr="Une image contenant texte, écriture manuscrite, Plan, art&#10;&#10;Description générée automatiquement">
            <a:extLst>
              <a:ext uri="{FF2B5EF4-FFF2-40B4-BE49-F238E27FC236}">
                <a16:creationId xmlns:a16="http://schemas.microsoft.com/office/drawing/2014/main" id="{3129E703-923F-9D69-197C-A4BA07C1F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39" y="3163693"/>
            <a:ext cx="4362305" cy="24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5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17BD7CC6-2F7F-4587-8E92-D041AB2CE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E7ED1F4-19EF-4BC2-A6EA-DF1525142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EE7C14F-442F-4416-A4A9-6DA10263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97AC4CCD-70AA-4916-97EA-D9C12FED1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5694289-EA59-4679-9DB4-0646321A8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2EDAD0A-6995-496D-9789-A34C66F5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CBBB211-248C-4F94-900A-80CD8D52F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DCC953-87D5-419D-A529-94A94625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F67D0B7-A0F4-47EB-8DF7-2630C056AB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3919D60-F174-4FEB-9E9D-5AF6BD659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8EF7474-F1F7-47A7-AF33-E38A86EBF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B14C3B3-01E7-4DD2-80BC-D6605BDB3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9E2ED25-9BE8-462A-BE54-D3E506DBA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33E48329-07A0-4DBB-9D0C-0614AE372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BED609B4-86D5-44D5-8511-42AE9B129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912E1BF-76C2-49D5-A5AC-1CE20255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84E6722B-B0C0-4A43-91F6-6E2D6E2D7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C8EAB6DA-9741-4668-8E47-957CD515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E36EC6AA-9E44-4DD2-B718-EE0411141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138DE653-B3C7-49E5-A3B0-6C00B2608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0AE89EB-4F51-4181-9475-7E1048FB3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78285A0-9022-40FD-B520-91444BA16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E2EED1A-F137-41BB-A555-7CDFF9C33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3E1EC980-DEDC-41BF-995C-1D471C90E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1A2F9486-DC13-4EDD-82CE-7FFC6F484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646A2475-19E5-46B8-B7FE-C2CF42971F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Google Shape;105;p15"/>
          <p:cNvSpPr txBox="1">
            <a:spLocks noGrp="1"/>
          </p:cNvSpPr>
          <p:nvPr>
            <p:ph type="title" idx="4294967295"/>
          </p:nvPr>
        </p:nvSpPr>
        <p:spPr>
          <a:xfrm>
            <a:off x="494314" y="1267561"/>
            <a:ext cx="5218732" cy="2087424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t" anchorCtr="0">
            <a:normAutofit fontScale="9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800" dirty="0" err="1">
                <a:solidFill>
                  <a:schemeClr val="bg1"/>
                </a:solidFill>
              </a:rPr>
              <a:t>Etape</a:t>
            </a:r>
            <a:r>
              <a:rPr lang="en-US" sz="4800" dirty="0">
                <a:solidFill>
                  <a:schemeClr val="bg1"/>
                </a:solidFill>
              </a:rPr>
              <a:t> 6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 err="1">
                <a:solidFill>
                  <a:schemeClr val="bg1"/>
                </a:solidFill>
              </a:rPr>
              <a:t>Finalisation</a:t>
            </a:r>
            <a:r>
              <a:rPr lang="en-US" sz="4800" dirty="0">
                <a:solidFill>
                  <a:schemeClr val="bg1"/>
                </a:solidFill>
              </a:rPr>
              <a:t> du </a:t>
            </a:r>
            <a:r>
              <a:rPr lang="en-US" sz="4800" dirty="0" err="1">
                <a:solidFill>
                  <a:schemeClr val="bg1"/>
                </a:solidFill>
              </a:rPr>
              <a:t>projet</a:t>
            </a:r>
            <a:endParaRPr lang="en-US" sz="4800" dirty="0">
              <a:solidFill>
                <a:schemeClr val="bg1"/>
              </a:solidFill>
            </a:endParaRP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1CD8CAA-4614-4393-ADD7-7FDFD8AB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9F5BF84-4D12-40EB-B3CA-72B55341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CF91815-2B4A-44C8-BAC2-6732AD11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523960DB-F7E9-40C5-BDC7-9700C71B1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95623C8-E3C3-425E-B186-ADFF5B670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0046C3B-FE7F-75EA-457C-D1D295EE3240}"/>
              </a:ext>
            </a:extLst>
          </p:cNvPr>
          <p:cNvSpPr txBox="1"/>
          <p:nvPr/>
        </p:nvSpPr>
        <p:spPr>
          <a:xfrm>
            <a:off x="5896047" y="1109645"/>
            <a:ext cx="558165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rtl="0"/>
            <a:r>
              <a:rPr lang="fr-FR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Quelles phases?</a:t>
            </a:r>
          </a:p>
          <a:p>
            <a:pPr marR="0" algn="just" rtl="0"/>
            <a:endParaRPr lang="fr-FR" sz="3200" b="1" dirty="0">
              <a:solidFill>
                <a:schemeClr val="bg2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457200" marR="0" indent="-45720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Une phase entre le porteur de projet et la structure accompagnatrice, pour faire le bilan des apports des propositions, freins et leviers, et  identifier les évolutions du projet initial.</a:t>
            </a:r>
          </a:p>
          <a:p>
            <a:pPr marL="457200" marR="0" indent="-457200" algn="just" rtl="0">
              <a:buFont typeface="Arial" panose="020B0604020202020204" pitchFamily="34" charset="0"/>
              <a:buChar char="•"/>
            </a:pP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Une phase pour finaliser le projet entre le porteur et la structure accompagnatrice, et présenté aux partenaires mobilisés pour la </a:t>
            </a:r>
            <a:r>
              <a:rPr lang="fr-FR" sz="3200" b="0" i="0" u="none" strike="noStrike" baseline="30000" dirty="0" err="1">
                <a:solidFill>
                  <a:schemeClr val="bg2"/>
                </a:solidFill>
                <a:latin typeface="Arimo" panose="020B0604020202020204" pitchFamily="34" charset="0"/>
              </a:rPr>
              <a:t>co-conception</a:t>
            </a:r>
            <a:r>
              <a:rPr lang="fr-FR" sz="3200" b="0" i="0" u="none" strike="noStrike" baseline="30000" dirty="0">
                <a:solidFill>
                  <a:schemeClr val="bg2"/>
                </a:solidFill>
                <a:latin typeface="Arimo" panose="020B0604020202020204" pitchFamily="34" charset="0"/>
              </a:rPr>
              <a:t>. Discussion et prise en compte des avis des partenaires pour une finalisation collective.</a:t>
            </a:r>
            <a:endParaRPr lang="fr-FR" sz="3200" b="0" i="0" u="none" strike="noStrike" baseline="30000" dirty="0">
              <a:solidFill>
                <a:schemeClr val="bg2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R="0" algn="just" rtl="0"/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4" name="Image 3" descr="Une image contenant plein air, arbre, agriculture, terrain&#10;&#10;Description générée automatiquement">
            <a:extLst>
              <a:ext uri="{FF2B5EF4-FFF2-40B4-BE49-F238E27FC236}">
                <a16:creationId xmlns:a16="http://schemas.microsoft.com/office/drawing/2014/main" id="{0B425909-65A8-8978-251B-D69115125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308" y="3218056"/>
            <a:ext cx="3884340" cy="25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938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180</TotalTime>
  <Words>538</Words>
  <Application>Microsoft Office PowerPoint</Application>
  <PresentationFormat>Grand écran</PresentationFormat>
  <Paragraphs>56</Paragraphs>
  <Slides>10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Arimo</vt:lpstr>
      <vt:lpstr>Calibri</vt:lpstr>
      <vt:lpstr>Calibri Light</vt:lpstr>
      <vt:lpstr>Thème Office</vt:lpstr>
      <vt:lpstr>LA CO-CONCEPTION DE PROJETS AGROFORESTIERS</vt:lpstr>
      <vt:lpstr>POURQUOI CO-CONCEVOIR</vt:lpstr>
      <vt:lpstr>LES DIFFÉRENTES ÉTAPES</vt:lpstr>
      <vt:lpstr>Etape 1 Identification du porteur et des potentialités du projet</vt:lpstr>
      <vt:lpstr>Etape 2 Diagnostic et définition des contours du projet</vt:lpstr>
      <vt:lpstr>Etape 3 Identification des partenaires potentiels</vt:lpstr>
      <vt:lpstr>Etape 4 Préparation de la phase co-conception</vt:lpstr>
      <vt:lpstr>Etape 5 Réalisation des ateliers de co-conception</vt:lpstr>
      <vt:lpstr>Etape 6 Finalisation du projet</vt:lpstr>
      <vt:lpstr>Brochure sur la co-conception de projet agroforestier à télécharger sur https://arbrisseau.projet-agroforesterie.net/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CO-CONCEPTION DE PROJETS AGROFORESTIERS</dc:title>
  <dc:creator>Helene</dc:creator>
  <cp:lastModifiedBy>hélène le gallic</cp:lastModifiedBy>
  <cp:revision>5</cp:revision>
  <dcterms:modified xsi:type="dcterms:W3CDTF">2023-05-24T08:36:32Z</dcterms:modified>
</cp:coreProperties>
</file>