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2"/>
  </p:notesMasterIdLst>
  <p:sldIdLst>
    <p:sldId id="256" r:id="rId2"/>
    <p:sldId id="311" r:id="rId3"/>
    <p:sldId id="312" r:id="rId4"/>
    <p:sldId id="313" r:id="rId5"/>
    <p:sldId id="265" r:id="rId6"/>
    <p:sldId id="267" r:id="rId7"/>
    <p:sldId id="268" r:id="rId8"/>
    <p:sldId id="269" r:id="rId9"/>
    <p:sldId id="270" r:id="rId10"/>
    <p:sldId id="271" r:id="rId11"/>
    <p:sldId id="272" r:id="rId12"/>
    <p:sldId id="315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316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318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19" r:id="rId41"/>
    <p:sldId id="300" r:id="rId42"/>
    <p:sldId id="301" r:id="rId43"/>
    <p:sldId id="302" r:id="rId44"/>
    <p:sldId id="303" r:id="rId45"/>
    <p:sldId id="305" r:id="rId46"/>
    <p:sldId id="306" r:id="rId47"/>
    <p:sldId id="307" r:id="rId48"/>
    <p:sldId id="308" r:id="rId49"/>
    <p:sldId id="309" r:id="rId50"/>
    <p:sldId id="310" r:id="rId5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7358"/>
    <a:srgbClr val="BCD631"/>
    <a:srgbClr val="516A4B"/>
    <a:srgbClr val="81CAA0"/>
    <a:srgbClr val="143356"/>
    <a:srgbClr val="9ED631"/>
    <a:srgbClr val="A8CA2B"/>
    <a:srgbClr val="250A1B"/>
    <a:srgbClr val="CE0239"/>
    <a:srgbClr val="262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510" y="-84"/>
      </p:cViewPr>
      <p:guideLst>
        <p:guide orient="horz" pos="2160"/>
        <p:guide pos="88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1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Feuille_de_calcul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fr-FR" sz="1800"/>
              <a:t>Coût d'atténuation marginal</a:t>
            </a:r>
          </a:p>
          <a:p>
            <a:pPr>
              <a:defRPr sz="1800"/>
            </a:pPr>
            <a:r>
              <a:rPr lang="fr-FR" sz="1800"/>
              <a:t>Marginal Abatement Cost (MAC) curve</a:t>
            </a:r>
          </a:p>
        </c:rich>
      </c:tx>
      <c:layout>
        <c:manualLayout>
          <c:xMode val="edge"/>
          <c:yMode val="edge"/>
          <c:x val="0.2845920597983216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374425800963583"/>
          <c:y val="0.11507783691608801"/>
          <c:w val="0.85961186838105996"/>
          <c:h val="0.83436152169575295"/>
        </c:manualLayout>
      </c:layout>
      <c:scatterChart>
        <c:scatterStyle val="lineMarker"/>
        <c:varyColors val="0"/>
        <c:ser>
          <c:idx val="0"/>
          <c:order val="0"/>
          <c:tx>
            <c:strRef>
              <c:f>'Calcul coordonnées'!$I$5</c:f>
              <c:strCache>
                <c:ptCount val="1"/>
                <c:pt idx="0">
                  <c:v>F. Localisation engrais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2376237623762377E-2"/>
                  <c:y val="4.5888749730406714E-2"/>
                </c:manualLayout>
              </c:layout>
              <c:tx>
                <c:rich>
                  <a:bodyPr/>
                  <a:lstStyle/>
                  <a:p>
                    <a:r>
                      <a:rPr lang="fr-FR"/>
                      <a:t>F. Localisation engrais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coordonnées'!$J$5:$J$8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0.66700000000000004</c:v>
                </c:pt>
                <c:pt idx="3">
                  <c:v>0.66700000000000004</c:v>
                </c:pt>
              </c:numCache>
            </c:numRef>
          </c:xVal>
          <c:yVal>
            <c:numRef>
              <c:f>'Calcul coordonnées'!$K$5:$K$8</c:f>
              <c:numCache>
                <c:formatCode>General</c:formatCode>
                <c:ptCount val="4"/>
                <c:pt idx="0">
                  <c:v>0</c:v>
                </c:pt>
                <c:pt idx="1">
                  <c:v>-670.4634155383801</c:v>
                </c:pt>
                <c:pt idx="2">
                  <c:v>-670.4634155383801</c:v>
                </c:pt>
                <c:pt idx="3">
                  <c:v>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'Calcul coordonnées'!$I$9</c:f>
              <c:strCache>
                <c:ptCount val="1"/>
                <c:pt idx="0">
                  <c:v>E. Tracteurs bancs d'essai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100131666709978E-2"/>
                  <c:y val="0.105990078967183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E. Tracteurs bancs d'essai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coordonnées'!$J$9:$J$12</c:f>
              <c:numCache>
                <c:formatCode>General</c:formatCode>
                <c:ptCount val="4"/>
                <c:pt idx="0">
                  <c:v>0.66700000000000004</c:v>
                </c:pt>
                <c:pt idx="1">
                  <c:v>0.66700000000000004</c:v>
                </c:pt>
                <c:pt idx="2">
                  <c:v>1.2256</c:v>
                </c:pt>
                <c:pt idx="3">
                  <c:v>1.2256</c:v>
                </c:pt>
              </c:numCache>
            </c:numRef>
          </c:xVal>
          <c:yVal>
            <c:numRef>
              <c:f>'Calcul coordonnées'!$K$9:$K$12</c:f>
              <c:numCache>
                <c:formatCode>General</c:formatCode>
                <c:ptCount val="4"/>
                <c:pt idx="0">
                  <c:v>0</c:v>
                </c:pt>
                <c:pt idx="1">
                  <c:v>-431</c:v>
                </c:pt>
                <c:pt idx="2">
                  <c:v>-431</c:v>
                </c:pt>
                <c:pt idx="3">
                  <c:v>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'Calcul coordonnées'!$I$13</c:f>
              <c:strCache>
                <c:ptCount val="1"/>
                <c:pt idx="0">
                  <c:v>E. Tracteurs éco-conduite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6.8756875687568759E-3"/>
                  <c:y val="0.10351946936474354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coordonnées'!$J$13:$J$16</c:f>
              <c:numCache>
                <c:formatCode>General</c:formatCode>
                <c:ptCount val="4"/>
                <c:pt idx="0">
                  <c:v>1.2256</c:v>
                </c:pt>
                <c:pt idx="1">
                  <c:v>1.2256</c:v>
                </c:pt>
                <c:pt idx="2">
                  <c:v>2.3419600000000003</c:v>
                </c:pt>
                <c:pt idx="3">
                  <c:v>2.3419600000000003</c:v>
                </c:pt>
              </c:numCache>
            </c:numRef>
          </c:xVal>
          <c:yVal>
            <c:numRef>
              <c:f>'Calcul coordonnées'!$K$13:$K$16</c:f>
              <c:numCache>
                <c:formatCode>General</c:formatCode>
                <c:ptCount val="4"/>
                <c:pt idx="0">
                  <c:v>0</c:v>
                </c:pt>
                <c:pt idx="1">
                  <c:v>-402</c:v>
                </c:pt>
                <c:pt idx="2">
                  <c:v>-402</c:v>
                </c:pt>
                <c:pt idx="3">
                  <c:v>0</c:v>
                </c:pt>
              </c:numCache>
            </c:numRef>
          </c:yVal>
          <c:smooth val="0"/>
        </c:ser>
        <c:ser>
          <c:idx val="4"/>
          <c:order val="3"/>
          <c:tx>
            <c:strRef>
              <c:f>'Calcul coordonnées'!$I$17</c:f>
              <c:strCache>
                <c:ptCount val="1"/>
                <c:pt idx="0">
                  <c:v>P. Durée de pâturage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1001100110011002E-2"/>
                  <c:y val="9.1506014295065594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coordonnées'!$J$17:$J$20</c:f>
              <c:numCache>
                <c:formatCode>General</c:formatCode>
                <c:ptCount val="4"/>
                <c:pt idx="0">
                  <c:v>2.3419600000000003</c:v>
                </c:pt>
                <c:pt idx="1">
                  <c:v>2.3419600000000003</c:v>
                </c:pt>
                <c:pt idx="2">
                  <c:v>2.8434400000000002</c:v>
                </c:pt>
                <c:pt idx="3">
                  <c:v>2.8434400000000002</c:v>
                </c:pt>
              </c:numCache>
            </c:numRef>
          </c:xVal>
          <c:yVal>
            <c:numRef>
              <c:f>'Calcul coordonnées'!$K$17:$K$20</c:f>
              <c:numCache>
                <c:formatCode>General</c:formatCode>
                <c:ptCount val="4"/>
                <c:pt idx="0">
                  <c:v>0</c:v>
                </c:pt>
                <c:pt idx="1">
                  <c:v>-322</c:v>
                </c:pt>
                <c:pt idx="2">
                  <c:v>-322</c:v>
                </c:pt>
                <c:pt idx="3">
                  <c:v>0</c:v>
                </c:pt>
              </c:numCache>
            </c:numRef>
          </c:yVal>
          <c:smooth val="0"/>
        </c:ser>
        <c:ser>
          <c:idx val="5"/>
          <c:order val="4"/>
          <c:tx>
            <c:strRef>
              <c:f>'Calcul coordonnées'!$I$21</c:f>
              <c:strCache>
                <c:ptCount val="1"/>
                <c:pt idx="0">
                  <c:v>F. Ajustement dose (N2a)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5.5005500550055009E-3"/>
                  <c:y val="0.10118469693931219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coordonnées'!$J$21:$J$24</c:f>
              <c:numCache>
                <c:formatCode>General</c:formatCode>
                <c:ptCount val="4"/>
                <c:pt idx="0">
                  <c:v>2.8434400000000002</c:v>
                </c:pt>
                <c:pt idx="1">
                  <c:v>2.8434400000000002</c:v>
                </c:pt>
                <c:pt idx="2">
                  <c:v>4.1430870000000004</c:v>
                </c:pt>
                <c:pt idx="3">
                  <c:v>4.1430870000000004</c:v>
                </c:pt>
              </c:numCache>
            </c:numRef>
          </c:xVal>
          <c:yVal>
            <c:numRef>
              <c:f>'Calcul coordonnées'!$K$21:$K$24</c:f>
              <c:numCache>
                <c:formatCode>General</c:formatCode>
                <c:ptCount val="4"/>
                <c:pt idx="0">
                  <c:v>0</c:v>
                </c:pt>
                <c:pt idx="1">
                  <c:v>-181.72448637815648</c:v>
                </c:pt>
                <c:pt idx="2">
                  <c:v>-181.72448637815648</c:v>
                </c:pt>
                <c:pt idx="3">
                  <c:v>0</c:v>
                </c:pt>
              </c:numCache>
            </c:numRef>
          </c:yVal>
          <c:smooth val="0"/>
        </c:ser>
        <c:ser>
          <c:idx val="6"/>
          <c:order val="5"/>
          <c:tx>
            <c:strRef>
              <c:f>'Calcul coordonnées'!$I$25</c:f>
              <c:strCache>
                <c:ptCount val="1"/>
                <c:pt idx="0">
                  <c:v>L. Légumineuses prairies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3751483416058141E-2"/>
                  <c:y val="0.11072754240655046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coordonnées'!$J$25:$J$28</c:f>
              <c:numCache>
                <c:formatCode>General</c:formatCode>
                <c:ptCount val="4"/>
                <c:pt idx="0">
                  <c:v>4.1430870000000004</c:v>
                </c:pt>
                <c:pt idx="1">
                  <c:v>4.1430870000000004</c:v>
                </c:pt>
                <c:pt idx="2">
                  <c:v>4.5036990000000001</c:v>
                </c:pt>
                <c:pt idx="3">
                  <c:v>4.5036990000000001</c:v>
                </c:pt>
              </c:numCache>
            </c:numRef>
          </c:xVal>
          <c:yVal>
            <c:numRef>
              <c:f>'Calcul coordonnées'!$K$25:$K$28</c:f>
              <c:numCache>
                <c:formatCode>General</c:formatCode>
                <c:ptCount val="4"/>
                <c:pt idx="0">
                  <c:v>0</c:v>
                </c:pt>
                <c:pt idx="1">
                  <c:v>-158.81</c:v>
                </c:pt>
                <c:pt idx="2">
                  <c:v>-158.81</c:v>
                </c:pt>
                <c:pt idx="3">
                  <c:v>0</c:v>
                </c:pt>
              </c:numCache>
            </c:numRef>
          </c:yVal>
          <c:smooth val="0"/>
        </c:ser>
        <c:ser>
          <c:idx val="7"/>
          <c:order val="6"/>
          <c:tx>
            <c:strRef>
              <c:f>'Calcul coordonnées'!$I$29</c:f>
              <c:strCache>
                <c:ptCount val="1"/>
                <c:pt idx="0">
                  <c:v>P. Durée prairies temporaires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5.5005500550055009E-3"/>
                  <c:y val="0.12270694358784201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coordonnées'!$J$29:$J$32</c:f>
              <c:numCache>
                <c:formatCode>General</c:formatCode>
                <c:ptCount val="4"/>
                <c:pt idx="0">
                  <c:v>4.5036990000000001</c:v>
                </c:pt>
                <c:pt idx="1">
                  <c:v>4.5036990000000001</c:v>
                </c:pt>
                <c:pt idx="2">
                  <c:v>6.9500989999999998</c:v>
                </c:pt>
                <c:pt idx="3">
                  <c:v>6.9500989999999998</c:v>
                </c:pt>
              </c:numCache>
            </c:numRef>
          </c:xVal>
          <c:yVal>
            <c:numRef>
              <c:f>'Calcul coordonnées'!$K$29:$K$32</c:f>
              <c:numCache>
                <c:formatCode>General</c:formatCode>
                <c:ptCount val="4"/>
                <c:pt idx="0">
                  <c:v>0</c:v>
                </c:pt>
                <c:pt idx="1">
                  <c:v>-146</c:v>
                </c:pt>
                <c:pt idx="2">
                  <c:v>-146</c:v>
                </c:pt>
                <c:pt idx="3">
                  <c:v>0</c:v>
                </c:pt>
              </c:numCache>
            </c:numRef>
          </c:yVal>
          <c:smooth val="0"/>
        </c:ser>
        <c:ser>
          <c:idx val="8"/>
          <c:order val="7"/>
          <c:tx>
            <c:strRef>
              <c:f>'Calcul coordonnées'!$I$33</c:f>
              <c:strCache>
                <c:ptCount val="1"/>
                <c:pt idx="0">
                  <c:v>F. Ajustement dose (bilan)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1.1000991831466611E-2"/>
                  <c:y val="0.10592216037867924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coordonnées'!$J$33:$J$36</c:f>
              <c:numCache>
                <c:formatCode>General</c:formatCode>
                <c:ptCount val="4"/>
                <c:pt idx="0">
                  <c:v>6.9500989999999998</c:v>
                </c:pt>
                <c:pt idx="1">
                  <c:v>6.9500989999999998</c:v>
                </c:pt>
                <c:pt idx="2">
                  <c:v>10.280526</c:v>
                </c:pt>
                <c:pt idx="3">
                  <c:v>10.280526</c:v>
                </c:pt>
              </c:numCache>
            </c:numRef>
          </c:xVal>
          <c:yVal>
            <c:numRef>
              <c:f>'Calcul coordonnées'!$K$33:$K$36</c:f>
              <c:numCache>
                <c:formatCode>General</c:formatCode>
                <c:ptCount val="4"/>
                <c:pt idx="0">
                  <c:v>0</c:v>
                </c:pt>
                <c:pt idx="1">
                  <c:v>-94.774157136800994</c:v>
                </c:pt>
                <c:pt idx="2">
                  <c:v>-94.774157136800994</c:v>
                </c:pt>
                <c:pt idx="3">
                  <c:v>0</c:v>
                </c:pt>
              </c:numCache>
            </c:numRef>
          </c:yVal>
          <c:smooth val="0"/>
        </c:ser>
        <c:ser>
          <c:idx val="9"/>
          <c:order val="8"/>
          <c:tx>
            <c:strRef>
              <c:f>'Calcul coordonnées'!$I$37</c:f>
              <c:strCache>
                <c:ptCount val="1"/>
                <c:pt idx="0">
                  <c:v>F. Date apport azote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5138964683869962E-2"/>
                  <c:y val="-0.15365946868366587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coordonnées'!$J$37:$J$40</c:f>
              <c:numCache>
                <c:formatCode>General</c:formatCode>
                <c:ptCount val="4"/>
                <c:pt idx="0">
                  <c:v>10.280526</c:v>
                </c:pt>
                <c:pt idx="1">
                  <c:v>10.280526</c:v>
                </c:pt>
                <c:pt idx="2">
                  <c:v>10.545526000000001</c:v>
                </c:pt>
                <c:pt idx="3">
                  <c:v>10.545526000000001</c:v>
                </c:pt>
              </c:numCache>
            </c:numRef>
          </c:xVal>
          <c:yVal>
            <c:numRef>
              <c:f>'Calcul coordonnées'!$K$37:$K$40</c:f>
              <c:numCache>
                <c:formatCode>General</c:formatCode>
                <c:ptCount val="4"/>
                <c:pt idx="0">
                  <c:v>0</c:v>
                </c:pt>
                <c:pt idx="1">
                  <c:v>-94.774157136800937</c:v>
                </c:pt>
                <c:pt idx="2">
                  <c:v>-94.774157136800937</c:v>
                </c:pt>
                <c:pt idx="3">
                  <c:v>0</c:v>
                </c:pt>
              </c:numCache>
            </c:numRef>
          </c:yVal>
          <c:smooth val="0"/>
        </c:ser>
        <c:ser>
          <c:idx val="10"/>
          <c:order val="9"/>
          <c:tx>
            <c:strRef>
              <c:f>'Calcul coordonnées'!$I$41</c:f>
              <c:strCache>
                <c:ptCount val="1"/>
                <c:pt idx="0">
                  <c:v>AA. Alimentation azotée porcs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3720299195273858E-2"/>
                  <c:y val="0.12342434550318404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coordonnées'!$J$41:$J$44</c:f>
              <c:numCache>
                <c:formatCode>General</c:formatCode>
                <c:ptCount val="4"/>
                <c:pt idx="0">
                  <c:v>10.545526000000001</c:v>
                </c:pt>
                <c:pt idx="1">
                  <c:v>10.545526000000001</c:v>
                </c:pt>
                <c:pt idx="2">
                  <c:v>10.950951</c:v>
                </c:pt>
                <c:pt idx="3">
                  <c:v>10.950951</c:v>
                </c:pt>
              </c:numCache>
            </c:numRef>
          </c:xVal>
          <c:yVal>
            <c:numRef>
              <c:f>'Calcul coordonnées'!$K$41:$K$44</c:f>
              <c:numCache>
                <c:formatCode>General</c:formatCode>
                <c:ptCount val="4"/>
                <c:pt idx="0">
                  <c:v>0</c:v>
                </c:pt>
                <c:pt idx="1">
                  <c:v>-90.6</c:v>
                </c:pt>
                <c:pt idx="2">
                  <c:v>-90.6</c:v>
                </c:pt>
                <c:pt idx="3">
                  <c:v>0</c:v>
                </c:pt>
              </c:numCache>
            </c:numRef>
          </c:yVal>
          <c:smooth val="0"/>
        </c:ser>
        <c:ser>
          <c:idx val="11"/>
          <c:order val="10"/>
          <c:tx>
            <c:strRef>
              <c:f>'Calcul coordonnées'!$I$45</c:f>
              <c:strCache>
                <c:ptCount val="1"/>
                <c:pt idx="0">
                  <c:v>AA. Alimentation azotée vaches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>
                <c:manualLayout>
                  <c:x val="-1.6419033635647028E-2"/>
                  <c:y val="-0.1310094707647368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coordonnées'!$J$45:$J$48</c:f>
              <c:numCache>
                <c:formatCode>General</c:formatCode>
                <c:ptCount val="4"/>
                <c:pt idx="0">
                  <c:v>10.950951</c:v>
                </c:pt>
                <c:pt idx="1">
                  <c:v>10.950951</c:v>
                </c:pt>
                <c:pt idx="2">
                  <c:v>11.119845999999999</c:v>
                </c:pt>
                <c:pt idx="3">
                  <c:v>11.119845999999999</c:v>
                </c:pt>
              </c:numCache>
            </c:numRef>
          </c:xVal>
          <c:yVal>
            <c:numRef>
              <c:f>'Calcul coordonnées'!$K$45:$K$48</c:f>
              <c:numCache>
                <c:formatCode>General</c:formatCode>
                <c:ptCount val="4"/>
                <c:pt idx="0">
                  <c:v>0</c:v>
                </c:pt>
                <c:pt idx="1">
                  <c:v>-90.2</c:v>
                </c:pt>
                <c:pt idx="2">
                  <c:v>-90.2</c:v>
                </c:pt>
                <c:pt idx="3">
                  <c:v>0</c:v>
                </c:pt>
              </c:numCache>
            </c:numRef>
          </c:yVal>
          <c:smooth val="0"/>
        </c:ser>
        <c:ser>
          <c:idx val="12"/>
          <c:order val="11"/>
          <c:tx>
            <c:strRef>
              <c:f>'Calcul coordonnées'!$I$49</c:f>
              <c:strCache>
                <c:ptCount val="1"/>
                <c:pt idx="0">
                  <c:v>P. Désintensification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0972970246740902E-2"/>
                  <c:y val="0.133057723456238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coordonnées'!$J$49:$J$52</c:f>
              <c:numCache>
                <c:formatCode>General</c:formatCode>
                <c:ptCount val="4"/>
                <c:pt idx="0">
                  <c:v>11.119845999999999</c:v>
                </c:pt>
                <c:pt idx="1">
                  <c:v>11.119845999999999</c:v>
                </c:pt>
                <c:pt idx="2">
                  <c:v>11.427645999999999</c:v>
                </c:pt>
                <c:pt idx="3">
                  <c:v>11.427645999999999</c:v>
                </c:pt>
              </c:numCache>
            </c:numRef>
          </c:xVal>
          <c:yVal>
            <c:numRef>
              <c:f>'Calcul coordonnées'!$K$49:$K$52</c:f>
              <c:numCache>
                <c:formatCode>General</c:formatCode>
                <c:ptCount val="4"/>
                <c:pt idx="0">
                  <c:v>0</c:v>
                </c:pt>
                <c:pt idx="1">
                  <c:v>-66.739999999999995</c:v>
                </c:pt>
                <c:pt idx="2">
                  <c:v>-66.739999999999995</c:v>
                </c:pt>
                <c:pt idx="3">
                  <c:v>0</c:v>
                </c:pt>
              </c:numCache>
            </c:numRef>
          </c:yVal>
          <c:smooth val="0"/>
        </c:ser>
        <c:ser>
          <c:idx val="13"/>
          <c:order val="12"/>
          <c:tx>
            <c:strRef>
              <c:f>'Calcul coordonnées'!$I$53</c:f>
              <c:strCache>
                <c:ptCount val="1"/>
                <c:pt idx="0">
                  <c:v>P. Intensification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>
                <c:manualLayout>
                  <c:x val="-2.2016895499260263E-2"/>
                  <c:y val="-7.0162190563826624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coordonnées'!$J$53:$J$56</c:f>
              <c:numCache>
                <c:formatCode>General</c:formatCode>
                <c:ptCount val="4"/>
                <c:pt idx="0">
                  <c:v>11.427645999999999</c:v>
                </c:pt>
                <c:pt idx="1">
                  <c:v>11.427645999999999</c:v>
                </c:pt>
                <c:pt idx="2">
                  <c:v>11.976766</c:v>
                </c:pt>
                <c:pt idx="3">
                  <c:v>11.976766</c:v>
                </c:pt>
              </c:numCache>
            </c:numRef>
          </c:xVal>
          <c:yVal>
            <c:numRef>
              <c:f>'Calcul coordonnées'!$K$53:$K$56</c:f>
              <c:numCache>
                <c:formatCode>General</c:formatCode>
                <c:ptCount val="4"/>
                <c:pt idx="0">
                  <c:v>0</c:v>
                </c:pt>
                <c:pt idx="1">
                  <c:v>-2.84</c:v>
                </c:pt>
                <c:pt idx="2">
                  <c:v>-2.84</c:v>
                </c:pt>
                <c:pt idx="3">
                  <c:v>0</c:v>
                </c:pt>
              </c:numCache>
            </c:numRef>
          </c:yVal>
          <c:smooth val="0"/>
        </c:ser>
        <c:ser>
          <c:idx val="14"/>
          <c:order val="13"/>
          <c:tx>
            <c:strRef>
              <c:f>'Calcul coordonnées'!$I$57</c:f>
              <c:strCache>
                <c:ptCount val="1"/>
                <c:pt idx="0">
                  <c:v>L. Légumineuses cultures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2.4758545083266293E-2"/>
                  <c:y val="0.10719097015719106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coordonnées'!$J$57:$J$60</c:f>
              <c:numCache>
                <c:formatCode>General</c:formatCode>
                <c:ptCount val="4"/>
                <c:pt idx="0">
                  <c:v>11.976766</c:v>
                </c:pt>
                <c:pt idx="1">
                  <c:v>11.976766</c:v>
                </c:pt>
                <c:pt idx="2">
                  <c:v>12.717768</c:v>
                </c:pt>
                <c:pt idx="3">
                  <c:v>12.717768</c:v>
                </c:pt>
              </c:numCache>
            </c:numRef>
          </c:xVal>
          <c:yVal>
            <c:numRef>
              <c:f>'Calcul coordonnées'!$K$57:$K$60</c:f>
              <c:numCache>
                <c:formatCode>General</c:formatCode>
                <c:ptCount val="4"/>
                <c:pt idx="0">
                  <c:v>0</c:v>
                </c:pt>
                <c:pt idx="1">
                  <c:v>-1.31</c:v>
                </c:pt>
                <c:pt idx="2">
                  <c:v>-1.31</c:v>
                </c:pt>
                <c:pt idx="3">
                  <c:v>0</c:v>
                </c:pt>
              </c:numCache>
            </c:numRef>
          </c:yVal>
          <c:smooth val="0"/>
        </c:ser>
        <c:ser>
          <c:idx val="15"/>
          <c:order val="14"/>
          <c:tx>
            <c:strRef>
              <c:f>'Calcul coordonnées'!$I$61</c:f>
              <c:strCache>
                <c:ptCount val="1"/>
                <c:pt idx="0">
                  <c:v>CI. Cultures intercalaires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0951586546369312E-2"/>
                  <c:y val="-0.10242445195078244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coordonnées'!$J$61:$J$64</c:f>
              <c:numCache>
                <c:formatCode>General</c:formatCode>
                <c:ptCount val="4"/>
                <c:pt idx="0">
                  <c:v>12.717768</c:v>
                </c:pt>
                <c:pt idx="1">
                  <c:v>12.717768</c:v>
                </c:pt>
                <c:pt idx="2">
                  <c:v>13.217549999999999</c:v>
                </c:pt>
                <c:pt idx="3">
                  <c:v>13.217549999999999</c:v>
                </c:pt>
              </c:numCache>
            </c:numRef>
          </c:xVal>
          <c:yVal>
            <c:numRef>
              <c:f>'Calcul coordonnées'!$K$61:$K$64</c:f>
              <c:numCache>
                <c:formatCode>General</c:formatCode>
                <c:ptCount val="4"/>
                <c:pt idx="0">
                  <c:v>0</c:v>
                </c:pt>
                <c:pt idx="1">
                  <c:v>2.64</c:v>
                </c:pt>
                <c:pt idx="2">
                  <c:v>2.64</c:v>
                </c:pt>
                <c:pt idx="3">
                  <c:v>0</c:v>
                </c:pt>
              </c:numCache>
            </c:numRef>
          </c:yVal>
          <c:smooth val="0"/>
        </c:ser>
        <c:ser>
          <c:idx val="16"/>
          <c:order val="15"/>
          <c:tx>
            <c:strRef>
              <c:f>'Calcul coordonnées'!$I$65</c:f>
              <c:strCache>
                <c:ptCount val="1"/>
                <c:pt idx="0">
                  <c:v>M. Méthanisation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0.10009580545757393"/>
                  <c:y val="-1.0109041366768689E-2"/>
                </c:manualLayout>
              </c:layout>
              <c:spPr/>
              <c:txPr>
                <a:bodyPr rot="0" vert="horz"/>
                <a:lstStyle/>
                <a:p>
                  <a:pPr algn="ctr">
                    <a:defRPr/>
                  </a:pPr>
                  <a:endParaRPr lang="fr-FR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coordonnées'!$J$65:$J$68</c:f>
              <c:numCache>
                <c:formatCode>General</c:formatCode>
                <c:ptCount val="4"/>
                <c:pt idx="0">
                  <c:v>13.217549999999999</c:v>
                </c:pt>
                <c:pt idx="1">
                  <c:v>13.217549999999999</c:v>
                </c:pt>
                <c:pt idx="2">
                  <c:v>18.19755</c:v>
                </c:pt>
                <c:pt idx="3">
                  <c:v>18.19755</c:v>
                </c:pt>
              </c:numCache>
            </c:numRef>
          </c:xVal>
          <c:yVal>
            <c:numRef>
              <c:f>'Calcul coordonnées'!$K$65:$K$68</c:f>
              <c:numCache>
                <c:formatCode>General</c:formatCode>
                <c:ptCount val="4"/>
                <c:pt idx="0">
                  <c:v>0</c:v>
                </c:pt>
                <c:pt idx="1">
                  <c:v>3</c:v>
                </c:pt>
                <c:pt idx="2">
                  <c:v>3</c:v>
                </c:pt>
                <c:pt idx="3">
                  <c:v>0</c:v>
                </c:pt>
              </c:numCache>
            </c:numRef>
          </c:yVal>
          <c:smooth val="0"/>
        </c:ser>
        <c:ser>
          <c:idx val="17"/>
          <c:order val="16"/>
          <c:tx>
            <c:strRef>
              <c:f>'Calcul coordonnées'!$I$69</c:f>
              <c:strCache>
                <c:ptCount val="1"/>
                <c:pt idx="0">
                  <c:v>AF. Agroforesterie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8.2504759889993652E-3"/>
                  <c:y val="-8.0344282339685935E-2"/>
                </c:manualLayout>
              </c:layout>
              <c:spPr/>
              <c:txPr>
                <a:bodyPr/>
                <a:lstStyle/>
                <a:p>
                  <a:pPr algn="ctr">
                    <a:defRPr sz="1400"/>
                  </a:pPr>
                  <a:endParaRPr lang="fr-FR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coordonnées'!$J$69:$J$72</c:f>
              <c:numCache>
                <c:formatCode>General</c:formatCode>
                <c:ptCount val="4"/>
                <c:pt idx="0">
                  <c:v>18.19755</c:v>
                </c:pt>
                <c:pt idx="1">
                  <c:v>18.19755</c:v>
                </c:pt>
                <c:pt idx="2">
                  <c:v>23.888382999999997</c:v>
                </c:pt>
                <c:pt idx="3">
                  <c:v>23.888382999999997</c:v>
                </c:pt>
              </c:numCache>
            </c:numRef>
          </c:xVal>
          <c:yVal>
            <c:numRef>
              <c:f>'Calcul coordonnées'!$K$69:$K$72</c:f>
              <c:numCache>
                <c:formatCode>General</c:formatCode>
                <c:ptCount val="4"/>
                <c:pt idx="0">
                  <c:v>0</c:v>
                </c:pt>
                <c:pt idx="1">
                  <c:v>15</c:v>
                </c:pt>
                <c:pt idx="2">
                  <c:v>15</c:v>
                </c:pt>
                <c:pt idx="3">
                  <c:v>0</c:v>
                </c:pt>
              </c:numCache>
            </c:numRef>
          </c:yVal>
          <c:smooth val="0"/>
        </c:ser>
        <c:ser>
          <c:idx val="18"/>
          <c:order val="17"/>
          <c:tx>
            <c:strRef>
              <c:f>'Calcul coordonnées'!$I$73</c:f>
              <c:strCache>
                <c:ptCount val="1"/>
                <c:pt idx="0">
                  <c:v>NL. Labour 1 an sur 5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9.6180582625191649E-3"/>
                  <c:y val="-1.1912518610612269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coordonnées'!$J$73:$J$76</c:f>
              <c:numCache>
                <c:formatCode>General</c:formatCode>
                <c:ptCount val="4"/>
                <c:pt idx="0">
                  <c:v>23.888382999999997</c:v>
                </c:pt>
                <c:pt idx="1">
                  <c:v>23.888382999999997</c:v>
                </c:pt>
                <c:pt idx="2">
                  <c:v>28.088382999999997</c:v>
                </c:pt>
                <c:pt idx="3">
                  <c:v>28.088382999999997</c:v>
                </c:pt>
              </c:numCache>
            </c:numRef>
          </c:xVal>
          <c:yVal>
            <c:numRef>
              <c:f>'Calcul coordonnées'!$K$73:$K$76</c:f>
              <c:numCache>
                <c:formatCode>General</c:formatCode>
                <c:ptCount val="4"/>
                <c:pt idx="0">
                  <c:v>0</c:v>
                </c:pt>
                <c:pt idx="1">
                  <c:v>22</c:v>
                </c:pt>
                <c:pt idx="2">
                  <c:v>22</c:v>
                </c:pt>
                <c:pt idx="3">
                  <c:v>0</c:v>
                </c:pt>
              </c:numCache>
            </c:numRef>
          </c:yVal>
          <c:smooth val="0"/>
        </c:ser>
        <c:ser>
          <c:idx val="19"/>
          <c:order val="18"/>
          <c:tx>
            <c:strRef>
              <c:f>'Calcul coordonnées'!$I$77</c:f>
              <c:strCache>
                <c:ptCount val="1"/>
                <c:pt idx="0">
                  <c:v>GE. Lavage d'air effluents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2.1927364753765069E-2"/>
                  <c:y val="-0.10742280056928746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coordonnées'!$J$77:$J$80</c:f>
              <c:numCache>
                <c:formatCode>General</c:formatCode>
                <c:ptCount val="4"/>
                <c:pt idx="0">
                  <c:v>28.088382999999997</c:v>
                </c:pt>
                <c:pt idx="1">
                  <c:v>28.088382999999997</c:v>
                </c:pt>
                <c:pt idx="2">
                  <c:v>32.087989359999995</c:v>
                </c:pt>
                <c:pt idx="3">
                  <c:v>32.087989359999995</c:v>
                </c:pt>
              </c:numCache>
            </c:numRef>
          </c:xVal>
          <c:yVal>
            <c:numRef>
              <c:f>'Calcul coordonnées'!$K$77:$K$80</c:f>
              <c:numCache>
                <c:formatCode>General</c:formatCode>
                <c:ptCount val="4"/>
                <c:pt idx="0">
                  <c:v>0</c:v>
                </c:pt>
                <c:pt idx="1">
                  <c:v>71</c:v>
                </c:pt>
                <c:pt idx="2">
                  <c:v>71</c:v>
                </c:pt>
                <c:pt idx="3">
                  <c:v>0</c:v>
                </c:pt>
              </c:numCache>
            </c:numRef>
          </c:yVal>
          <c:smooth val="0"/>
        </c:ser>
        <c:ser>
          <c:idx val="20"/>
          <c:order val="19"/>
          <c:tx>
            <c:strRef>
              <c:f>'Calcul coordonnées'!$I$81</c:f>
              <c:strCache>
                <c:ptCount val="1"/>
                <c:pt idx="0">
                  <c:v>LA. Additif (nitrate)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2363234766354455E-2"/>
                  <c:y val="-8.3171911033486867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coordonnées'!$J$81:$J$84</c:f>
              <c:numCache>
                <c:formatCode>General</c:formatCode>
                <c:ptCount val="4"/>
                <c:pt idx="0">
                  <c:v>32.087989359999995</c:v>
                </c:pt>
                <c:pt idx="1">
                  <c:v>32.087989359999995</c:v>
                </c:pt>
                <c:pt idx="2">
                  <c:v>32.552989359999998</c:v>
                </c:pt>
                <c:pt idx="3">
                  <c:v>32.552989359999998</c:v>
                </c:pt>
              </c:numCache>
            </c:numRef>
          </c:xVal>
          <c:yVal>
            <c:numRef>
              <c:f>'Calcul coordonnées'!$K$81:$K$84</c:f>
              <c:numCache>
                <c:formatCode>General</c:formatCode>
                <c:ptCount val="4"/>
                <c:pt idx="0">
                  <c:v>0</c:v>
                </c:pt>
                <c:pt idx="1">
                  <c:v>111</c:v>
                </c:pt>
                <c:pt idx="2">
                  <c:v>111</c:v>
                </c:pt>
                <c:pt idx="3">
                  <c:v>0</c:v>
                </c:pt>
              </c:numCache>
            </c:numRef>
          </c:yVal>
          <c:smooth val="0"/>
        </c:ser>
        <c:ser>
          <c:idx val="21"/>
          <c:order val="20"/>
          <c:tx>
            <c:strRef>
              <c:f>'Calcul coordonnées'!$I$85</c:f>
              <c:strCache>
                <c:ptCount val="1"/>
                <c:pt idx="0">
                  <c:v>CI. Cultures intermédiaires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7.4410957353665555E-5"/>
                  <c:y val="-0.10814512313553624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coordonnées'!$J$85:$J$88</c:f>
              <c:numCache>
                <c:formatCode>General</c:formatCode>
                <c:ptCount val="4"/>
                <c:pt idx="0">
                  <c:v>32.552989359999998</c:v>
                </c:pt>
                <c:pt idx="1">
                  <c:v>32.552989359999998</c:v>
                </c:pt>
                <c:pt idx="2">
                  <c:v>33.985309359999995</c:v>
                </c:pt>
                <c:pt idx="3">
                  <c:v>33.985309359999995</c:v>
                </c:pt>
              </c:numCache>
            </c:numRef>
          </c:xVal>
          <c:yVal>
            <c:numRef>
              <c:f>'Calcul coordonnées'!$K$85:$K$88</c:f>
              <c:numCache>
                <c:formatCode>General</c:formatCode>
                <c:ptCount val="4"/>
                <c:pt idx="0">
                  <c:v>0</c:v>
                </c:pt>
                <c:pt idx="1">
                  <c:v>152</c:v>
                </c:pt>
                <c:pt idx="2">
                  <c:v>152</c:v>
                </c:pt>
                <c:pt idx="3">
                  <c:v>0</c:v>
                </c:pt>
              </c:numCache>
            </c:numRef>
          </c:yVal>
          <c:smooth val="0"/>
        </c:ser>
        <c:ser>
          <c:idx val="22"/>
          <c:order val="21"/>
          <c:tx>
            <c:strRef>
              <c:f>'Calcul coordonnées'!$I$89</c:f>
              <c:strCache>
                <c:ptCount val="1"/>
                <c:pt idx="0">
                  <c:v>F. Formes d'azote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2.1842801938659236E-2"/>
                  <c:y val="-8.3247000151143391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coordonnées'!$J$89:$J$92</c:f>
              <c:numCache>
                <c:formatCode>General</c:formatCode>
                <c:ptCount val="4"/>
                <c:pt idx="0">
                  <c:v>33.985309359999995</c:v>
                </c:pt>
                <c:pt idx="1">
                  <c:v>33.985309359999995</c:v>
                </c:pt>
                <c:pt idx="2">
                  <c:v>34.325309359999999</c:v>
                </c:pt>
                <c:pt idx="3">
                  <c:v>34.325309359999999</c:v>
                </c:pt>
              </c:numCache>
            </c:numRef>
          </c:xVal>
          <c:yVal>
            <c:numRef>
              <c:f>'Calcul coordonnées'!$K$89:$K$92</c:f>
              <c:numCache>
                <c:formatCode>General</c:formatCode>
                <c:ptCount val="4"/>
                <c:pt idx="0">
                  <c:v>0</c:v>
                </c:pt>
                <c:pt idx="1">
                  <c:v>153.52959683113522</c:v>
                </c:pt>
                <c:pt idx="2">
                  <c:v>153.52959683113522</c:v>
                </c:pt>
                <c:pt idx="3">
                  <c:v>0</c:v>
                </c:pt>
              </c:numCache>
            </c:numRef>
          </c:yVal>
          <c:smooth val="0"/>
        </c:ser>
        <c:ser>
          <c:idx val="25"/>
          <c:order val="22"/>
          <c:tx>
            <c:strRef>
              <c:f>'Calcul coordonnées'!$I$93</c:f>
              <c:strCache>
                <c:ptCount val="1"/>
                <c:pt idx="0">
                  <c:v>LA. Lipides insaturés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3.5539602019096408E-2"/>
                  <c:y val="-9.10410189265113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coordonnées'!$J$93:$J$96</c:f>
              <c:numCache>
                <c:formatCode>General</c:formatCode>
                <c:ptCount val="4"/>
                <c:pt idx="0">
                  <c:v>34.325309359999999</c:v>
                </c:pt>
                <c:pt idx="1">
                  <c:v>34.325309359999999</c:v>
                </c:pt>
                <c:pt idx="2">
                  <c:v>36.205309360000001</c:v>
                </c:pt>
                <c:pt idx="3">
                  <c:v>36.205309360000001</c:v>
                </c:pt>
              </c:numCache>
            </c:numRef>
          </c:xVal>
          <c:yVal>
            <c:numRef>
              <c:f>'Calcul coordonnées'!$K$93:$K$96</c:f>
              <c:numCache>
                <c:formatCode>General</c:formatCode>
                <c:ptCount val="4"/>
                <c:pt idx="0">
                  <c:v>0</c:v>
                </c:pt>
                <c:pt idx="1">
                  <c:v>221</c:v>
                </c:pt>
                <c:pt idx="2">
                  <c:v>221</c:v>
                </c:pt>
                <c:pt idx="3">
                  <c:v>0</c:v>
                </c:pt>
              </c:numCache>
            </c:numRef>
          </c:yVal>
          <c:smooth val="0"/>
        </c:ser>
        <c:ser>
          <c:idx val="26"/>
          <c:order val="23"/>
          <c:tx>
            <c:strRef>
              <c:f>'Calcul coordonnées'!$I$97</c:f>
              <c:strCache>
                <c:ptCount val="1"/>
                <c:pt idx="0">
                  <c:v>AF. Haies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5104495479423123E-2"/>
                  <c:y val="-8.4448648214180286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 sz="1400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coordonnées'!$J$97:$J$100</c:f>
              <c:numCache>
                <c:formatCode>General</c:formatCode>
                <c:ptCount val="4"/>
                <c:pt idx="0">
                  <c:v>36.205309360000001</c:v>
                </c:pt>
                <c:pt idx="1">
                  <c:v>36.205309360000001</c:v>
                </c:pt>
                <c:pt idx="2">
                  <c:v>36.657091360000003</c:v>
                </c:pt>
                <c:pt idx="3">
                  <c:v>36.657091360000003</c:v>
                </c:pt>
              </c:numCache>
            </c:numRef>
          </c:xVal>
          <c:yVal>
            <c:numRef>
              <c:f>'Calcul coordonnées'!$K$97:$K$100</c:f>
              <c:numCache>
                <c:formatCode>General</c:formatCode>
                <c:ptCount val="4"/>
                <c:pt idx="0">
                  <c:v>0</c:v>
                </c:pt>
                <c:pt idx="1">
                  <c:v>264</c:v>
                </c:pt>
                <c:pt idx="2">
                  <c:v>264</c:v>
                </c:pt>
                <c:pt idx="3">
                  <c:v>0</c:v>
                </c:pt>
              </c:numCache>
            </c:numRef>
          </c:yVal>
          <c:smooth val="0"/>
        </c:ser>
        <c:ser>
          <c:idx val="27"/>
          <c:order val="24"/>
          <c:tx>
            <c:strRef>
              <c:f>'Calcul coordonnées'!$I$101</c:f>
              <c:strCache>
                <c:ptCount val="1"/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2.3604722676992108E-5"/>
                  <c:y val="-8.6472471215004898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coordonnées'!$J$101:$J$104</c:f>
              <c:numCache>
                <c:formatCode>General</c:formatCode>
                <c:ptCount val="4"/>
                <c:pt idx="0">
                  <c:v>36.657091360000003</c:v>
                </c:pt>
                <c:pt idx="1">
                  <c:v>36.657091360000003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coordonnées'!$K$101:$K$104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28"/>
          <c:order val="25"/>
          <c:tx>
            <c:strRef>
              <c:f>'Calcul coordonnées'!$I$105</c:f>
              <c:strCache>
                <c:ptCount val="1"/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1.9181868974299004E-2"/>
                  <c:y val="-4.3112979450370244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coordonnées'!$J$105:$J$108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coordonnées'!$K$105:$K$108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29"/>
          <c:order val="26"/>
          <c:tx>
            <c:strRef>
              <c:f>'Calcul coordonnées'!$I$109</c:f>
              <c:strCache>
                <c:ptCount val="1"/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3167608995289388E-2"/>
                  <c:y val="-9.6149122910564877E-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/>
              <a:lstStyle/>
              <a:p>
                <a:pPr algn="ctr">
                  <a:defRPr/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coordonnées'!$J$109:$J$112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coordonnées'!$K$109:$K$112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30"/>
          <c:order val="27"/>
          <c:tx>
            <c:strRef>
              <c:f>'Calcul coordonnées'!$I$113</c:f>
              <c:strCache>
                <c:ptCount val="1"/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2371660467420963E-2"/>
                  <c:y val="-1.0060815748198159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coordonnées'!$J$113:$J$116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coordonnées'!$K$113:$K$116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31"/>
          <c:order val="28"/>
          <c:tx>
            <c:strRef>
              <c:f>'Calcul coordonnées'!$I$117</c:f>
              <c:strCache>
                <c:ptCount val="1"/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0984241149576007E-2"/>
                  <c:y val="-7.6864083980642227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coordonnées'!$J$117:$J$120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coordonnées'!$K$117:$K$120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32"/>
          <c:order val="29"/>
          <c:tx>
            <c:strRef>
              <c:f>'Calcul coordonnées'!$I$121</c:f>
              <c:strCache>
                <c:ptCount val="1"/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2306422331998277E-2"/>
                  <c:y val="1.7337305212348671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coordonnées'!$J$121:$J$124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coordonnées'!$K$121:$K$124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33"/>
          <c:order val="30"/>
          <c:tx>
            <c:strRef>
              <c:f>'Calcul coordonnées'!$I$125</c:f>
              <c:strCache>
                <c:ptCount val="1"/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>
                <c:manualLayout>
                  <c:x val="-4.6679238260922247E-2"/>
                  <c:y val="-7.7695916689545716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coordonnées'!$J$125:$J$128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coordonnées'!$K$125:$K$128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23"/>
          <c:order val="31"/>
          <c:tx>
            <c:strRef>
              <c:f>'Calcul coordonnées'!$I$129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>
                <c:manualLayout>
                  <c:x val="-4.6840090877201888E-2"/>
                  <c:y val="-8.7214755455591153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coordonnées'!$J$129:$J$132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coordonnées'!$K$129:$K$132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24"/>
          <c:order val="32"/>
          <c:tx>
            <c:strRef>
              <c:f>'Calcul coordonnées'!$I$133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>
                <c:manualLayout>
                  <c:x val="-1.5149671228532127E-2"/>
                  <c:y val="-0.10861360973849878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coordonnées'!$J$133:$J$136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coordonnées'!$K$133:$K$136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34"/>
          <c:order val="33"/>
          <c:tx>
            <c:strRef>
              <c:f>'Calcul coordonnées'!$I$137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4.6859506301552563E-2"/>
                  <c:y val="-9.6675791249164408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coordonnées'!$J$137:$J$140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coordonnées'!$K$137:$K$140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35"/>
          <c:order val="34"/>
          <c:tx>
            <c:strRef>
              <c:f>'Calcul coordonnées'!$I$141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4.6860265563957337E-2"/>
                  <c:y val="-1.2202078134763154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coordonnées'!$J$141:$J$144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coordonnées'!$K$141:$K$144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36"/>
          <c:order val="35"/>
          <c:tx>
            <c:strRef>
              <c:f>'Calcul coordonnées'!$I$145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4.821912833638882E-2"/>
                  <c:y val="-9.612179184640279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coordonnées'!$J$145:$J$148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coordonnées'!$K$145:$K$148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37"/>
          <c:order val="36"/>
          <c:tx>
            <c:strRef>
              <c:f>'Calcul coordonnées'!$I$149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4.8214681228017996E-2"/>
                  <c:y val="-1.1371272061771513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spPr>
              <a:ln>
                <a:noFill/>
              </a:ln>
            </c:sp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coordonnées'!$J$149:$J$152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coordonnées'!$K$149:$K$152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38"/>
          <c:order val="37"/>
          <c:tx>
            <c:strRef>
              <c:f>'Calcul coordonnées'!$I$153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>
                <c:manualLayout>
                  <c:x val="-2.0661265490851111E-2"/>
                  <c:y val="-0.12089869126810077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coordonnées'!$J$153:$J$156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coordonnées'!$K$153:$K$156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39"/>
          <c:order val="38"/>
          <c:tx>
            <c:strRef>
              <c:f>'Calcul coordonnées'!$I$157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3793086243314965E-2"/>
                  <c:y val="-0.13805916057315581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spPr>
              <a:ln>
                <a:noFill/>
              </a:ln>
            </c:sp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coordonnées'!$J$157:$J$160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coordonnées'!$K$157:$K$160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40"/>
          <c:order val="39"/>
          <c:tx>
            <c:strRef>
              <c:f>'Calcul coordonnées'!$I$161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4.1385224363125273E-3"/>
                  <c:y val="-9.6675791249164408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coordonnées'!$J$161:$J$164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coordonnées'!$K$161:$K$164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41"/>
          <c:order val="40"/>
          <c:tx>
            <c:strRef>
              <c:f>'Calcul coordonnées'!$I$165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3.1580392695317865E-2"/>
                  <c:y val="-1.7117006969067122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coordonnées'!$J$165:$J$168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coordonnées'!$K$165:$K$168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42"/>
          <c:order val="41"/>
          <c:tx>
            <c:strRef>
              <c:f>'Calcul coordonnées'!$I$169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3.2953453247288204E-2"/>
                  <c:y val="-9.7811468394669275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coordonnées'!$J$169:$J$172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coordonnées'!$K$169:$K$172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43"/>
          <c:order val="42"/>
          <c:tx>
            <c:strRef>
              <c:f>'Calcul coordonnées'!$I$173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3.4326513799258544E-2"/>
                  <c:y val="-9.7811468394669275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coordonnées'!$J$173:$J$176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coordonnées'!$K$173:$K$176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44"/>
          <c:order val="43"/>
          <c:tx>
            <c:strRef>
              <c:f>'Calcul coordonnées'!$I$177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3.4326513799258544E-2"/>
                  <c:y val="-3.1788727228267512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coordonnées'!$J$177:$J$180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coordonnées'!$K$177:$K$180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45"/>
          <c:order val="44"/>
          <c:tx>
            <c:strRef>
              <c:f>'Calcul coordonnées'!$I$181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>
                <c:manualLayout>
                  <c:x val="-3.4326513799258544E-2"/>
                  <c:y val="-0.14182662917227046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coordonnées'!$J$181:$J$184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coordonnées'!$K$181:$K$184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46"/>
          <c:order val="45"/>
          <c:tx>
            <c:strRef>
              <c:f>'Calcul coordonnées'!$I$189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>
                <c:manualLayout>
                  <c:x val="-3.4326513799258544E-2"/>
                  <c:y val="-0.14916248930187065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coordonnées'!$J$189:$J$192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coordonnées'!$K$189:$K$192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48"/>
          <c:order val="46"/>
          <c:tx>
            <c:strRef>
              <c:f>'Calcul coordonnées'!$I$193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3.2953453247288204E-2"/>
                  <c:y val="-9.7811468394669275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coordonnées'!$J$193:$J$196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coordonnées'!$K$193:$K$196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47"/>
          <c:order val="47"/>
          <c:tx>
            <c:strRef>
              <c:f>'Calcul coordonnées'!$I$197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0984484415762736E-2"/>
                  <c:y val="-9.7811468394669275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coordonnées'!$J$197:$J$200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coordonnées'!$K$197:$K$200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49"/>
          <c:order val="48"/>
          <c:tx>
            <c:strRef>
              <c:f>'Calcul coordonnées'!$I$201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>
                <c:manualLayout>
                  <c:x val="-3.4326513799258544E-2"/>
                  <c:y val="-0.15649834943147084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coordonnées'!$J$201:$J$204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coordonnées'!$K$201:$K$204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50"/>
          <c:order val="49"/>
          <c:tx>
            <c:strRef>
              <c:f>'Calcul coordonnées'!$I$205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>
                <c:manualLayout>
                  <c:x val="-1.7849787175614446E-2"/>
                  <c:y val="-0.17850592982027144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coordonnées'!$J$205:$J$208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coordonnées'!$K$205:$K$208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51"/>
          <c:order val="50"/>
          <c:tx>
            <c:strRef>
              <c:f>'Calcul coordonnées'!$I$209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3.4326621914262535E-2"/>
                  <c:y val="-9.7811468394669275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coordonnées'!$J$209:$J$212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coordonnées'!$K$209:$K$212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52"/>
          <c:order val="51"/>
          <c:tx>
            <c:strRef>
              <c:f>'Calcul coordonnées'!$I$213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1.510366607167366E-2"/>
                  <c:y val="-2.9343440518400783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coordonnées'!$J$213:$J$216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coordonnées'!$K$213:$K$216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53"/>
          <c:order val="52"/>
          <c:tx>
            <c:strRef>
              <c:f>'Calcul coordonnées'!$I$217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0984484415762634E-2"/>
                  <c:y val="-9.7811468394669275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coordonnées'!$J$217:$J$220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coordonnées'!$K$217:$K$220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54"/>
          <c:order val="53"/>
          <c:tx>
            <c:strRef>
              <c:f>'Calcul coordonnées'!$I$221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>
                <c:manualLayout>
                  <c:x val="-3.2953453247288204E-2"/>
                  <c:y val="-0.19806822349920525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coordonnées'!$J$221:$J$224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coordonnées'!$K$221:$K$224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55"/>
          <c:order val="54"/>
          <c:tx>
            <c:strRef>
              <c:f>'Calcul coordonnées'!$I$225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>
                <c:manualLayout>
                  <c:x val="-3.4326621914262639E-2"/>
                  <c:y val="-0.17850592982027141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coordonnées'!$J$225:$J$228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coordonnées'!$K$225:$K$228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56"/>
          <c:order val="55"/>
          <c:tx>
            <c:strRef>
              <c:f>'Calcul coordonnées'!$I$229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1.2357544967733078E-2"/>
                  <c:y val="-1.2226433549333659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coordonnées'!$J$229:$J$232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coordonnées'!$K$229:$K$232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3"/>
          <c:order val="56"/>
          <c:tx>
            <c:strRef>
              <c:f>'Calcul coordonnées'!$I$185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0984484415762736E-2"/>
                  <c:y val="-4.6460447487467908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coordonnées'!$J$185:$J$188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coordonnées'!$K$185:$K$188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57"/>
          <c:order val="57"/>
          <c:tx>
            <c:strRef>
              <c:f>'C:\Users\lpardon\AppData\Local\Microsoft\Windows\Temporary Internet Files\Content.Outlook\C5K8244E\[types d''actions.xlsx]Feuil1'!$C$1:$C$4</c:f>
              <c:strCache>
                <c:ptCount val="1"/>
                <c:pt idx="0">
                  <c:v>Echelle visée Echelle de l'itinéraire technique. Pas de modification du système de culture ou d'élevage. Echelle du système de culture ou d'élevage. Pas de modification des productions.</c:v>
                </c:pt>
              </c:strCache>
            </c:strRef>
          </c:tx>
          <c:marker>
            <c:symbol val="none"/>
          </c:marker>
          <c:dLbls>
            <c:dLbl>
              <c:idx val="0"/>
              <c:delete val="1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strRef>
              <c:f>'C:\Users\lpardon\AppData\Local\Microsoft\Windows\Temporary Internet Files\Content.Outlook\C5K8244E\[types d''actions.xlsx]Feuil1'!$A$5:$B$5</c:f>
              <c:strCache>
                <c:ptCount val="2"/>
                <c:pt idx="0">
                  <c:v>Complexification des systèmes</c:v>
                </c:pt>
                <c:pt idx="1">
                  <c:v>Productions (ex. changement des rotations, production d'énergie, etc.)</c:v>
                </c:pt>
              </c:strCache>
            </c:strRef>
          </c:xVal>
          <c:yVal>
            <c:numRef>
              <c:f>'C:\Users\lpardon\AppData\Local\Microsoft\Windows\Temporary Internet Files\Content.Outlook\C5K8244E\[types d''actions.xlsx]Feuil1'!$C$5</c:f>
              <c:numCache>
                <c:formatCode>General</c:formatCode>
                <c:ptCount val="1"/>
                <c:pt idx="0">
                  <c:v>0</c:v>
                </c:pt>
              </c:numCache>
            </c:numRef>
          </c:yVal>
          <c:smooth val="0"/>
        </c:ser>
        <c:ser>
          <c:idx val="58"/>
          <c:order val="58"/>
          <c:tx>
            <c:strRef>
              <c:f>'C:\Users\lpardon\AppData\Local\Microsoft\Windows\Temporary Internet Files\Content.Outlook\C5K8244E\[types d''actions.xlsx]Feuil1'!$C$1:$C$4</c:f>
              <c:strCache>
                <c:ptCount val="1"/>
                <c:pt idx="0">
                  <c:v>Echelle visée Echelle de l'itinéraire technique. Pas de modification du système de culture ou d'élevage. Echelle du système de culture ou d'élevage. Pas de modification des productions.</c:v>
                </c:pt>
              </c:strCache>
            </c:strRef>
          </c:tx>
          <c:marker>
            <c:symbol val="none"/>
          </c:marker>
          <c:dLbls>
            <c:delete val="1"/>
          </c:dLbls>
          <c:xVal>
            <c:strRef>
              <c:f>'C:\Users\lpardon\AppData\Local\Microsoft\Windows\Temporary Internet Files\Content.Outlook\C5K8244E\[types d''actions.xlsx]Feuil1'!$A$5:$B$5</c:f>
              <c:strCache>
                <c:ptCount val="2"/>
                <c:pt idx="0">
                  <c:v>Complexification des systèmes</c:v>
                </c:pt>
                <c:pt idx="1">
                  <c:v>Productions (ex. changement des rotations, production d'énergie, etc.)</c:v>
                </c:pt>
              </c:strCache>
            </c:strRef>
          </c:xVal>
          <c:yVal>
            <c:numRef>
              <c:f>'C:\Users\lpardon\AppData\Local\Microsoft\Windows\Temporary Internet Files\Content.Outlook\C5K8244E\[types d''actions.xlsx]Feuil1'!$C$5</c:f>
              <c:numCache>
                <c:formatCode>General</c:formatCode>
                <c:ptCount val="1"/>
                <c:pt idx="0">
                  <c:v>0</c:v>
                </c:pt>
              </c:numCache>
            </c:numRef>
          </c:y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211829504"/>
        <c:axId val="211831424"/>
      </c:scatterChart>
      <c:valAx>
        <c:axId val="2118295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fr-FR" sz="1800"/>
                  <a:t>Atténuation annuelle</a:t>
                </a:r>
              </a:p>
              <a:p>
                <a:pPr>
                  <a:defRPr sz="1800"/>
                </a:pPr>
                <a:r>
                  <a:rPr lang="fr-FR" sz="1800"/>
                  <a:t>(Tg CO2e évités)</a:t>
                </a:r>
              </a:p>
            </c:rich>
          </c:tx>
          <c:layout>
            <c:manualLayout>
              <c:xMode val="edge"/>
              <c:yMode val="edge"/>
              <c:x val="0.46769887844831742"/>
              <c:y val="0.82040958658663132"/>
            </c:manualLayout>
          </c:layout>
          <c:overlay val="0"/>
        </c:title>
        <c:numFmt formatCode="General" sourceLinked="1"/>
        <c:majorTickMark val="out"/>
        <c:minorTickMark val="out"/>
        <c:tickLblPos val="nextTo"/>
        <c:spPr>
          <a:ln w="9525">
            <a:solidFill>
              <a:schemeClr val="tx1"/>
            </a:solidFill>
          </a:ln>
        </c:spPr>
        <c:crossAx val="211831424"/>
        <c:crosses val="autoZero"/>
        <c:crossBetween val="midCat"/>
      </c:valAx>
      <c:valAx>
        <c:axId val="21183142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fr-FR" sz="1800"/>
                  <a:t>Coût annuel</a:t>
                </a:r>
              </a:p>
              <a:p>
                <a:pPr>
                  <a:defRPr sz="1800"/>
                </a:pPr>
                <a:r>
                  <a:rPr lang="fr-FR" sz="1800"/>
                  <a:t>(€ / Mg CO2e évités)</a:t>
                </a:r>
              </a:p>
            </c:rich>
          </c:tx>
          <c:layout>
            <c:manualLayout>
              <c:xMode val="edge"/>
              <c:yMode val="edge"/>
              <c:x val="7.0241374531153904E-3"/>
              <c:y val="0.3831075117803257"/>
            </c:manualLayout>
          </c:layout>
          <c:overlay val="0"/>
        </c:title>
        <c:numFmt formatCode="General" sourceLinked="1"/>
        <c:majorTickMark val="out"/>
        <c:minorTickMark val="out"/>
        <c:tickLblPos val="nextTo"/>
        <c:crossAx val="211829504"/>
        <c:crosses val="autoZero"/>
        <c:crossBetween val="midCat"/>
        <c:minorUnit val="50"/>
      </c:valAx>
    </c:plotArea>
    <c:plotVisOnly val="1"/>
    <c:dispBlanksAs val="gap"/>
    <c:showDLblsOverMax val="0"/>
  </c:chart>
  <c:spPr>
    <a:solidFill>
      <a:schemeClr val="accent4"/>
    </a:solidFill>
    <a:ln>
      <a:solidFill>
        <a:schemeClr val="tx1"/>
      </a:solidFill>
    </a:ln>
  </c:spPr>
  <c:txPr>
    <a:bodyPr/>
    <a:lstStyle/>
    <a:p>
      <a:pPr algn="ctr">
        <a:defRPr lang="fr-FR" sz="800" b="0" i="0" u="none" strike="noStrike" kern="1200" baseline="0">
          <a:solidFill>
            <a:schemeClr val="bg1"/>
          </a:solidFill>
          <a:latin typeface="+mn-lt"/>
          <a:ea typeface="+mn-ea"/>
          <a:cs typeface="+mn-cs"/>
        </a:defRPr>
      </a:pPr>
      <a:endParaRPr lang="fr-FR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0.89983</cdr:x>
      <cdr:y>0.20488</cdr:y>
    </cdr:from>
    <cdr:to>
      <cdr:x>0.90782</cdr:x>
      <cdr:y>0.39227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8102868" y="1152127"/>
          <a:ext cx="72008" cy="1053831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fr-FR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07DED-7FF1-4B7C-B2EA-2FAB7E344AFA}" type="datetimeFigureOut">
              <a:rPr lang="fr-FR" smtClean="0"/>
              <a:t>22/02/2013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17672-C9AB-417B-ABF1-B3E41B43B2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003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17672-C9AB-417B-ABF1-B3E41B43B28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6048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69111C8-95B5-4559-B202-09360724DF68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15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F733262-18D4-43B6-BD9D-B501DB3AFB60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16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705AD02-8C05-4D69-982C-2416A7F4C115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17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EFA5315-D166-419E-BB00-9D3EEBC2DBE3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18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3885608" y="8686432"/>
            <a:ext cx="2972393" cy="45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B2D7018-840A-499E-A30A-B3B30EA0A5FA}" type="slidenum">
              <a:rPr lang="fr-FR" sz="1200" b="1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pPr algn="r" eaLnBrk="1" hangingPunct="1"/>
              <a:t>18</a:t>
            </a:fld>
            <a:endParaRPr lang="fr-FR" sz="1200" b="1">
              <a:solidFill>
                <a:srgbClr val="000000"/>
              </a:solidFill>
              <a:latin typeface="Calibri" pitchFamily="34" charset="0"/>
              <a:ea typeface="SimSun" pitchFamily="2" charset="-122"/>
              <a:cs typeface="Calibri" pitchFamily="34" charset="0"/>
            </a:endParaRPr>
          </a:p>
        </p:txBody>
      </p:sp>
      <p:sp>
        <p:nvSpPr>
          <p:cNvPr id="80900" name="Text Box 2"/>
          <p:cNvSpPr txBox="1">
            <a:spLocks noChangeArrowheads="1"/>
          </p:cNvSpPr>
          <p:nvPr/>
        </p:nvSpPr>
        <p:spPr bwMode="auto">
          <a:xfrm>
            <a:off x="3885608" y="8686432"/>
            <a:ext cx="2972393" cy="45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0F3DF142-3ED5-4A40-9D20-99640921FAD7}" type="slidenum">
              <a:rPr lang="fr-FR" sz="1200" b="1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pPr algn="r" eaLnBrk="1" hangingPunct="1"/>
              <a:t>18</a:t>
            </a:fld>
            <a:endParaRPr lang="fr-FR" sz="1200" b="1">
              <a:solidFill>
                <a:srgbClr val="000000"/>
              </a:solidFill>
              <a:latin typeface="Calibri" pitchFamily="34" charset="0"/>
              <a:ea typeface="SimSun" pitchFamily="2" charset="-122"/>
              <a:cs typeface="Calibri" pitchFamily="34" charset="0"/>
            </a:endParaRPr>
          </a:p>
        </p:txBody>
      </p:sp>
      <p:sp>
        <p:nvSpPr>
          <p:cNvPr id="809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2625"/>
            <a:ext cx="4572000" cy="3429000"/>
          </a:xfrm>
          <a:solidFill>
            <a:srgbClr val="FFFFFF"/>
          </a:solidFill>
          <a:ln/>
        </p:spPr>
      </p:sp>
      <p:sp>
        <p:nvSpPr>
          <p:cNvPr id="80902" name="Text Box 4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Productivité mesurée exceptionnelle : gain de 36%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SzPct val="100000"/>
            </a:pPr>
            <a:fld id="{2C994B2D-8386-4D08-ACF5-05D624420B02}" type="slidenum">
              <a:rPr lang="fr-FR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pPr eaLnBrk="1" hangingPunct="1">
                <a:buSzPct val="100000"/>
              </a:pPr>
              <a:t>19</a:t>
            </a:fld>
            <a:endParaRPr lang="fr-FR">
              <a:solidFill>
                <a:srgbClr val="000000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Text Box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mtClean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Le gain de productivité représente un saut quantitatif exceptionnel pour une innovation agro-écologique</a:t>
            </a:r>
          </a:p>
        </p:txBody>
      </p:sp>
      <p:sp>
        <p:nvSpPr>
          <p:cNvPr id="81925" name="Text Box 3"/>
          <p:cNvSpPr txBox="1">
            <a:spLocks noChangeArrowheads="1"/>
          </p:cNvSpPr>
          <p:nvPr/>
        </p:nvSpPr>
        <p:spPr bwMode="auto">
          <a:xfrm>
            <a:off x="3885608" y="8686432"/>
            <a:ext cx="2972393" cy="45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buSzPct val="100000"/>
            </a:pPr>
            <a:fld id="{FC648867-FC6C-42C7-9504-EDC6DF8F3EF3}" type="slidenum">
              <a:rPr lang="fr-FR" sz="1200" b="1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pPr algn="r" eaLnBrk="1" hangingPunct="1">
                <a:buSzPct val="100000"/>
              </a:pPr>
              <a:t>19</a:t>
            </a:fld>
            <a:endParaRPr lang="fr-FR" sz="1200" b="1">
              <a:solidFill>
                <a:srgbClr val="000000"/>
              </a:solidFill>
              <a:latin typeface="Calibri" pitchFamily="34" charset="0"/>
              <a:ea typeface="SimSun" pitchFamily="2" charset="-122"/>
              <a:cs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5520A5D-BBE5-43EB-85C4-336A0E616BB3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20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2947" name="Text Box 2"/>
          <p:cNvSpPr txBox="1">
            <a:spLocks noChangeArrowheads="1"/>
          </p:cNvSpPr>
          <p:nvPr/>
        </p:nvSpPr>
        <p:spPr bwMode="auto">
          <a:xfrm>
            <a:off x="871192" y="685616"/>
            <a:ext cx="5115618" cy="343102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2948" name="Rectangle 3"/>
          <p:cNvSpPr>
            <a:spLocks noGrp="1" noChangeArrowheads="1"/>
          </p:cNvSpPr>
          <p:nvPr>
            <p:ph type="body"/>
          </p:nvPr>
        </p:nvSpPr>
        <p:spPr>
          <a:xfrm>
            <a:off x="914831" y="4344688"/>
            <a:ext cx="5021873" cy="411075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651AA1B-114E-45FF-800F-E81586DDC65B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24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3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3972" name="Text Box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Des cultures à l’ombre… au bon moment (remplissage du grain)</a:t>
            </a:r>
          </a:p>
        </p:txBody>
      </p:sp>
      <p:sp>
        <p:nvSpPr>
          <p:cNvPr id="83973" name="Text Box 3"/>
          <p:cNvSpPr txBox="1">
            <a:spLocks noChangeArrowheads="1"/>
          </p:cNvSpPr>
          <p:nvPr/>
        </p:nvSpPr>
        <p:spPr bwMode="auto">
          <a:xfrm>
            <a:off x="3885608" y="8686432"/>
            <a:ext cx="2972393" cy="45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F712AED8-5AAE-496F-95F2-2225E18F559F}" type="slidenum">
              <a:rPr lang="fr-FR" sz="1200" b="1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pPr algn="r" eaLnBrk="1" hangingPunct="1"/>
              <a:t>24</a:t>
            </a:fld>
            <a:endParaRPr lang="fr-FR" sz="1200" b="1">
              <a:solidFill>
                <a:srgbClr val="000000"/>
              </a:solidFill>
              <a:latin typeface="Calibri" pitchFamily="34" charset="0"/>
              <a:ea typeface="SimSun" pitchFamily="2" charset="-122"/>
              <a:cs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429CBD4-DC00-43D4-9C7F-F725AB29A5EF}" type="slidenum">
              <a:rPr lang="en-US">
                <a:latin typeface="Calibri" pitchFamily="34" charset="0"/>
                <a:cs typeface="Calibri" pitchFamily="34" charset="0"/>
              </a:rPr>
              <a:pPr eaLnBrk="1" hangingPunct="1"/>
              <a:t>28</a:t>
            </a:fld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4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/>
        </p:spPr>
      </p:sp>
      <p:sp>
        <p:nvSpPr>
          <p:cNvPr id="849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6433" y="5078855"/>
            <a:ext cx="6046613" cy="4809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F0755F1-DBB2-4B48-A238-EB2B20096348}" type="slidenum">
              <a:rPr lang="en-US">
                <a:latin typeface="Calibri" pitchFamily="34" charset="0"/>
                <a:cs typeface="Calibri" pitchFamily="34" charset="0"/>
              </a:rPr>
              <a:pPr eaLnBrk="1" hangingPunct="1"/>
              <a:t>29</a:t>
            </a:fld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6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/>
        </p:spPr>
      </p:sp>
      <p:sp>
        <p:nvSpPr>
          <p:cNvPr id="86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6433" y="5078855"/>
            <a:ext cx="6046613" cy="4809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SzPct val="100000"/>
            </a:pPr>
            <a:fld id="{FCC7E6D3-3CB8-44B3-9533-1C5AB991743D}" type="slidenum">
              <a:rPr lang="fr-FR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pPr eaLnBrk="1" hangingPunct="1">
                <a:buSzPct val="100000"/>
              </a:pPr>
              <a:t>31</a:t>
            </a:fld>
            <a:endParaRPr lang="fr-FR">
              <a:solidFill>
                <a:srgbClr val="000000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0766457-15FA-4840-B549-C5F4FFD747BB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5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SzPct val="100000"/>
            </a:pPr>
            <a:fld id="{D041D72F-DB3F-4EB7-B295-CBD8A57A0C88}" type="slidenum">
              <a:rPr lang="fr-FR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pPr eaLnBrk="1" hangingPunct="1">
                <a:buSzPct val="100000"/>
              </a:pPr>
              <a:t>35</a:t>
            </a:fld>
            <a:endParaRPr lang="fr-FR">
              <a:solidFill>
                <a:srgbClr val="000000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SzPct val="100000"/>
            </a:pPr>
            <a:fld id="{CF0158D4-E2BD-4CE5-8688-D5A9DDC6116F}" type="slidenum">
              <a:rPr lang="fr-FR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pPr eaLnBrk="1" hangingPunct="1">
                <a:buSzPct val="100000"/>
              </a:pPr>
              <a:t>36</a:t>
            </a:fld>
            <a:endParaRPr lang="fr-FR">
              <a:solidFill>
                <a:srgbClr val="000000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14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51C3A16-C037-4F05-9967-F286224DCF9A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42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FEBED29-EEDA-4BC1-AE98-E99C178E8C80}" type="slidenum">
              <a:rPr lang="en-GB">
                <a:latin typeface="Calibri" pitchFamily="34" charset="0"/>
                <a:cs typeface="Calibri" pitchFamily="34" charset="0"/>
              </a:rPr>
              <a:pPr eaLnBrk="1" hangingPunct="1"/>
              <a:t>44</a:t>
            </a:fld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A7F6F06-2491-4144-9036-6872A063CFDC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46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1EDE3E-2C07-4FE6-94C1-CAC119672595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6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65539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smtClean="0">
                <a:latin typeface="Times New Roman" pitchFamily="18" charset="0"/>
                <a:cs typeface="Times New Roman" pitchFamily="18" charset="0"/>
              </a:rPr>
              <a:t>Commençons par définir les systèmes sur lesquels porte cet exposé.</a:t>
            </a:r>
          </a:p>
          <a:p>
            <a:pPr eaLnBrk="1" hangingPunct="1"/>
            <a:r>
              <a:rPr lang="fr-FR" smtClean="0">
                <a:latin typeface="Times New Roman" pitchFamily="18" charset="0"/>
                <a:cs typeface="Times New Roman" pitchFamily="18" charset="0"/>
              </a:rPr>
              <a:t>Agroforesterie, de manière générale, désigne tout système de culture associant arbres et cultures sur les même surfaces.</a:t>
            </a:r>
          </a:p>
          <a:p>
            <a:pPr eaLnBrk="1" hangingPunct="1"/>
            <a:r>
              <a:rPr lang="fr-FR" smtClean="0">
                <a:latin typeface="Times New Roman" pitchFamily="18" charset="0"/>
                <a:cs typeface="Times New Roman" pitchFamily="18" charset="0"/>
              </a:rPr>
              <a:t>Nous nous intéresserons ici à un cas particulier de systèmes agroforestiers des zones tempérées, consistant à associer des alignements d’arbres a vocation de production de bois, et des bandes intercalaires cultivée. </a:t>
            </a:r>
          </a:p>
        </p:txBody>
      </p:sp>
      <p:sp>
        <p:nvSpPr>
          <p:cNvPr id="6554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38C8CD9-0B7E-4FA2-9E88-8D4FEFEA0E2B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8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476F0B4-61C7-414D-B7FB-25C503AE9B7C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9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2B37407-8243-40AA-8FFE-83A07CF82D39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10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7588" name="Text Box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Parcelles paysannes de M. Jollet (Charentes-Maritime), support de travaux INRA-Chambres d’Agriculture-Exploitant</a:t>
            </a:r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mtClean="0">
              <a:solidFill>
                <a:srgbClr val="000000"/>
              </a:solidFill>
              <a:latin typeface="Calibri" pitchFamily="34" charset="0"/>
              <a:ea typeface="SimSun" pitchFamily="2" charset="-122"/>
              <a:cs typeface="Times New Roman" pitchFamily="18" charset="0"/>
            </a:endParaRPr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En France, TOUTES les parcelles agroforestières expérimentales sont installées CHEZ des agriculteurs</a:t>
            </a:r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85608" y="8686432"/>
            <a:ext cx="2972393" cy="45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88C750C-B4A9-44B7-A57B-A07AB6EFC8DD}" type="slidenum">
              <a:rPr lang="fr-FR" sz="1200" b="1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pPr algn="r" eaLnBrk="1" hangingPunct="1"/>
              <a:t>10</a:t>
            </a:fld>
            <a:endParaRPr lang="fr-FR" sz="1200" b="1">
              <a:solidFill>
                <a:srgbClr val="000000"/>
              </a:solidFill>
              <a:latin typeface="Calibri" pitchFamily="34" charset="0"/>
              <a:ea typeface="SimSun" pitchFamily="2" charset="-122"/>
              <a:cs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2FD51DA-0B77-459C-BAE4-12258C1D9E23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11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86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8612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C326492-63D5-406F-938C-1F5A869D4A07}" type="slidenum">
              <a:rPr lang="en-GB">
                <a:latin typeface="Calibri" pitchFamily="34" charset="0"/>
                <a:cs typeface="Calibri" pitchFamily="34" charset="0"/>
              </a:rPr>
              <a:pPr eaLnBrk="1" hangingPunct="1"/>
              <a:t>13</a:t>
            </a:fld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29B1362-10FB-47EB-BE5F-6E1F38683F69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14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A1E2-CC32-4FAB-B525-64403AD59155}" type="datetime1">
              <a:rPr lang="fr-FR" smtClean="0"/>
              <a:t>22/02/2013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3FD4C-FDA4-4E45-8768-A38836BF5EDA}" type="datetime1">
              <a:rPr lang="fr-FR" smtClean="0"/>
              <a:t>22/02/2013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36F8-2051-4548-9295-0EE6DFA17F99}" type="datetime1">
              <a:rPr lang="fr-FR" smtClean="0"/>
              <a:t>22/02/2013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DA190-969C-47E3-B796-543A9D2C9BBC}" type="slidenum">
              <a:rPr lang="es-ES"/>
              <a:pPr>
                <a:defRPr/>
              </a:pPr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1743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B453-C4D0-4208-B89D-A8C8087F4E56}" type="datetime1">
              <a:rPr lang="fr-FR" smtClean="0"/>
              <a:t>22/02/2013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49EB5-991C-4E2C-BB33-75B6CAD6EFA6}" type="datetime1">
              <a:rPr lang="fr-FR" smtClean="0"/>
              <a:t>22/02/2013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F0B-3C48-4BE6-88C4-488485D10619}" type="datetime1">
              <a:rPr lang="fr-FR" smtClean="0"/>
              <a:t>22/02/2013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F0922-3EB3-4708-BC25-E74FACA475BE}" type="datetime1">
              <a:rPr lang="fr-FR" smtClean="0"/>
              <a:t>22/02/2013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78DFF-1532-413A-A3D0-B70A940A62A7}" type="datetime1">
              <a:rPr lang="fr-FR" smtClean="0"/>
              <a:t>22/02/2013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3E2A2-E5EC-4928-A91E-740CB122AF29}" type="datetime1">
              <a:rPr lang="fr-FR" smtClean="0"/>
              <a:t>22/02/2013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0601-0378-4E8C-B357-F80A1CAFFDB2}" type="datetime1">
              <a:rPr lang="fr-FR" smtClean="0"/>
              <a:t>22/02/2013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6D5C-CD06-42B6-8C26-F27C0E8E54A5}" type="datetime1">
              <a:rPr lang="fr-FR" smtClean="0"/>
              <a:t>22/02/2013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2000">
              <a:srgbClr val="7B7358"/>
            </a:gs>
            <a:gs pos="100000">
              <a:srgbClr val="BCD63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C3B47-89EC-4AF0-9835-E01F0DAB90C5}" type="datetime1">
              <a:rPr lang="fr-FR" smtClean="0"/>
              <a:t>22/02/2013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5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emf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agriculture.gouv.fr/Produisons-autrement" TargetMode="Externa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9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3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irad_4c_motblanc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222" y="908720"/>
            <a:ext cx="6124808" cy="432048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4624"/>
            <a:ext cx="1304925" cy="20764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08" y="2636912"/>
            <a:ext cx="2160000" cy="89444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99196" y="3843045"/>
            <a:ext cx="6768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AGROFORESTERIE : le retour des </a:t>
            </a:r>
            <a:r>
              <a:rPr lang="en-GB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arbres</a:t>
            </a:r>
            <a:r>
              <a:rPr lang="en-GB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ruraux</a:t>
            </a:r>
            <a:endParaRPr lang="fr-FR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299196" y="4859868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</a:t>
            </a:r>
            <a:r>
              <a:rPr lang="en-GB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ur </a:t>
            </a:r>
            <a:r>
              <a:rPr lang="en-GB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GB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iversifier</a:t>
            </a:r>
            <a:r>
              <a:rPr lang="en-GB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intensifier, </a:t>
            </a:r>
            <a:r>
              <a:rPr lang="en-GB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protéger</a:t>
            </a:r>
            <a:r>
              <a:rPr lang="en-GB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b="1" dirty="0">
              <a:solidFill>
                <a:srgbClr val="BCD63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733256"/>
            <a:ext cx="1260000" cy="638514"/>
          </a:xfrm>
          <a:prstGeom prst="rect">
            <a:avLst/>
          </a:prstGeom>
        </p:spPr>
      </p:pic>
      <p:pic>
        <p:nvPicPr>
          <p:cNvPr id="9" name="Image 8" descr="Silhouettes teinte 06.ai"/>
          <p:cNvPicPr>
            <a:picLocks noChangeAspect="1"/>
          </p:cNvPicPr>
          <p:nvPr/>
        </p:nvPicPr>
        <p:blipFill>
          <a:blip r:embed="rId6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243" y="5435930"/>
            <a:ext cx="29210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8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09563" y="265113"/>
            <a:ext cx="7897812" cy="57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9200" tIns="39600" rIns="79200" bIns="396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3200" dirty="0" smtClean="0">
                <a:solidFill>
                  <a:schemeClr val="bg1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Une recherche </a:t>
            </a:r>
            <a:r>
              <a:rPr lang="fr-FR" sz="3200" dirty="0" smtClean="0">
                <a:solidFill>
                  <a:schemeClr val="bg1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participative en exploitation</a:t>
            </a:r>
            <a:endParaRPr lang="fr-FR" sz="3200" dirty="0">
              <a:solidFill>
                <a:schemeClr val="bg1"/>
              </a:solidFill>
              <a:latin typeface="Calibri" pitchFamily="34" charset="0"/>
              <a:ea typeface="SimSun" pitchFamily="2" charset="-122"/>
              <a:cs typeface="Calibri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562100"/>
            <a:ext cx="7715250" cy="402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3686175"/>
            <a:ext cx="3346450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13" y="3055938"/>
            <a:ext cx="2571751" cy="363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6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7" name="Rectangle 6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4757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10363201" cy="690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4" name="Rectangle 3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2172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4624"/>
            <a:ext cx="1304925" cy="20764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99196" y="4365104"/>
            <a:ext cx="766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Dernières nouvelles de </a:t>
            </a:r>
            <a:r>
              <a:rPr lang="fr-F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 recherche</a:t>
            </a:r>
            <a:endParaRPr lang="fr-FR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299196" y="4859868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BCD631"/>
                </a:solidFill>
                <a:latin typeface="Arial" pitchFamily="34" charset="0"/>
                <a:cs typeface="Arial" pitchFamily="34" charset="0"/>
              </a:rPr>
              <a:t>Une intensification réellement écologique</a:t>
            </a:r>
            <a:endParaRPr lang="fr-FR" b="1" dirty="0">
              <a:solidFill>
                <a:srgbClr val="BCD63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115622" y="6468467"/>
            <a:ext cx="1904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86D4488-677F-4A42-8A7F-1F57CFAEACFD}" type="datetime1">
              <a:rPr lang="fr-FR" sz="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22/02/2013</a:t>
            </a:fld>
            <a:endParaRPr lang="fr-FR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309320"/>
            <a:ext cx="1080000" cy="44722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299196" y="6468467"/>
            <a:ext cx="41369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solidFill>
                  <a:srgbClr val="BCD631"/>
                </a:solidFill>
                <a:latin typeface="Arial" pitchFamily="34" charset="0"/>
                <a:cs typeface="Arial" pitchFamily="34" charset="0"/>
              </a:rPr>
              <a:t>Agroforesterie</a:t>
            </a:r>
            <a:endParaRPr lang="fr-FR" sz="900" b="1" dirty="0">
              <a:solidFill>
                <a:srgbClr val="BCD63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27584" y="3429000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smtClean="0">
                <a:solidFill>
                  <a:srgbClr val="BCD631"/>
                </a:solidFill>
                <a:latin typeface="Arial" pitchFamily="34" charset="0"/>
                <a:cs typeface="Arial" pitchFamily="34" charset="0"/>
              </a:rPr>
              <a:t>_02</a:t>
            </a:r>
            <a:endParaRPr lang="fr-FR" sz="6000" dirty="0">
              <a:solidFill>
                <a:srgbClr val="BCD63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14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692696"/>
            <a:ext cx="7772400" cy="1077218"/>
          </a:xfrm>
        </p:spPr>
        <p:txBody>
          <a:bodyPr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U</a:t>
            </a:r>
            <a:r>
              <a:rPr lang="en-GB" sz="3200" b="1" dirty="0" smtClean="0">
                <a:solidFill>
                  <a:schemeClr val="bg1"/>
                </a:solidFill>
              </a:rPr>
              <a:t>n nouveau </a:t>
            </a:r>
            <a:r>
              <a:rPr lang="en-GB" sz="3200" b="1" dirty="0" err="1" smtClean="0">
                <a:solidFill>
                  <a:schemeClr val="bg1"/>
                </a:solidFill>
              </a:rPr>
              <a:t>système</a:t>
            </a:r>
            <a:r>
              <a:rPr lang="en-GB" sz="3200" b="1" dirty="0" smtClean="0">
                <a:solidFill>
                  <a:schemeClr val="bg1"/>
                </a:solidFill>
              </a:rPr>
              <a:t> </a:t>
            </a:r>
            <a:r>
              <a:rPr lang="en-GB" sz="3200" b="1" dirty="0" err="1" smtClean="0">
                <a:solidFill>
                  <a:schemeClr val="bg1"/>
                </a:solidFill>
              </a:rPr>
              <a:t>d’exploitation</a:t>
            </a:r>
            <a:r>
              <a:rPr lang="en-GB" sz="3200" b="1" dirty="0" smtClean="0">
                <a:solidFill>
                  <a:schemeClr val="bg1"/>
                </a:solidFill>
              </a:rPr>
              <a:t>, qui </a:t>
            </a:r>
            <a:r>
              <a:rPr lang="en-GB" sz="3200" b="1" dirty="0" err="1" smtClean="0">
                <a:solidFill>
                  <a:schemeClr val="bg1"/>
                </a:solidFill>
              </a:rPr>
              <a:t>peut</a:t>
            </a:r>
            <a:r>
              <a:rPr lang="en-GB" sz="3200" b="1" dirty="0" smtClean="0">
                <a:solidFill>
                  <a:schemeClr val="bg1"/>
                </a:solidFill>
              </a:rPr>
              <a:t> </a:t>
            </a:r>
            <a:r>
              <a:rPr lang="en-GB" sz="3200" b="1" dirty="0" err="1" smtClean="0">
                <a:solidFill>
                  <a:schemeClr val="bg1"/>
                </a:solidFill>
              </a:rPr>
              <a:t>s’adapter</a:t>
            </a:r>
            <a:r>
              <a:rPr lang="en-GB" sz="3200" b="1" dirty="0" smtClean="0">
                <a:solidFill>
                  <a:schemeClr val="bg1"/>
                </a:solidFill>
              </a:rPr>
              <a:t> </a:t>
            </a:r>
            <a:r>
              <a:rPr lang="en-GB" sz="3200" b="1" dirty="0" err="1" smtClean="0">
                <a:solidFill>
                  <a:schemeClr val="bg1"/>
                </a:solidFill>
              </a:rPr>
              <a:t>presque</a:t>
            </a:r>
            <a:r>
              <a:rPr lang="en-GB" sz="3200" b="1" dirty="0" smtClean="0">
                <a:solidFill>
                  <a:schemeClr val="bg1"/>
                </a:solidFill>
              </a:rPr>
              <a:t> </a:t>
            </a:r>
            <a:r>
              <a:rPr lang="en-GB" sz="3200" b="1" dirty="0" err="1" smtClean="0">
                <a:solidFill>
                  <a:schemeClr val="bg1"/>
                </a:solidFill>
              </a:rPr>
              <a:t>partout</a:t>
            </a:r>
            <a:r>
              <a:rPr lang="en-GB" sz="3200" b="1" dirty="0">
                <a:solidFill>
                  <a:schemeClr val="bg1"/>
                </a:solidFill>
              </a:rPr>
              <a:t>.</a:t>
            </a:r>
            <a:endParaRPr lang="en-GB" sz="3200" b="1" dirty="0" smtClean="0">
              <a:solidFill>
                <a:schemeClr val="bg1"/>
              </a:solidFill>
            </a:endParaRPr>
          </a:p>
        </p:txBody>
      </p:sp>
      <p:pic>
        <p:nvPicPr>
          <p:cNvPr id="14339" name="Picture 4" descr="E:\Documents and Settings\Christian\Publications\Publications parues\Livre Agroforesterie\Illustrations Nicolas\Figures Fabien\moisson\20etplus_18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852936"/>
            <a:ext cx="308768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 descr="E:\Documents and Settings\Christian\Publications\Publications parues\Livre Agroforesterie\Photos CD sélection\Vézénobres\DSCN34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67" y="2204864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6" name="Rectangle 5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7579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npo0000a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100"/>
            <a:ext cx="9144000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228600" y="4800600"/>
            <a:ext cx="9553575" cy="2057400"/>
          </a:xfrm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fr-FR" sz="2400" b="1" dirty="0" smtClean="0"/>
              <a:t>Mélanger ou ne pas mélanger …</a:t>
            </a:r>
            <a:br>
              <a:rPr lang="fr-FR" sz="2400" b="1" dirty="0" smtClean="0"/>
            </a:br>
            <a:endParaRPr lang="en-GB" sz="2400" b="1" dirty="0" smtClean="0"/>
          </a:p>
        </p:txBody>
      </p:sp>
      <p:grpSp>
        <p:nvGrpSpPr>
          <p:cNvPr id="4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5" name="Rectangle 4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14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5977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3" name="Rectangle 24"/>
          <p:cNvSpPr>
            <a:spLocks noChangeArrowheads="1"/>
          </p:cNvSpPr>
          <p:nvPr/>
        </p:nvSpPr>
        <p:spPr bwMode="auto">
          <a:xfrm rot="5400000">
            <a:off x="304800" y="2117725"/>
            <a:ext cx="2590800" cy="2971800"/>
          </a:xfrm>
          <a:prstGeom prst="rect">
            <a:avLst/>
          </a:prstGeom>
          <a:solidFill>
            <a:srgbClr val="FFC000"/>
          </a:solidFill>
          <a:ln w="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24" name="Line 28"/>
          <p:cNvSpPr>
            <a:spLocks noChangeShapeType="1"/>
          </p:cNvSpPr>
          <p:nvPr/>
        </p:nvSpPr>
        <p:spPr bwMode="auto">
          <a:xfrm rot="5400000">
            <a:off x="1600200" y="1127125"/>
            <a:ext cx="0" cy="297180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525" name="Line 29"/>
          <p:cNvSpPr>
            <a:spLocks noChangeShapeType="1"/>
          </p:cNvSpPr>
          <p:nvPr/>
        </p:nvSpPr>
        <p:spPr bwMode="auto">
          <a:xfrm rot="5400000">
            <a:off x="1600200" y="1508125"/>
            <a:ext cx="0" cy="297180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648" name="Line 30"/>
          <p:cNvSpPr>
            <a:spLocks noChangeShapeType="1"/>
          </p:cNvSpPr>
          <p:nvPr/>
        </p:nvSpPr>
        <p:spPr bwMode="auto">
          <a:xfrm rot="5400000">
            <a:off x="1600200" y="1889125"/>
            <a:ext cx="0" cy="297180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649" name="Line 31"/>
          <p:cNvSpPr>
            <a:spLocks noChangeShapeType="1"/>
          </p:cNvSpPr>
          <p:nvPr/>
        </p:nvSpPr>
        <p:spPr bwMode="auto">
          <a:xfrm rot="5400000">
            <a:off x="1600200" y="2270125"/>
            <a:ext cx="0" cy="297180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28" name="Line 32"/>
          <p:cNvSpPr>
            <a:spLocks noChangeShapeType="1"/>
          </p:cNvSpPr>
          <p:nvPr/>
        </p:nvSpPr>
        <p:spPr bwMode="auto">
          <a:xfrm rot="5400000">
            <a:off x="1600200" y="2651125"/>
            <a:ext cx="0" cy="297180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529" name="Line 33"/>
          <p:cNvSpPr>
            <a:spLocks noChangeShapeType="1"/>
          </p:cNvSpPr>
          <p:nvPr/>
        </p:nvSpPr>
        <p:spPr bwMode="auto">
          <a:xfrm rot="5400000">
            <a:off x="1600200" y="3032125"/>
            <a:ext cx="0" cy="297180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509" name="Text Box 36"/>
          <p:cNvSpPr txBox="1">
            <a:spLocks noChangeArrowheads="1"/>
          </p:cNvSpPr>
          <p:nvPr/>
        </p:nvSpPr>
        <p:spPr bwMode="auto">
          <a:xfrm>
            <a:off x="251520" y="3323431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Agroforesterie</a:t>
            </a:r>
            <a:endParaRPr lang="fr-FR" sz="2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10" name="Text Box 44"/>
          <p:cNvSpPr txBox="1">
            <a:spLocks noChangeArrowheads="1"/>
          </p:cNvSpPr>
          <p:nvPr/>
        </p:nvSpPr>
        <p:spPr bwMode="auto">
          <a:xfrm>
            <a:off x="1054100" y="5105400"/>
            <a:ext cx="738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 ha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4933950" y="1698625"/>
            <a:ext cx="4391025" cy="2057400"/>
            <a:chOff x="4933950" y="1698625"/>
            <a:chExt cx="4391025" cy="2057400"/>
          </a:xfrm>
        </p:grpSpPr>
        <p:grpSp>
          <p:nvGrpSpPr>
            <p:cNvPr id="3" name="Groupe 2"/>
            <p:cNvGrpSpPr/>
            <p:nvPr/>
          </p:nvGrpSpPr>
          <p:grpSpPr>
            <a:xfrm>
              <a:off x="4933950" y="1698625"/>
              <a:ext cx="2971800" cy="2057400"/>
              <a:chOff x="4933950" y="1698625"/>
              <a:chExt cx="2971800" cy="2057400"/>
            </a:xfrm>
          </p:grpSpPr>
          <p:sp>
            <p:nvSpPr>
              <p:cNvPr id="21520" name="Rectangle 26"/>
              <p:cNvSpPr>
                <a:spLocks noChangeArrowheads="1"/>
              </p:cNvSpPr>
              <p:nvPr/>
            </p:nvSpPr>
            <p:spPr bwMode="auto">
              <a:xfrm rot="5400000">
                <a:off x="5391150" y="1241425"/>
                <a:ext cx="2057400" cy="2971800"/>
              </a:xfrm>
              <a:prstGeom prst="rect">
                <a:avLst/>
              </a:prstGeom>
              <a:solidFill>
                <a:srgbClr val="FFC000"/>
              </a:solidFill>
              <a:ln w="9525">
                <a:solidFill>
                  <a:srgbClr val="FFD3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21" name="Text Box 37"/>
              <p:cNvSpPr txBox="1">
                <a:spLocks noChangeArrowheads="1"/>
              </p:cNvSpPr>
              <p:nvPr/>
            </p:nvSpPr>
            <p:spPr bwMode="auto">
              <a:xfrm>
                <a:off x="5410200" y="2498725"/>
                <a:ext cx="1828800" cy="4572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sz="2400" dirty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Agriculture</a:t>
                </a:r>
              </a:p>
            </p:txBody>
          </p:sp>
        </p:grpSp>
        <p:sp>
          <p:nvSpPr>
            <p:cNvPr id="21522" name="Text Box 45"/>
            <p:cNvSpPr txBox="1">
              <a:spLocks noChangeArrowheads="1"/>
            </p:cNvSpPr>
            <p:nvPr/>
          </p:nvSpPr>
          <p:spPr bwMode="auto">
            <a:xfrm>
              <a:off x="7953375" y="2559050"/>
              <a:ext cx="1371600" cy="39687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200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0.8 ha</a:t>
              </a: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4933950" y="3832225"/>
            <a:ext cx="4391025" cy="1066800"/>
            <a:chOff x="4933950" y="3832225"/>
            <a:chExt cx="4391025" cy="1066800"/>
          </a:xfrm>
        </p:grpSpPr>
        <p:grpSp>
          <p:nvGrpSpPr>
            <p:cNvPr id="4" name="Groupe 3"/>
            <p:cNvGrpSpPr/>
            <p:nvPr/>
          </p:nvGrpSpPr>
          <p:grpSpPr>
            <a:xfrm>
              <a:off x="4933950" y="3832225"/>
              <a:ext cx="2971800" cy="1066800"/>
              <a:chOff x="4933950" y="3832225"/>
              <a:chExt cx="2971800" cy="1066800"/>
            </a:xfrm>
          </p:grpSpPr>
          <p:sp>
            <p:nvSpPr>
              <p:cNvPr id="46107" name="Rectangle 27"/>
              <p:cNvSpPr>
                <a:spLocks noChangeArrowheads="1"/>
              </p:cNvSpPr>
              <p:nvPr/>
            </p:nvSpPr>
            <p:spPr bwMode="auto">
              <a:xfrm rot="5400000">
                <a:off x="5886450" y="2879725"/>
                <a:ext cx="1066800" cy="2971800"/>
              </a:xfrm>
              <a:prstGeom prst="rect">
                <a:avLst/>
              </a:prstGeom>
              <a:solidFill>
                <a:srgbClr val="00B050"/>
              </a:solidFill>
              <a:ln w="0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6118" name="Text Box 38"/>
              <p:cNvSpPr txBox="1">
                <a:spLocks noChangeArrowheads="1"/>
              </p:cNvSpPr>
              <p:nvPr/>
            </p:nvSpPr>
            <p:spPr bwMode="auto">
              <a:xfrm>
                <a:off x="5435600" y="4056063"/>
                <a:ext cx="1881188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sz="2400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Forêt </a:t>
                </a:r>
                <a:endParaRPr lang="fr-FR" sz="240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46126" name="Text Box 46"/>
            <p:cNvSpPr txBox="1">
              <a:spLocks noChangeArrowheads="1"/>
            </p:cNvSpPr>
            <p:nvPr/>
          </p:nvSpPr>
          <p:spPr bwMode="auto">
            <a:xfrm>
              <a:off x="7953375" y="4110404"/>
              <a:ext cx="13716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200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0.6 ha</a:t>
              </a:r>
            </a:p>
          </p:txBody>
        </p:sp>
      </p:grpSp>
      <p:sp>
        <p:nvSpPr>
          <p:cNvPr id="46127" name="Text Box 47"/>
          <p:cNvSpPr txBox="1">
            <a:spLocks noChangeArrowheads="1"/>
          </p:cNvSpPr>
          <p:nvPr/>
        </p:nvSpPr>
        <p:spPr bwMode="auto">
          <a:xfrm>
            <a:off x="5580112" y="5105400"/>
            <a:ext cx="2124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1.4 ha  = LER</a:t>
            </a:r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14" name="Line 49"/>
          <p:cNvSpPr>
            <a:spLocks noChangeShapeType="1"/>
          </p:cNvSpPr>
          <p:nvPr/>
        </p:nvSpPr>
        <p:spPr bwMode="auto">
          <a:xfrm>
            <a:off x="3143250" y="4899025"/>
            <a:ext cx="1752600" cy="0"/>
          </a:xfrm>
          <a:prstGeom prst="line">
            <a:avLst/>
          </a:prstGeom>
          <a:noFill/>
          <a:ln w="2222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515" name="Line 50"/>
          <p:cNvSpPr>
            <a:spLocks noChangeShapeType="1"/>
          </p:cNvSpPr>
          <p:nvPr/>
        </p:nvSpPr>
        <p:spPr bwMode="auto">
          <a:xfrm>
            <a:off x="3124200" y="2308225"/>
            <a:ext cx="1752600" cy="0"/>
          </a:xfrm>
          <a:prstGeom prst="line">
            <a:avLst/>
          </a:prstGeom>
          <a:noFill/>
          <a:ln w="2222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134" name="Text Box 54"/>
          <p:cNvSpPr txBox="1">
            <a:spLocks noChangeArrowheads="1"/>
          </p:cNvSpPr>
          <p:nvPr/>
        </p:nvSpPr>
        <p:spPr bwMode="auto">
          <a:xfrm>
            <a:off x="0" y="5867400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Land Equivalent Ratio (LER) </a:t>
            </a:r>
            <a:r>
              <a:rPr lang="fr-FR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(Mead and </a:t>
            </a:r>
            <a:r>
              <a:rPr lang="fr-FR" sz="16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Willey</a:t>
            </a:r>
            <a:r>
              <a:rPr lang="fr-FR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1980)</a:t>
            </a:r>
            <a:endParaRPr lang="fr-FR" sz="1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17" name="Text Box 36"/>
          <p:cNvSpPr txBox="1">
            <a:spLocks noChangeArrowheads="1"/>
          </p:cNvSpPr>
          <p:nvPr/>
        </p:nvSpPr>
        <p:spPr bwMode="auto">
          <a:xfrm>
            <a:off x="341313" y="549275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Mélange</a:t>
            </a:r>
            <a:endParaRPr lang="fr-FR" sz="2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18" name="Text Box 36"/>
          <p:cNvSpPr txBox="1">
            <a:spLocks noChangeArrowheads="1"/>
          </p:cNvSpPr>
          <p:nvPr/>
        </p:nvSpPr>
        <p:spPr bwMode="auto">
          <a:xfrm>
            <a:off x="4670425" y="557213"/>
            <a:ext cx="3308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Séparation</a:t>
            </a:r>
            <a:endParaRPr lang="fr-FR" sz="2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Double flèche horizontale 1"/>
          <p:cNvSpPr/>
          <p:nvPr/>
        </p:nvSpPr>
        <p:spPr>
          <a:xfrm>
            <a:off x="3419475" y="3213100"/>
            <a:ext cx="1081088" cy="677863"/>
          </a:xfrm>
          <a:prstGeom prst="leftRightArrow">
            <a:avLst>
              <a:gd name="adj1" fmla="val 54443"/>
              <a:gd name="adj2" fmla="val 20304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6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27" name="Rectangle 26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3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03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26" descr="C:\TERRAINS\Vezenobres\TEXTES\Images Vézénobres comprimées pour présentation ppt\Plantation Vézénob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133600"/>
            <a:ext cx="27701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1030"/>
          <p:cNvSpPr txBox="1">
            <a:spLocks noChangeArrowheads="1"/>
          </p:cNvSpPr>
          <p:nvPr/>
        </p:nvSpPr>
        <p:spPr bwMode="auto">
          <a:xfrm>
            <a:off x="1676400" y="4953000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2000">
                <a:solidFill>
                  <a:srgbClr val="FFCC00"/>
                </a:solidFill>
                <a:latin typeface="Calibri" pitchFamily="34" charset="0"/>
                <a:cs typeface="Calibri" pitchFamily="34" charset="0"/>
              </a:rPr>
              <a:t>1996</a:t>
            </a:r>
          </a:p>
        </p:txBody>
      </p:sp>
      <p:grpSp>
        <p:nvGrpSpPr>
          <p:cNvPr id="22532" name="Group 1034"/>
          <p:cNvGrpSpPr>
            <a:grpSpLocks/>
          </p:cNvGrpSpPr>
          <p:nvPr/>
        </p:nvGrpSpPr>
        <p:grpSpPr bwMode="auto">
          <a:xfrm>
            <a:off x="1981200" y="0"/>
            <a:ext cx="2868613" cy="4495800"/>
            <a:chOff x="1248" y="0"/>
            <a:chExt cx="1807" cy="2832"/>
          </a:xfrm>
        </p:grpSpPr>
        <p:pic>
          <p:nvPicPr>
            <p:cNvPr id="22539" name="Picture 1027" descr="C:\Images INRA\Agrisylviculture\Vézénobres\1995-1996\Copie de vézé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63"/>
            <a:stretch>
              <a:fillRect/>
            </a:stretch>
          </p:blipFill>
          <p:spPr bwMode="auto">
            <a:xfrm>
              <a:off x="1248" y="0"/>
              <a:ext cx="1807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0" name="Text Box 1031"/>
            <p:cNvSpPr txBox="1">
              <a:spLocks noChangeArrowheads="1"/>
            </p:cNvSpPr>
            <p:nvPr/>
          </p:nvSpPr>
          <p:spPr bwMode="auto">
            <a:xfrm>
              <a:off x="1824" y="2016"/>
              <a:ext cx="5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2000">
                  <a:solidFill>
                    <a:srgbClr val="FFCC00"/>
                  </a:solidFill>
                  <a:latin typeface="Calibri" pitchFamily="34" charset="0"/>
                  <a:cs typeface="Calibri" pitchFamily="34" charset="0"/>
                </a:rPr>
                <a:t>1997</a:t>
              </a:r>
            </a:p>
          </p:txBody>
        </p:sp>
      </p:grpSp>
      <p:grpSp>
        <p:nvGrpSpPr>
          <p:cNvPr id="22533" name="Group 1035"/>
          <p:cNvGrpSpPr>
            <a:grpSpLocks/>
          </p:cNvGrpSpPr>
          <p:nvPr/>
        </p:nvGrpSpPr>
        <p:grpSpPr bwMode="auto">
          <a:xfrm>
            <a:off x="4876800" y="152400"/>
            <a:ext cx="4648200" cy="3486150"/>
            <a:chOff x="3072" y="96"/>
            <a:chExt cx="2928" cy="2196"/>
          </a:xfrm>
        </p:grpSpPr>
        <p:pic>
          <p:nvPicPr>
            <p:cNvPr id="22537" name="Picture 1028" descr="C:\Temporaire\Images compressées pour envoi par mail\Vézénobres\Dscn059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96"/>
              <a:ext cx="2928" cy="2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8" name="Text Box 1032"/>
            <p:cNvSpPr txBox="1">
              <a:spLocks noChangeArrowheads="1"/>
            </p:cNvSpPr>
            <p:nvPr/>
          </p:nvSpPr>
          <p:spPr bwMode="auto">
            <a:xfrm>
              <a:off x="4080" y="1872"/>
              <a:ext cx="5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2000">
                  <a:solidFill>
                    <a:srgbClr val="FFCC00"/>
                  </a:solidFill>
                  <a:latin typeface="Calibri" pitchFamily="34" charset="0"/>
                  <a:cs typeface="Calibri" pitchFamily="34" charset="0"/>
                </a:rPr>
                <a:t>2002</a:t>
              </a:r>
            </a:p>
          </p:txBody>
        </p:sp>
      </p:grpSp>
      <p:grpSp>
        <p:nvGrpSpPr>
          <p:cNvPr id="22534" name="Group 1036"/>
          <p:cNvGrpSpPr>
            <a:grpSpLocks/>
          </p:cNvGrpSpPr>
          <p:nvPr/>
        </p:nvGrpSpPr>
        <p:grpSpPr bwMode="auto">
          <a:xfrm>
            <a:off x="4267200" y="3810000"/>
            <a:ext cx="4191000" cy="2795588"/>
            <a:chOff x="2688" y="2400"/>
            <a:chExt cx="2640" cy="1761"/>
          </a:xfrm>
        </p:grpSpPr>
        <p:pic>
          <p:nvPicPr>
            <p:cNvPr id="22535" name="Picture 1029" descr="C:\Documents and Settings\Photothèque\Best-off\Images compressées pour envoi par mail\images pour le site INTERNET SAFE\Images possibles du mois\IMG_0528_1_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400"/>
              <a:ext cx="2640" cy="1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6" name="Text Box 1033"/>
            <p:cNvSpPr txBox="1">
              <a:spLocks noChangeArrowheads="1"/>
            </p:cNvSpPr>
            <p:nvPr/>
          </p:nvSpPr>
          <p:spPr bwMode="auto">
            <a:xfrm>
              <a:off x="4320" y="3600"/>
              <a:ext cx="5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2000">
                  <a:solidFill>
                    <a:srgbClr val="FFCC00"/>
                  </a:solidFill>
                  <a:latin typeface="Calibri" pitchFamily="34" charset="0"/>
                  <a:cs typeface="Calibri" pitchFamily="34" charset="0"/>
                </a:rPr>
                <a:t>2005</a:t>
              </a:r>
            </a:p>
          </p:txBody>
        </p:sp>
      </p:grpSp>
      <p:grpSp>
        <p:nvGrpSpPr>
          <p:cNvPr id="13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14" name="Rectangle 13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1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16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75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npo0000b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1034"/>
          <p:cNvSpPr txBox="1">
            <a:spLocks noChangeArrowheads="1"/>
          </p:cNvSpPr>
          <p:nvPr/>
        </p:nvSpPr>
        <p:spPr bwMode="auto">
          <a:xfrm>
            <a:off x="3124200" y="3048000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2000">
                <a:solidFill>
                  <a:srgbClr val="FFCC00"/>
                </a:solidFill>
                <a:latin typeface="Calibri" pitchFamily="34" charset="0"/>
                <a:cs typeface="Calibri" pitchFamily="34" charset="0"/>
              </a:rPr>
              <a:t>2003</a:t>
            </a:r>
          </a:p>
        </p:txBody>
      </p:sp>
      <p:grpSp>
        <p:nvGrpSpPr>
          <p:cNvPr id="23556" name="Group 1037"/>
          <p:cNvGrpSpPr>
            <a:grpSpLocks/>
          </p:cNvGrpSpPr>
          <p:nvPr/>
        </p:nvGrpSpPr>
        <p:grpSpPr bwMode="auto">
          <a:xfrm>
            <a:off x="5105400" y="762000"/>
            <a:ext cx="3886200" cy="5181600"/>
            <a:chOff x="3216" y="480"/>
            <a:chExt cx="2448" cy="3264"/>
          </a:xfrm>
        </p:grpSpPr>
        <p:pic>
          <p:nvPicPr>
            <p:cNvPr id="23560" name="Picture 1032" descr="C:\Documents and Settings\Photothèque\Agrisylviculture\Vézénobres\2009\12 décembre 2009\2009_12_14\C_0001_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480"/>
              <a:ext cx="2448" cy="3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1" name="Text Box 1035"/>
            <p:cNvSpPr txBox="1">
              <a:spLocks noChangeArrowheads="1"/>
            </p:cNvSpPr>
            <p:nvPr/>
          </p:nvSpPr>
          <p:spPr bwMode="auto">
            <a:xfrm>
              <a:off x="4464" y="3120"/>
              <a:ext cx="5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2000">
                  <a:solidFill>
                    <a:srgbClr val="FFCC00"/>
                  </a:solidFill>
                  <a:latin typeface="Calibri" pitchFamily="34" charset="0"/>
                  <a:cs typeface="Calibri" pitchFamily="34" charset="0"/>
                </a:rPr>
                <a:t>2009</a:t>
              </a:r>
            </a:p>
          </p:txBody>
        </p:sp>
      </p:grpSp>
      <p:grpSp>
        <p:nvGrpSpPr>
          <p:cNvPr id="23557" name="Group 1038"/>
          <p:cNvGrpSpPr>
            <a:grpSpLocks/>
          </p:cNvGrpSpPr>
          <p:nvPr/>
        </p:nvGrpSpPr>
        <p:grpSpPr bwMode="auto">
          <a:xfrm>
            <a:off x="419100" y="3444875"/>
            <a:ext cx="4191000" cy="3143250"/>
            <a:chOff x="384" y="2340"/>
            <a:chExt cx="2640" cy="1980"/>
          </a:xfrm>
        </p:grpSpPr>
        <p:pic>
          <p:nvPicPr>
            <p:cNvPr id="23558" name="Picture 1033" descr="C:\Documents and Settings\Photothèque\Agrisylviculture\Vézénobres\2010\01 janvier 2010\Explotation peupliers\C_000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340"/>
              <a:ext cx="2640" cy="1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9" name="Text Box 1036"/>
            <p:cNvSpPr txBox="1">
              <a:spLocks noChangeArrowheads="1"/>
            </p:cNvSpPr>
            <p:nvPr/>
          </p:nvSpPr>
          <p:spPr bwMode="auto">
            <a:xfrm>
              <a:off x="2352" y="3840"/>
              <a:ext cx="5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2000">
                  <a:solidFill>
                    <a:srgbClr val="FFCC00"/>
                  </a:solidFill>
                  <a:latin typeface="Calibri" pitchFamily="34" charset="0"/>
                  <a:cs typeface="Calibri" pitchFamily="34" charset="0"/>
                </a:rPr>
                <a:t>2010</a:t>
              </a:r>
            </a:p>
          </p:txBody>
        </p:sp>
      </p:grpSp>
      <p:grpSp>
        <p:nvGrpSpPr>
          <p:cNvPr id="10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11" name="Rectangle 10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1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17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30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5197664" y="2178050"/>
            <a:ext cx="28825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4500"/>
              </a:spcBef>
            </a:pPr>
            <a:r>
              <a:rPr lang="fr-FR" sz="6000" b="1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1.2 à</a:t>
            </a:r>
            <a:r>
              <a:rPr lang="fr-FR" sz="6000" b="1" dirty="0" smtClean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 </a:t>
            </a:r>
            <a:r>
              <a:rPr lang="fr-FR" sz="6000" b="1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1.6</a:t>
            </a:r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0" y="1371600"/>
            <a:ext cx="2641600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0"/>
              </a:spcBef>
            </a:pPr>
            <a:r>
              <a:rPr lang="fr-FR" sz="3600">
                <a:solidFill>
                  <a:srgbClr val="FFCC00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Land Equivalent Ratio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733800" y="5105400"/>
            <a:ext cx="3921125" cy="1023357"/>
          </a:xfrm>
          <a:prstGeom prst="rect">
            <a:avLst/>
          </a:prstGeom>
          <a:solidFill>
            <a:srgbClr val="A50021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CC"/>
                </a:solidFill>
                <a:latin typeface="Comic Sans MS" pitchFamily="66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CC"/>
                </a:solidFill>
                <a:latin typeface="Comic Sans MS" pitchFamily="66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CC"/>
                </a:solidFill>
                <a:latin typeface="Comic Sans MS" pitchFamily="66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CC"/>
                </a:solidFill>
                <a:latin typeface="Comic Sans MS" pitchFamily="66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CC"/>
                </a:solidFill>
                <a:latin typeface="Comic Sans MS" pitchFamily="66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CC"/>
                </a:solidFill>
                <a:latin typeface="Comic Sans MS" pitchFamily="66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CC"/>
                </a:solidFill>
                <a:latin typeface="Comic Sans MS" pitchFamily="66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CC"/>
                </a:solidFill>
                <a:latin typeface="Comic Sans MS" pitchFamily="66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CC"/>
                </a:solidFill>
                <a:latin typeface="Comic Sans MS" pitchFamily="66" charset="0"/>
                <a:ea typeface="SimSun" charset="-122"/>
              </a:defRPr>
            </a:lvl9pPr>
          </a:lstStyle>
          <a:p>
            <a:pPr algn="ctr">
              <a:spcBef>
                <a:spcPts val="1500"/>
              </a:spcBef>
              <a:defRPr/>
            </a:pPr>
            <a:r>
              <a:rPr lang="fr-FR" sz="2400" b="1" dirty="0" smtClean="0">
                <a:solidFill>
                  <a:srgbClr val="FFCC00"/>
                </a:solidFill>
                <a:latin typeface="+mn-lt"/>
                <a:cs typeface="Calibri" pitchFamily="34" charset="0"/>
              </a:rPr>
              <a:t>Peupliers-céréales d’hiver </a:t>
            </a:r>
          </a:p>
          <a:p>
            <a:pPr algn="ctr">
              <a:spcBef>
                <a:spcPts val="1500"/>
              </a:spcBef>
              <a:defRPr/>
            </a:pPr>
            <a:r>
              <a:rPr lang="fr-FR" sz="2400" b="1" dirty="0" smtClean="0">
                <a:solidFill>
                  <a:srgbClr val="FFCC00"/>
                </a:solidFill>
                <a:latin typeface="+mn-lt"/>
                <a:cs typeface="Calibri" pitchFamily="34" charset="0"/>
              </a:rPr>
              <a:t>14 ans</a:t>
            </a:r>
            <a:endParaRPr lang="fr-FR" sz="2400" b="1" dirty="0">
              <a:solidFill>
                <a:srgbClr val="FFCC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24582" name="Rectangle 5"/>
          <p:cNvSpPr>
            <a:spLocks noChangeArrowheads="1"/>
          </p:cNvSpPr>
          <p:nvPr/>
        </p:nvSpPr>
        <p:spPr bwMode="auto">
          <a:xfrm>
            <a:off x="1690688" y="547688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7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8" name="Rectangle 7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1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226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381000" y="171450"/>
            <a:ext cx="84582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80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33338" y="149225"/>
            <a:ext cx="9001125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080" rIns="9108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4000" dirty="0" smtClean="0">
                <a:solidFill>
                  <a:srgbClr val="FFFFCC"/>
                </a:solidFill>
                <a:latin typeface="+mn-lt"/>
                <a:ea typeface="SimSun" pitchFamily="2" charset="-122"/>
                <a:cs typeface="Calibri" pitchFamily="34" charset="0"/>
              </a:rPr>
              <a:t>Un LER de 1.4 LER signifie</a:t>
            </a:r>
          </a:p>
          <a:p>
            <a:pPr eaLnBrk="1" hangingPunct="1">
              <a:buSzPct val="100000"/>
              <a:defRPr/>
            </a:pPr>
            <a:r>
              <a:rPr lang="fr-FR" dirty="0" smtClean="0">
                <a:solidFill>
                  <a:srgbClr val="FFFFCC"/>
                </a:solidFill>
                <a:latin typeface="+mn-lt"/>
                <a:ea typeface="SimSun" pitchFamily="2" charset="-122"/>
                <a:cs typeface="Calibri" pitchFamily="34" charset="0"/>
              </a:rPr>
              <a:t/>
            </a:r>
            <a:br>
              <a:rPr lang="fr-FR" dirty="0" smtClean="0">
                <a:solidFill>
                  <a:srgbClr val="FFFFCC"/>
                </a:solidFill>
                <a:latin typeface="+mn-lt"/>
                <a:ea typeface="SimSun" pitchFamily="2" charset="-122"/>
                <a:cs typeface="Calibri" pitchFamily="34" charset="0"/>
              </a:rPr>
            </a:br>
            <a:r>
              <a:rPr lang="fr-FR" sz="1600" dirty="0" smtClean="0">
                <a:solidFill>
                  <a:srgbClr val="FFFFCC"/>
                </a:solidFill>
                <a:latin typeface="+mn-lt"/>
                <a:ea typeface="SimSun" pitchFamily="2" charset="-122"/>
                <a:cs typeface="Calibri" pitchFamily="34" charset="0"/>
              </a:rPr>
              <a:t> </a:t>
            </a:r>
            <a:r>
              <a:rPr lang="fr-FR" sz="2000" dirty="0" smtClean="0">
                <a:solidFill>
                  <a:srgbClr val="FFFFCC"/>
                </a:solidFill>
                <a:latin typeface="+mn-lt"/>
                <a:ea typeface="SimSun" pitchFamily="2" charset="-122"/>
                <a:cs typeface="Calibri" pitchFamily="34" charset="0"/>
              </a:rPr>
              <a:t>qu’une exploitation agroforestière de 100 ha produit autant qu’une exploitation conventionnelle de 140 ha où arbres et cultures sont séparés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771525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5" name="ZoneTexte 1"/>
          <p:cNvSpPr txBox="1">
            <a:spLocks noChangeArrowheads="1"/>
          </p:cNvSpPr>
          <p:nvPr/>
        </p:nvSpPr>
        <p:spPr bwMode="auto">
          <a:xfrm>
            <a:off x="269081" y="4941168"/>
            <a:ext cx="86820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Une</a:t>
            </a:r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 nouvelle </a:t>
            </a:r>
            <a:r>
              <a:rPr lang="en-US" sz="20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révolution</a:t>
            </a:r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verte</a:t>
            </a:r>
            <a:endParaRPr lang="en-US" sz="20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0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Efficience</a:t>
            </a:r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renforcée</a:t>
            </a:r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 des </a:t>
            </a:r>
            <a:r>
              <a:rPr lang="en-US" sz="20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facteurs</a:t>
            </a:r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 de production </a:t>
            </a:r>
            <a:r>
              <a:rPr lang="en-US" sz="20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naturels</a:t>
            </a:r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 (lumière, eau, azote)</a:t>
            </a:r>
            <a:endParaRPr lang="en-US" sz="20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6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7" name="Rectangle 6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7401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4624"/>
            <a:ext cx="1304925" cy="20764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99196" y="260648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INTRODUCTION</a:t>
            </a:r>
            <a:endParaRPr lang="fr-FR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299196" y="6468467"/>
            <a:ext cx="41369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solidFill>
                  <a:srgbClr val="BCD631"/>
                </a:solidFill>
                <a:latin typeface="Arial" pitchFamily="34" charset="0"/>
                <a:cs typeface="Arial" pitchFamily="34" charset="0"/>
              </a:rPr>
              <a:t>Agroforesterie : diversifier, intensifier, protéger</a:t>
            </a:r>
            <a:endParaRPr lang="fr-FR" sz="900" b="1" dirty="0">
              <a:solidFill>
                <a:srgbClr val="BCD63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115622" y="6468467"/>
            <a:ext cx="1904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683660F-BDB5-4231-A51B-366BA4B47D79}" type="datetime1">
              <a:rPr lang="fr-FR" sz="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22/02/2013</a:t>
            </a:fld>
            <a:endParaRPr lang="fr-FR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309320"/>
            <a:ext cx="1080000" cy="447225"/>
          </a:xfrm>
          <a:prstGeom prst="rect">
            <a:avLst/>
          </a:prstGeom>
        </p:spPr>
      </p:pic>
      <p:sp>
        <p:nvSpPr>
          <p:cNvPr id="2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573016"/>
            <a:ext cx="4788024" cy="1139318"/>
          </a:xfrm>
          <a:noFill/>
        </p:spPr>
        <p:txBody>
          <a:bodyPr>
            <a:normAutofit fontScale="85000" lnSpcReduction="10000"/>
          </a:bodyPr>
          <a:lstStyle/>
          <a:p>
            <a:pPr algn="l"/>
            <a:r>
              <a:rPr lang="en-GB" dirty="0" smtClean="0">
                <a:solidFill>
                  <a:schemeClr val="bg1"/>
                </a:solidFill>
              </a:rPr>
              <a:t>Des </a:t>
            </a:r>
            <a:r>
              <a:rPr lang="en-GB" dirty="0" err="1" smtClean="0">
                <a:solidFill>
                  <a:schemeClr val="bg1"/>
                </a:solidFill>
              </a:rPr>
              <a:t>arbres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dans</a:t>
            </a:r>
            <a:r>
              <a:rPr lang="en-GB" dirty="0" smtClean="0">
                <a:solidFill>
                  <a:schemeClr val="bg1"/>
                </a:solidFill>
              </a:rPr>
              <a:t> les </a:t>
            </a:r>
            <a:r>
              <a:rPr lang="en-GB" dirty="0" err="1" smtClean="0">
                <a:solidFill>
                  <a:schemeClr val="bg1"/>
                </a:solidFill>
              </a:rPr>
              <a:t>parcelles</a:t>
            </a:r>
            <a:r>
              <a:rPr lang="en-GB" dirty="0" smtClean="0">
                <a:solidFill>
                  <a:schemeClr val="bg1"/>
                </a:solidFill>
              </a:rPr>
              <a:t> ?</a:t>
            </a:r>
            <a:endParaRPr lang="en-GB" dirty="0" smtClean="0">
              <a:solidFill>
                <a:schemeClr val="bg1"/>
              </a:solidFill>
            </a:endParaRPr>
          </a:p>
          <a:p>
            <a:pPr algn="l"/>
            <a:r>
              <a:rPr lang="en-GB" dirty="0" smtClean="0">
                <a:solidFill>
                  <a:schemeClr val="bg1"/>
                </a:solidFill>
              </a:rPr>
              <a:t>Des </a:t>
            </a:r>
            <a:r>
              <a:rPr lang="en-GB" dirty="0" err="1" smtClean="0">
                <a:solidFill>
                  <a:schemeClr val="bg1"/>
                </a:solidFill>
              </a:rPr>
              <a:t>arbres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autour</a:t>
            </a:r>
            <a:r>
              <a:rPr lang="en-GB" dirty="0" smtClean="0">
                <a:solidFill>
                  <a:schemeClr val="bg1"/>
                </a:solidFill>
              </a:rPr>
              <a:t> des </a:t>
            </a:r>
            <a:r>
              <a:rPr lang="en-GB" dirty="0" err="1" smtClean="0">
                <a:solidFill>
                  <a:schemeClr val="bg1"/>
                </a:solidFill>
              </a:rPr>
              <a:t>parcelles</a:t>
            </a:r>
            <a:r>
              <a:rPr lang="en-GB" dirty="0" smtClean="0">
                <a:solidFill>
                  <a:schemeClr val="bg1"/>
                </a:solidFill>
              </a:rPr>
              <a:t> ?</a:t>
            </a:r>
            <a:endParaRPr lang="en-GB" dirty="0" smtClean="0">
              <a:solidFill>
                <a:schemeClr val="bg1"/>
              </a:solidFill>
            </a:endParaRPr>
          </a:p>
        </p:txBody>
      </p:sp>
      <p:pic>
        <p:nvPicPr>
          <p:cNvPr id="9" name="Picture 2" descr="C:\DOCUME~1\ADMINI~1\LOCALS~1\Temp\npo000003.t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2708275"/>
            <a:ext cx="3756025" cy="250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96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4873A3B-A77F-45CA-9A28-189746D46C3F}" type="slidenum">
              <a:rPr lang="fr-FR"/>
              <a:pPr>
                <a:defRPr/>
              </a:pPr>
              <a:t>20</a:t>
            </a:fld>
            <a:endParaRPr lang="fr-FR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079500"/>
            <a:ext cx="4319588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79500"/>
            <a:ext cx="431958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968869" y="5664423"/>
            <a:ext cx="2078038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FFCC"/>
              </a:buClr>
              <a:buSzPct val="100000"/>
              <a:buFont typeface="Times New Roman" pitchFamily="18" charset="0"/>
              <a:buNone/>
            </a:pPr>
            <a:r>
              <a:rPr lang="fr-FR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Noyeraie</a:t>
            </a:r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pure</a:t>
            </a:r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630" name="Text Box 5"/>
          <p:cNvSpPr txBox="1">
            <a:spLocks noChangeArrowheads="1"/>
          </p:cNvSpPr>
          <p:nvPr/>
        </p:nvSpPr>
        <p:spPr bwMode="auto">
          <a:xfrm>
            <a:off x="4816969" y="5661248"/>
            <a:ext cx="2598738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>
                <a:srgbClr val="FFFFCC"/>
              </a:buClr>
              <a:buSzPct val="100000"/>
              <a:buFont typeface="Times New Roman" pitchFamily="18" charset="0"/>
              <a:buNone/>
            </a:pPr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Noyer-blé</a:t>
            </a:r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631" name="Text Box 6"/>
          <p:cNvSpPr txBox="1">
            <a:spLocks noChangeArrowheads="1"/>
          </p:cNvSpPr>
          <p:nvPr/>
        </p:nvSpPr>
        <p:spPr bwMode="auto">
          <a:xfrm>
            <a:off x="1783867" y="307975"/>
            <a:ext cx="5631840" cy="46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>
                <a:srgbClr val="FFFFCC"/>
              </a:buClr>
              <a:buSzPct val="100000"/>
              <a:buFont typeface="Times New Roman" pitchFamily="18" charset="0"/>
              <a:buNone/>
            </a:pPr>
            <a:r>
              <a:rPr lang="fr-FR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Profils d’enracinement de noyers de 14 ans</a:t>
            </a:r>
            <a:endParaRPr lang="fr-FR" sz="2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9" name="Rectangle 8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12" name="Espace réservé du numéro de diapositive 3"/>
          <p:cNvSpPr txBox="1">
            <a:spLocks/>
          </p:cNvSpPr>
          <p:nvPr/>
        </p:nvSpPr>
        <p:spPr>
          <a:xfrm>
            <a:off x="7884367" y="6246000"/>
            <a:ext cx="1123727" cy="249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20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1226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4624"/>
            <a:ext cx="1304925" cy="20764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99196" y="4365104"/>
            <a:ext cx="6768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 services environnementaux variés</a:t>
            </a:r>
            <a:endParaRPr lang="fr-FR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115622" y="6468467"/>
            <a:ext cx="1904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86D4488-677F-4A42-8A7F-1F57CFAEACFD}" type="datetime1">
              <a:rPr lang="fr-FR" sz="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22/02/2013</a:t>
            </a:fld>
            <a:endParaRPr lang="fr-FR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309320"/>
            <a:ext cx="1080000" cy="44722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299196" y="6468467"/>
            <a:ext cx="41369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solidFill>
                  <a:srgbClr val="BCD631"/>
                </a:solidFill>
                <a:latin typeface="Arial" pitchFamily="34" charset="0"/>
                <a:cs typeface="Arial" pitchFamily="34" charset="0"/>
              </a:rPr>
              <a:t>Agroforesterie</a:t>
            </a:r>
            <a:endParaRPr lang="fr-FR" sz="900" b="1" dirty="0">
              <a:solidFill>
                <a:srgbClr val="BCD63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27584" y="3429000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smtClean="0">
                <a:solidFill>
                  <a:srgbClr val="BCD631"/>
                </a:solidFill>
                <a:latin typeface="Arial" pitchFamily="34" charset="0"/>
                <a:cs typeface="Arial" pitchFamily="34" charset="0"/>
              </a:rPr>
              <a:t>_03</a:t>
            </a:r>
            <a:endParaRPr lang="fr-FR" sz="6000" dirty="0">
              <a:solidFill>
                <a:srgbClr val="BCD63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21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9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1"/>
          <p:cNvSpPr>
            <a:spLocks noGrp="1"/>
          </p:cNvSpPr>
          <p:nvPr>
            <p:ph type="ctrTitle"/>
          </p:nvPr>
        </p:nvSpPr>
        <p:spPr>
          <a:xfrm>
            <a:off x="395288" y="3175"/>
            <a:ext cx="7772400" cy="1143000"/>
          </a:xfrm>
        </p:spPr>
        <p:txBody>
          <a:bodyPr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Paysage</a:t>
            </a:r>
            <a:r>
              <a:rPr lang="en-US" sz="2800" dirty="0" smtClean="0">
                <a:solidFill>
                  <a:schemeClr val="bg1"/>
                </a:solidFill>
              </a:rPr>
              <a:t> : </a:t>
            </a:r>
            <a:r>
              <a:rPr lang="en-US" sz="2800" dirty="0" err="1" smtClean="0">
                <a:solidFill>
                  <a:schemeClr val="bg1"/>
                </a:solidFill>
              </a:rPr>
              <a:t>une</a:t>
            </a:r>
            <a:r>
              <a:rPr lang="en-US" sz="2800" dirty="0" smtClean="0">
                <a:solidFill>
                  <a:schemeClr val="bg1"/>
                </a:solidFill>
              </a:rPr>
              <a:t> image positive et </a:t>
            </a:r>
            <a:r>
              <a:rPr lang="en-US" sz="2800" dirty="0" err="1" smtClean="0">
                <a:solidFill>
                  <a:schemeClr val="bg1"/>
                </a:solidFill>
              </a:rPr>
              <a:t>sincère</a:t>
            </a:r>
            <a:r>
              <a:rPr lang="en-US" sz="2800" dirty="0" smtClean="0">
                <a:solidFill>
                  <a:schemeClr val="bg1"/>
                </a:solidFill>
              </a:rPr>
              <a:t> de </a:t>
            </a:r>
            <a:r>
              <a:rPr lang="en-US" sz="2800" dirty="0" err="1" smtClean="0">
                <a:solidFill>
                  <a:schemeClr val="bg1"/>
                </a:solidFill>
              </a:rPr>
              <a:t>systèmes</a:t>
            </a:r>
            <a:r>
              <a:rPr lang="en-US" sz="2800" dirty="0" smtClean="0">
                <a:solidFill>
                  <a:schemeClr val="bg1"/>
                </a:solidFill>
              </a:rPr>
              <a:t> de production durables</a:t>
            </a:r>
          </a:p>
        </p:txBody>
      </p:sp>
      <p:pic>
        <p:nvPicPr>
          <p:cNvPr id="29699" name="Picture 4" descr="npo00009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1188"/>
            <a:ext cx="4316413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0" name="Picture 2" descr="C:\DOCUME~1\ADMINI~1\LOCALS~1\Temp\npo000068.t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t="1247" r="1108" b="1247"/>
          <a:stretch>
            <a:fillRect/>
          </a:stretch>
        </p:blipFill>
        <p:spPr bwMode="auto">
          <a:xfrm>
            <a:off x="5435600" y="3321050"/>
            <a:ext cx="3430588" cy="242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6" name="Rectangle 5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5581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1"/>
          <p:cNvSpPr>
            <a:spLocks noGrp="1"/>
          </p:cNvSpPr>
          <p:nvPr>
            <p:ph type="ctrTitle"/>
          </p:nvPr>
        </p:nvSpPr>
        <p:spPr>
          <a:xfrm>
            <a:off x="395288" y="3175"/>
            <a:ext cx="7772400" cy="1143000"/>
          </a:xfrm>
        </p:spPr>
        <p:txBody>
          <a:bodyPr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Changement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climatique</a:t>
            </a:r>
            <a:r>
              <a:rPr lang="en-US" sz="2800" dirty="0" smtClean="0">
                <a:solidFill>
                  <a:schemeClr val="bg1"/>
                </a:solidFill>
              </a:rPr>
              <a:t> : </a:t>
            </a:r>
            <a:r>
              <a:rPr lang="en-US" sz="2800" dirty="0" err="1" smtClean="0">
                <a:solidFill>
                  <a:schemeClr val="bg1"/>
                </a:solidFill>
              </a:rPr>
              <a:t>tous</a:t>
            </a:r>
            <a:r>
              <a:rPr lang="en-US" sz="2800" dirty="0" smtClean="0">
                <a:solidFill>
                  <a:schemeClr val="bg1"/>
                </a:solidFill>
              </a:rPr>
              <a:t> à </a:t>
            </a:r>
            <a:r>
              <a:rPr lang="en-US" sz="2800" dirty="0" err="1" smtClean="0">
                <a:solidFill>
                  <a:schemeClr val="bg1"/>
                </a:solidFill>
              </a:rPr>
              <a:t>l’abri</a:t>
            </a:r>
            <a:r>
              <a:rPr lang="en-US" sz="2800" dirty="0" smtClean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30723" name="Picture 1026" descr="C:\DOCUME~1\ADMINI~1\LOCALS~1\Temp\npo000070.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30388"/>
            <a:ext cx="5900738" cy="381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5" name="Rectangle 4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23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233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63538"/>
            <a:ext cx="7870825" cy="590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340768"/>
            <a:ext cx="3228975" cy="2279650"/>
          </a:xfrm>
          <a:prstGeom prst="rect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6" name="ZoneTexte 1"/>
          <p:cNvSpPr txBox="1">
            <a:spLocks noChangeArrowheads="1"/>
          </p:cNvSpPr>
          <p:nvPr/>
        </p:nvSpPr>
        <p:spPr bwMode="auto">
          <a:xfrm>
            <a:off x="251743" y="5373216"/>
            <a:ext cx="8640514" cy="59858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144000" bIns="144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+mn-lt"/>
                <a:cs typeface="Calibri" pitchFamily="34" charset="0"/>
              </a:rPr>
              <a:t>Les cultures </a:t>
            </a:r>
            <a:r>
              <a:rPr lang="en-US" sz="2000" dirty="0" err="1" smtClean="0">
                <a:solidFill>
                  <a:schemeClr val="bg1"/>
                </a:solidFill>
                <a:latin typeface="+mn-lt"/>
                <a:cs typeface="Calibri" pitchFamily="34" charset="0"/>
              </a:rPr>
              <a:t>agroforestières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cs typeface="Calibri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n-lt"/>
                <a:cs typeface="Calibri" pitchFamily="34" charset="0"/>
              </a:rPr>
              <a:t>seraient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cs typeface="Calibri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n-lt"/>
                <a:cs typeface="Calibri" pitchFamily="34" charset="0"/>
              </a:rPr>
              <a:t>moins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cs typeface="Calibri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n-lt"/>
                <a:cs typeface="Calibri" pitchFamily="34" charset="0"/>
              </a:rPr>
              <a:t>sensibles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cs typeface="Calibri" pitchFamily="34" charset="0"/>
              </a:rPr>
              <a:t> aux accidents </a:t>
            </a:r>
            <a:r>
              <a:rPr lang="en-US" sz="2000" dirty="0" err="1" smtClean="0">
                <a:solidFill>
                  <a:schemeClr val="bg1"/>
                </a:solidFill>
                <a:latin typeface="+mn-lt"/>
                <a:cs typeface="Calibri" pitchFamily="34" charset="0"/>
              </a:rPr>
              <a:t>climatiques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cs typeface="Calibri" pitchFamily="34" charset="0"/>
              </a:rPr>
              <a:t> </a:t>
            </a:r>
          </a:p>
        </p:txBody>
      </p:sp>
      <p:pic>
        <p:nvPicPr>
          <p:cNvPr id="31749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263"/>
            <a:ext cx="2859088" cy="3382963"/>
          </a:xfrm>
          <a:prstGeom prst="rect">
            <a:avLst/>
          </a:prstGeom>
          <a:noFill/>
          <a:ln w="635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7" name="Rectangle 6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24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0592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457200" y="3810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GB" sz="2800" dirty="0" err="1" smtClean="0">
                <a:solidFill>
                  <a:schemeClr val="bg1"/>
                </a:solidFill>
                <a:latin typeface="+mn-lt"/>
                <a:cs typeface="Calibri" pitchFamily="34" charset="0"/>
              </a:rPr>
              <a:t>Amélioration</a:t>
            </a:r>
            <a:r>
              <a:rPr lang="en-GB" sz="2800" dirty="0" smtClean="0">
                <a:solidFill>
                  <a:schemeClr val="bg1"/>
                </a:solidFill>
                <a:latin typeface="+mn-lt"/>
                <a:cs typeface="Calibri" pitchFamily="34" charset="0"/>
              </a:rPr>
              <a:t> de </a:t>
            </a:r>
            <a:r>
              <a:rPr lang="en-GB" sz="2800" dirty="0" err="1" smtClean="0">
                <a:solidFill>
                  <a:schemeClr val="bg1"/>
                </a:solidFill>
                <a:latin typeface="+mn-lt"/>
                <a:cs typeface="Calibri" pitchFamily="34" charset="0"/>
              </a:rPr>
              <a:t>l’infiltration</a:t>
            </a:r>
            <a:r>
              <a:rPr lang="en-GB" sz="2800" dirty="0" smtClean="0">
                <a:solidFill>
                  <a:schemeClr val="bg1"/>
                </a:solidFill>
                <a:latin typeface="+mn-lt"/>
                <a:cs typeface="Calibri" pitchFamily="34" charset="0"/>
              </a:rPr>
              <a:t> des </a:t>
            </a:r>
            <a:r>
              <a:rPr lang="en-GB" sz="2800" dirty="0" err="1" smtClean="0">
                <a:solidFill>
                  <a:schemeClr val="bg1"/>
                </a:solidFill>
                <a:latin typeface="+mn-lt"/>
                <a:cs typeface="Calibri" pitchFamily="34" charset="0"/>
              </a:rPr>
              <a:t>pluies</a:t>
            </a:r>
            <a:endParaRPr lang="en-GB" sz="2800" dirty="0">
              <a:solidFill>
                <a:schemeClr val="bg1"/>
              </a:solidFill>
              <a:latin typeface="+mn-lt"/>
              <a:cs typeface="Calibri" pitchFamily="34" charset="0"/>
            </a:endParaRPr>
          </a:p>
        </p:txBody>
      </p:sp>
      <p:pic>
        <p:nvPicPr>
          <p:cNvPr id="32771" name="Picture 6" descr="C:\DOCUME~1\ADMINI~1\LOCALS~1\Temp\npo00008a.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73238"/>
            <a:ext cx="3429000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0" y="1862138"/>
            <a:ext cx="53340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GB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Augmentation de la </a:t>
            </a:r>
            <a:r>
              <a:rPr lang="en-GB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porosité</a:t>
            </a:r>
            <a:r>
              <a:rPr lang="en-GB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du sol, </a:t>
            </a:r>
            <a:r>
              <a:rPr lang="en-GB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terrassement</a:t>
            </a:r>
            <a:r>
              <a:rPr lang="en-GB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naturel, augmentation de la </a:t>
            </a:r>
            <a:r>
              <a:rPr lang="en-GB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matière</a:t>
            </a:r>
            <a:r>
              <a:rPr lang="en-GB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organique</a:t>
            </a:r>
            <a:r>
              <a:rPr lang="en-GB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des sols</a:t>
            </a:r>
            <a:endParaRPr lang="en-GB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2773" name="Picture 8" descr="C:\DOCUME~1\ADMINI~1\LOCALS~1\Temp\npo00008c.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0"/>
            <a:ext cx="4343400" cy="279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6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7" name="Rectangle 6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25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0998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68312" y="260350"/>
            <a:ext cx="47517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Réduction</a:t>
            </a:r>
            <a:r>
              <a:rPr lang="en-GB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des </a:t>
            </a:r>
            <a:r>
              <a:rPr lang="en-GB" sz="32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pics</a:t>
            </a:r>
            <a:r>
              <a:rPr lang="en-GB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de </a:t>
            </a:r>
            <a:r>
              <a:rPr lang="en-GB" sz="32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crues</a:t>
            </a:r>
            <a:endParaRPr lang="en-GB" sz="3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3795" name="Picture 3" descr="C:\Mes images\anim_sept0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379730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2" descr="C:\DOCUME~1\ADMINI~1\LOCALS~1\Temp\npo00008e.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773238"/>
            <a:ext cx="4530725" cy="269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 rot="20134938">
            <a:off x="5572023" y="958707"/>
            <a:ext cx="252492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Etudes en cours</a:t>
            </a:r>
            <a:endParaRPr lang="fr-FR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3798" name="Group 17"/>
          <p:cNvGrpSpPr>
            <a:grpSpLocks/>
          </p:cNvGrpSpPr>
          <p:nvPr/>
        </p:nvGrpSpPr>
        <p:grpSpPr bwMode="auto">
          <a:xfrm>
            <a:off x="2987675" y="4470400"/>
            <a:ext cx="9093200" cy="2784475"/>
            <a:chOff x="-14" y="2240"/>
            <a:chExt cx="5728" cy="1754"/>
          </a:xfrm>
        </p:grpSpPr>
        <p:grpSp>
          <p:nvGrpSpPr>
            <p:cNvPr id="33799" name="Group 18"/>
            <p:cNvGrpSpPr>
              <a:grpSpLocks/>
            </p:cNvGrpSpPr>
            <p:nvPr/>
          </p:nvGrpSpPr>
          <p:grpSpPr bwMode="auto">
            <a:xfrm>
              <a:off x="-14" y="2240"/>
              <a:ext cx="5728" cy="1754"/>
              <a:chOff x="0" y="2000"/>
              <a:chExt cx="5728" cy="1754"/>
            </a:xfrm>
          </p:grpSpPr>
          <p:grpSp>
            <p:nvGrpSpPr>
              <p:cNvPr id="33801" name="Group 19"/>
              <p:cNvGrpSpPr>
                <a:grpSpLocks/>
              </p:cNvGrpSpPr>
              <p:nvPr/>
            </p:nvGrpSpPr>
            <p:grpSpPr bwMode="auto">
              <a:xfrm>
                <a:off x="0" y="2000"/>
                <a:ext cx="5728" cy="1754"/>
                <a:chOff x="32" y="2065"/>
                <a:chExt cx="5728" cy="1754"/>
              </a:xfrm>
            </p:grpSpPr>
            <p:grpSp>
              <p:nvGrpSpPr>
                <p:cNvPr id="33803" name="Group 20"/>
                <p:cNvGrpSpPr>
                  <a:grpSpLocks/>
                </p:cNvGrpSpPr>
                <p:nvPr/>
              </p:nvGrpSpPr>
              <p:grpSpPr bwMode="auto">
                <a:xfrm>
                  <a:off x="32" y="2494"/>
                  <a:ext cx="5728" cy="1304"/>
                  <a:chOff x="32" y="2494"/>
                  <a:chExt cx="5728" cy="1304"/>
                </a:xfrm>
              </p:grpSpPr>
              <p:sp>
                <p:nvSpPr>
                  <p:cNvPr id="33808" name="Freeform 21"/>
                  <p:cNvSpPr>
                    <a:spLocks/>
                  </p:cNvSpPr>
                  <p:nvPr/>
                </p:nvSpPr>
                <p:spPr bwMode="auto">
                  <a:xfrm>
                    <a:off x="768" y="3120"/>
                    <a:ext cx="4680" cy="138"/>
                  </a:xfrm>
                  <a:custGeom>
                    <a:avLst/>
                    <a:gdLst>
                      <a:gd name="T0" fmla="*/ 0 w 4680"/>
                      <a:gd name="T1" fmla="*/ 48 h 138"/>
                      <a:gd name="T2" fmla="*/ 906 w 4680"/>
                      <a:gd name="T3" fmla="*/ 138 h 138"/>
                      <a:gd name="T4" fmla="*/ 1860 w 4680"/>
                      <a:gd name="T5" fmla="*/ 132 h 138"/>
                      <a:gd name="T6" fmla="*/ 1896 w 4680"/>
                      <a:gd name="T7" fmla="*/ 84 h 138"/>
                      <a:gd name="T8" fmla="*/ 2160 w 4680"/>
                      <a:gd name="T9" fmla="*/ 48 h 138"/>
                      <a:gd name="T10" fmla="*/ 2556 w 4680"/>
                      <a:gd name="T11" fmla="*/ 30 h 138"/>
                      <a:gd name="T12" fmla="*/ 2976 w 4680"/>
                      <a:gd name="T13" fmla="*/ 0 h 138"/>
                      <a:gd name="T14" fmla="*/ 3840 w 4680"/>
                      <a:gd name="T15" fmla="*/ 0 h 138"/>
                      <a:gd name="T16" fmla="*/ 4680 w 4680"/>
                      <a:gd name="T17" fmla="*/ 12 h 13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680"/>
                      <a:gd name="T28" fmla="*/ 0 h 138"/>
                      <a:gd name="T29" fmla="*/ 4680 w 4680"/>
                      <a:gd name="T30" fmla="*/ 138 h 13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680" h="138">
                        <a:moveTo>
                          <a:pt x="0" y="48"/>
                        </a:moveTo>
                        <a:lnTo>
                          <a:pt x="906" y="138"/>
                        </a:lnTo>
                        <a:lnTo>
                          <a:pt x="1860" y="132"/>
                        </a:lnTo>
                        <a:lnTo>
                          <a:pt x="1896" y="84"/>
                        </a:lnTo>
                        <a:lnTo>
                          <a:pt x="2160" y="48"/>
                        </a:lnTo>
                        <a:lnTo>
                          <a:pt x="2556" y="30"/>
                        </a:lnTo>
                        <a:lnTo>
                          <a:pt x="2976" y="0"/>
                        </a:lnTo>
                        <a:lnTo>
                          <a:pt x="3840" y="0"/>
                        </a:lnTo>
                        <a:lnTo>
                          <a:pt x="4680" y="12"/>
                        </a:lnTo>
                      </a:path>
                    </a:pathLst>
                  </a:custGeom>
                  <a:noFill/>
                  <a:ln w="25400" cap="flat">
                    <a:solidFill>
                      <a:schemeClr val="bg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grpSp>
                <p:nvGrpSpPr>
                  <p:cNvPr id="33809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32" y="2494"/>
                    <a:ext cx="5728" cy="1304"/>
                    <a:chOff x="0" y="2595"/>
                    <a:chExt cx="5728" cy="1304"/>
                  </a:xfrm>
                </p:grpSpPr>
                <p:grpSp>
                  <p:nvGrpSpPr>
                    <p:cNvPr id="33810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2595"/>
                      <a:ext cx="5728" cy="1304"/>
                      <a:chOff x="0" y="1008"/>
                      <a:chExt cx="5728" cy="1304"/>
                    </a:xfrm>
                  </p:grpSpPr>
                  <p:sp>
                    <p:nvSpPr>
                      <p:cNvPr id="33812" name="Rectangle 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0" y="1008"/>
                        <a:ext cx="5728" cy="1304"/>
                      </a:xfrm>
                      <a:prstGeom prst="rect">
                        <a:avLst/>
                      </a:prstGeom>
                      <a:solidFill>
                        <a:srgbClr val="F8F8F8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33813" name="Text Box 2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355" y="2115"/>
                        <a:ext cx="0" cy="154"/>
                      </a:xfrm>
                      <a:prstGeom prst="rect">
                        <a:avLst/>
                      </a:prstGeom>
                      <a:solidFill>
                        <a:srgbClr val="F8F8F8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/>
                        <a:endParaRPr lang="en-GB" sz="1600"/>
                      </a:p>
                    </p:txBody>
                  </p:sp>
                  <p:sp>
                    <p:nvSpPr>
                      <p:cNvPr id="33814" name="Text Box 2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 rot="-5400000">
                        <a:off x="-239" y="1554"/>
                        <a:ext cx="770" cy="96"/>
                      </a:xfrm>
                      <a:prstGeom prst="rect">
                        <a:avLst/>
                      </a:prstGeom>
                      <a:solidFill>
                        <a:srgbClr val="F8F8F8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fr-FR" sz="1000"/>
                          <a:t>Profondeur du sol (m)</a:t>
                        </a:r>
                        <a:endParaRPr lang="fr-FR">
                          <a:latin typeface="Garamond" pitchFamily="18" charset="0"/>
                        </a:endParaRPr>
                      </a:p>
                    </p:txBody>
                  </p:sp>
                </p:grpSp>
                <p:pic>
                  <p:nvPicPr>
                    <p:cNvPr id="33811" name="Picture 27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0" y="2655"/>
                      <a:ext cx="5434" cy="988"/>
                    </a:xfrm>
                    <a:prstGeom prst="rect">
                      <a:avLst/>
                    </a:prstGeom>
                    <a:solidFill>
                      <a:srgbClr val="F8F8F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sp>
              <p:nvSpPr>
                <p:cNvPr id="33804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3760" y="3607"/>
                  <a:ext cx="2000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r" eaLnBrk="1" hangingPunct="1">
                    <a:spcBef>
                      <a:spcPct val="50000"/>
                    </a:spcBef>
                  </a:pPr>
                  <a:r>
                    <a:rPr lang="fr-FR" sz="1600"/>
                    <a:t>Distance along the transect (m)</a:t>
                  </a:r>
                </a:p>
              </p:txBody>
            </p:sp>
            <p:grpSp>
              <p:nvGrpSpPr>
                <p:cNvPr id="33805" name="Group 29"/>
                <p:cNvGrpSpPr>
                  <a:grpSpLocks/>
                </p:cNvGrpSpPr>
                <p:nvPr/>
              </p:nvGrpSpPr>
              <p:grpSpPr bwMode="auto">
                <a:xfrm>
                  <a:off x="2396" y="2065"/>
                  <a:ext cx="484" cy="665"/>
                  <a:chOff x="-1011" y="1513"/>
                  <a:chExt cx="716" cy="877"/>
                </a:xfrm>
              </p:grpSpPr>
              <p:sp>
                <p:nvSpPr>
                  <p:cNvPr id="33806" name="Freeform 30"/>
                  <p:cNvSpPr>
                    <a:spLocks/>
                  </p:cNvSpPr>
                  <p:nvPr/>
                </p:nvSpPr>
                <p:spPr bwMode="auto">
                  <a:xfrm>
                    <a:off x="-965" y="1543"/>
                    <a:ext cx="656" cy="847"/>
                  </a:xfrm>
                  <a:custGeom>
                    <a:avLst/>
                    <a:gdLst>
                      <a:gd name="T0" fmla="*/ 154 w 799"/>
                      <a:gd name="T1" fmla="*/ 731 h 954"/>
                      <a:gd name="T2" fmla="*/ 187 w 799"/>
                      <a:gd name="T3" fmla="*/ 645 h 954"/>
                      <a:gd name="T4" fmla="*/ 196 w 799"/>
                      <a:gd name="T5" fmla="*/ 566 h 954"/>
                      <a:gd name="T6" fmla="*/ 203 w 799"/>
                      <a:gd name="T7" fmla="*/ 477 h 954"/>
                      <a:gd name="T8" fmla="*/ 66 w 799"/>
                      <a:gd name="T9" fmla="*/ 460 h 954"/>
                      <a:gd name="T10" fmla="*/ 41 w 799"/>
                      <a:gd name="T11" fmla="*/ 437 h 954"/>
                      <a:gd name="T12" fmla="*/ 211 w 799"/>
                      <a:gd name="T13" fmla="*/ 445 h 954"/>
                      <a:gd name="T14" fmla="*/ 27 w 799"/>
                      <a:gd name="T15" fmla="*/ 351 h 954"/>
                      <a:gd name="T16" fmla="*/ 49 w 799"/>
                      <a:gd name="T17" fmla="*/ 330 h 954"/>
                      <a:gd name="T18" fmla="*/ 220 w 799"/>
                      <a:gd name="T19" fmla="*/ 404 h 954"/>
                      <a:gd name="T20" fmla="*/ 66 w 799"/>
                      <a:gd name="T21" fmla="*/ 235 h 954"/>
                      <a:gd name="T22" fmla="*/ 118 w 799"/>
                      <a:gd name="T23" fmla="*/ 238 h 954"/>
                      <a:gd name="T24" fmla="*/ 220 w 799"/>
                      <a:gd name="T25" fmla="*/ 336 h 954"/>
                      <a:gd name="T26" fmla="*/ 147 w 799"/>
                      <a:gd name="T27" fmla="*/ 152 h 954"/>
                      <a:gd name="T28" fmla="*/ 211 w 799"/>
                      <a:gd name="T29" fmla="*/ 238 h 954"/>
                      <a:gd name="T30" fmla="*/ 231 w 799"/>
                      <a:gd name="T31" fmla="*/ 4 h 954"/>
                      <a:gd name="T32" fmla="*/ 255 w 799"/>
                      <a:gd name="T33" fmla="*/ 221 h 954"/>
                      <a:gd name="T34" fmla="*/ 343 w 799"/>
                      <a:gd name="T35" fmla="*/ 38 h 954"/>
                      <a:gd name="T36" fmla="*/ 269 w 799"/>
                      <a:gd name="T37" fmla="*/ 301 h 954"/>
                      <a:gd name="T38" fmla="*/ 443 w 799"/>
                      <a:gd name="T39" fmla="*/ 109 h 954"/>
                      <a:gd name="T40" fmla="*/ 451 w 799"/>
                      <a:gd name="T41" fmla="*/ 158 h 954"/>
                      <a:gd name="T42" fmla="*/ 323 w 799"/>
                      <a:gd name="T43" fmla="*/ 307 h 954"/>
                      <a:gd name="T44" fmla="*/ 269 w 799"/>
                      <a:gd name="T45" fmla="*/ 387 h 954"/>
                      <a:gd name="T46" fmla="*/ 289 w 799"/>
                      <a:gd name="T47" fmla="*/ 445 h 954"/>
                      <a:gd name="T48" fmla="*/ 511 w 799"/>
                      <a:gd name="T49" fmla="*/ 359 h 954"/>
                      <a:gd name="T50" fmla="*/ 461 w 799"/>
                      <a:gd name="T51" fmla="*/ 399 h 954"/>
                      <a:gd name="T52" fmla="*/ 333 w 799"/>
                      <a:gd name="T53" fmla="*/ 467 h 954"/>
                      <a:gd name="T54" fmla="*/ 272 w 799"/>
                      <a:gd name="T55" fmla="*/ 500 h 954"/>
                      <a:gd name="T56" fmla="*/ 268 w 799"/>
                      <a:gd name="T57" fmla="*/ 645 h 954"/>
                      <a:gd name="T58" fmla="*/ 284 w 799"/>
                      <a:gd name="T59" fmla="*/ 738 h 954"/>
                      <a:gd name="T60" fmla="*/ 154 w 799"/>
                      <a:gd name="T61" fmla="*/ 731 h 954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799"/>
                      <a:gd name="T94" fmla="*/ 0 h 954"/>
                      <a:gd name="T95" fmla="*/ 799 w 799"/>
                      <a:gd name="T96" fmla="*/ 954 h 954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799" h="954">
                        <a:moveTo>
                          <a:pt x="228" y="927"/>
                        </a:moveTo>
                        <a:cubicBezTo>
                          <a:pt x="190" y="885"/>
                          <a:pt x="268" y="853"/>
                          <a:pt x="278" y="818"/>
                        </a:cubicBezTo>
                        <a:cubicBezTo>
                          <a:pt x="288" y="783"/>
                          <a:pt x="287" y="752"/>
                          <a:pt x="291" y="717"/>
                        </a:cubicBezTo>
                        <a:cubicBezTo>
                          <a:pt x="295" y="682"/>
                          <a:pt x="333" y="627"/>
                          <a:pt x="301" y="605"/>
                        </a:cubicBezTo>
                        <a:cubicBezTo>
                          <a:pt x="269" y="583"/>
                          <a:pt x="138" y="591"/>
                          <a:pt x="98" y="583"/>
                        </a:cubicBezTo>
                        <a:cubicBezTo>
                          <a:pt x="58" y="575"/>
                          <a:pt x="25" y="557"/>
                          <a:pt x="61" y="554"/>
                        </a:cubicBezTo>
                        <a:cubicBezTo>
                          <a:pt x="97" y="551"/>
                          <a:pt x="316" y="582"/>
                          <a:pt x="313" y="564"/>
                        </a:cubicBezTo>
                        <a:cubicBezTo>
                          <a:pt x="310" y="546"/>
                          <a:pt x="80" y="469"/>
                          <a:pt x="40" y="445"/>
                        </a:cubicBezTo>
                        <a:cubicBezTo>
                          <a:pt x="0" y="421"/>
                          <a:pt x="25" y="408"/>
                          <a:pt x="73" y="419"/>
                        </a:cubicBezTo>
                        <a:cubicBezTo>
                          <a:pt x="121" y="430"/>
                          <a:pt x="323" y="533"/>
                          <a:pt x="327" y="513"/>
                        </a:cubicBezTo>
                        <a:cubicBezTo>
                          <a:pt x="331" y="493"/>
                          <a:pt x="123" y="334"/>
                          <a:pt x="98" y="299"/>
                        </a:cubicBezTo>
                        <a:cubicBezTo>
                          <a:pt x="73" y="264"/>
                          <a:pt x="137" y="281"/>
                          <a:pt x="175" y="302"/>
                        </a:cubicBezTo>
                        <a:cubicBezTo>
                          <a:pt x="213" y="323"/>
                          <a:pt x="320" y="444"/>
                          <a:pt x="327" y="426"/>
                        </a:cubicBezTo>
                        <a:cubicBezTo>
                          <a:pt x="334" y="408"/>
                          <a:pt x="220" y="214"/>
                          <a:pt x="218" y="193"/>
                        </a:cubicBezTo>
                        <a:cubicBezTo>
                          <a:pt x="216" y="172"/>
                          <a:pt x="292" y="333"/>
                          <a:pt x="313" y="302"/>
                        </a:cubicBezTo>
                        <a:cubicBezTo>
                          <a:pt x="334" y="271"/>
                          <a:pt x="331" y="8"/>
                          <a:pt x="342" y="4"/>
                        </a:cubicBezTo>
                        <a:cubicBezTo>
                          <a:pt x="353" y="0"/>
                          <a:pt x="350" y="273"/>
                          <a:pt x="378" y="280"/>
                        </a:cubicBezTo>
                        <a:cubicBezTo>
                          <a:pt x="406" y="287"/>
                          <a:pt x="505" y="31"/>
                          <a:pt x="509" y="48"/>
                        </a:cubicBezTo>
                        <a:cubicBezTo>
                          <a:pt x="513" y="65"/>
                          <a:pt x="375" y="367"/>
                          <a:pt x="400" y="382"/>
                        </a:cubicBezTo>
                        <a:cubicBezTo>
                          <a:pt x="425" y="397"/>
                          <a:pt x="613" y="169"/>
                          <a:pt x="658" y="139"/>
                        </a:cubicBezTo>
                        <a:cubicBezTo>
                          <a:pt x="703" y="109"/>
                          <a:pt x="699" y="158"/>
                          <a:pt x="669" y="200"/>
                        </a:cubicBezTo>
                        <a:cubicBezTo>
                          <a:pt x="639" y="242"/>
                          <a:pt x="525" y="342"/>
                          <a:pt x="480" y="390"/>
                        </a:cubicBezTo>
                        <a:cubicBezTo>
                          <a:pt x="435" y="438"/>
                          <a:pt x="408" y="462"/>
                          <a:pt x="400" y="491"/>
                        </a:cubicBezTo>
                        <a:cubicBezTo>
                          <a:pt x="392" y="520"/>
                          <a:pt x="369" y="570"/>
                          <a:pt x="429" y="564"/>
                        </a:cubicBezTo>
                        <a:cubicBezTo>
                          <a:pt x="489" y="558"/>
                          <a:pt x="715" y="465"/>
                          <a:pt x="757" y="455"/>
                        </a:cubicBezTo>
                        <a:cubicBezTo>
                          <a:pt x="799" y="445"/>
                          <a:pt x="728" y="483"/>
                          <a:pt x="684" y="506"/>
                        </a:cubicBezTo>
                        <a:cubicBezTo>
                          <a:pt x="640" y="529"/>
                          <a:pt x="542" y="572"/>
                          <a:pt x="495" y="593"/>
                        </a:cubicBezTo>
                        <a:cubicBezTo>
                          <a:pt x="448" y="614"/>
                          <a:pt x="419" y="597"/>
                          <a:pt x="403" y="634"/>
                        </a:cubicBezTo>
                        <a:cubicBezTo>
                          <a:pt x="387" y="671"/>
                          <a:pt x="394" y="768"/>
                          <a:pt x="397" y="818"/>
                        </a:cubicBezTo>
                        <a:cubicBezTo>
                          <a:pt x="400" y="868"/>
                          <a:pt x="450" y="918"/>
                          <a:pt x="422" y="936"/>
                        </a:cubicBezTo>
                        <a:cubicBezTo>
                          <a:pt x="394" y="954"/>
                          <a:pt x="269" y="929"/>
                          <a:pt x="228" y="927"/>
                        </a:cubicBezTo>
                        <a:close/>
                      </a:path>
                    </a:pathLst>
                  </a:custGeom>
                  <a:solidFill>
                    <a:srgbClr val="CC6600"/>
                  </a:solidFill>
                  <a:ln w="9525">
                    <a:solidFill>
                      <a:srgbClr val="99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3807" name="Freeform 31"/>
                  <p:cNvSpPr>
                    <a:spLocks/>
                  </p:cNvSpPr>
                  <p:nvPr/>
                </p:nvSpPr>
                <p:spPr bwMode="auto">
                  <a:xfrm>
                    <a:off x="-1011" y="1513"/>
                    <a:ext cx="716" cy="647"/>
                  </a:xfrm>
                  <a:custGeom>
                    <a:avLst/>
                    <a:gdLst>
                      <a:gd name="T0" fmla="*/ 168 w 872"/>
                      <a:gd name="T1" fmla="*/ 575 h 728"/>
                      <a:gd name="T2" fmla="*/ 135 w 872"/>
                      <a:gd name="T3" fmla="*/ 499 h 728"/>
                      <a:gd name="T4" fmla="*/ 38 w 872"/>
                      <a:gd name="T5" fmla="*/ 537 h 728"/>
                      <a:gd name="T6" fmla="*/ 6 w 872"/>
                      <a:gd name="T7" fmla="*/ 461 h 728"/>
                      <a:gd name="T8" fmla="*/ 103 w 872"/>
                      <a:gd name="T9" fmla="*/ 461 h 728"/>
                      <a:gd name="T10" fmla="*/ 70 w 872"/>
                      <a:gd name="T11" fmla="*/ 423 h 728"/>
                      <a:gd name="T12" fmla="*/ 38 w 872"/>
                      <a:gd name="T13" fmla="*/ 347 h 728"/>
                      <a:gd name="T14" fmla="*/ 70 w 872"/>
                      <a:gd name="T15" fmla="*/ 309 h 728"/>
                      <a:gd name="T16" fmla="*/ 135 w 872"/>
                      <a:gd name="T17" fmla="*/ 386 h 728"/>
                      <a:gd name="T18" fmla="*/ 200 w 872"/>
                      <a:gd name="T19" fmla="*/ 423 h 728"/>
                      <a:gd name="T20" fmla="*/ 168 w 872"/>
                      <a:gd name="T21" fmla="*/ 347 h 728"/>
                      <a:gd name="T22" fmla="*/ 103 w 872"/>
                      <a:gd name="T23" fmla="*/ 347 h 728"/>
                      <a:gd name="T24" fmla="*/ 70 w 872"/>
                      <a:gd name="T25" fmla="*/ 272 h 728"/>
                      <a:gd name="T26" fmla="*/ 168 w 872"/>
                      <a:gd name="T27" fmla="*/ 272 h 728"/>
                      <a:gd name="T28" fmla="*/ 200 w 872"/>
                      <a:gd name="T29" fmla="*/ 272 h 728"/>
                      <a:gd name="T30" fmla="*/ 103 w 872"/>
                      <a:gd name="T31" fmla="*/ 196 h 728"/>
                      <a:gd name="T32" fmla="*/ 168 w 872"/>
                      <a:gd name="T33" fmla="*/ 120 h 728"/>
                      <a:gd name="T34" fmla="*/ 232 w 872"/>
                      <a:gd name="T35" fmla="*/ 158 h 728"/>
                      <a:gd name="T36" fmla="*/ 264 w 872"/>
                      <a:gd name="T37" fmla="*/ 120 h 728"/>
                      <a:gd name="T38" fmla="*/ 296 w 872"/>
                      <a:gd name="T39" fmla="*/ 6 h 728"/>
                      <a:gd name="T40" fmla="*/ 296 w 872"/>
                      <a:gd name="T41" fmla="*/ 196 h 728"/>
                      <a:gd name="T42" fmla="*/ 329 w 872"/>
                      <a:gd name="T43" fmla="*/ 158 h 728"/>
                      <a:gd name="T44" fmla="*/ 394 w 872"/>
                      <a:gd name="T45" fmla="*/ 44 h 728"/>
                      <a:gd name="T46" fmla="*/ 394 w 872"/>
                      <a:gd name="T47" fmla="*/ 158 h 728"/>
                      <a:gd name="T48" fmla="*/ 329 w 872"/>
                      <a:gd name="T49" fmla="*/ 309 h 728"/>
                      <a:gd name="T50" fmla="*/ 394 w 872"/>
                      <a:gd name="T51" fmla="*/ 158 h 728"/>
                      <a:gd name="T52" fmla="*/ 491 w 872"/>
                      <a:gd name="T53" fmla="*/ 120 h 728"/>
                      <a:gd name="T54" fmla="*/ 491 w 872"/>
                      <a:gd name="T55" fmla="*/ 234 h 728"/>
                      <a:gd name="T56" fmla="*/ 523 w 872"/>
                      <a:gd name="T57" fmla="*/ 272 h 728"/>
                      <a:gd name="T58" fmla="*/ 458 w 872"/>
                      <a:gd name="T59" fmla="*/ 272 h 728"/>
                      <a:gd name="T60" fmla="*/ 361 w 872"/>
                      <a:gd name="T61" fmla="*/ 386 h 728"/>
                      <a:gd name="T62" fmla="*/ 329 w 872"/>
                      <a:gd name="T63" fmla="*/ 461 h 728"/>
                      <a:gd name="T64" fmla="*/ 458 w 872"/>
                      <a:gd name="T65" fmla="*/ 423 h 728"/>
                      <a:gd name="T66" fmla="*/ 556 w 872"/>
                      <a:gd name="T67" fmla="*/ 386 h 728"/>
                      <a:gd name="T68" fmla="*/ 556 w 872"/>
                      <a:gd name="T69" fmla="*/ 461 h 728"/>
                      <a:gd name="T70" fmla="*/ 458 w 872"/>
                      <a:gd name="T71" fmla="*/ 499 h 728"/>
                      <a:gd name="T72" fmla="*/ 394 w 872"/>
                      <a:gd name="T73" fmla="*/ 537 h 728"/>
                      <a:gd name="T74" fmla="*/ 394 w 872"/>
                      <a:gd name="T75" fmla="*/ 537 h 728"/>
                      <a:gd name="T76" fmla="*/ 329 w 872"/>
                      <a:gd name="T77" fmla="*/ 537 h 728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872"/>
                      <a:gd name="T118" fmla="*/ 0 h 728"/>
                      <a:gd name="T119" fmla="*/ 872 w 872"/>
                      <a:gd name="T120" fmla="*/ 728 h 728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872" h="728">
                        <a:moveTo>
                          <a:pt x="344" y="680"/>
                        </a:moveTo>
                        <a:cubicBezTo>
                          <a:pt x="304" y="688"/>
                          <a:pt x="264" y="728"/>
                          <a:pt x="248" y="728"/>
                        </a:cubicBezTo>
                        <a:cubicBezTo>
                          <a:pt x="232" y="728"/>
                          <a:pt x="256" y="696"/>
                          <a:pt x="248" y="680"/>
                        </a:cubicBezTo>
                        <a:cubicBezTo>
                          <a:pt x="240" y="664"/>
                          <a:pt x="216" y="632"/>
                          <a:pt x="200" y="632"/>
                        </a:cubicBezTo>
                        <a:cubicBezTo>
                          <a:pt x="184" y="632"/>
                          <a:pt x="176" y="672"/>
                          <a:pt x="152" y="680"/>
                        </a:cubicBezTo>
                        <a:cubicBezTo>
                          <a:pt x="128" y="688"/>
                          <a:pt x="64" y="688"/>
                          <a:pt x="56" y="680"/>
                        </a:cubicBezTo>
                        <a:cubicBezTo>
                          <a:pt x="48" y="672"/>
                          <a:pt x="112" y="648"/>
                          <a:pt x="104" y="632"/>
                        </a:cubicBezTo>
                        <a:cubicBezTo>
                          <a:pt x="96" y="616"/>
                          <a:pt x="16" y="600"/>
                          <a:pt x="8" y="584"/>
                        </a:cubicBezTo>
                        <a:cubicBezTo>
                          <a:pt x="0" y="568"/>
                          <a:pt x="32" y="536"/>
                          <a:pt x="56" y="536"/>
                        </a:cubicBezTo>
                        <a:cubicBezTo>
                          <a:pt x="80" y="536"/>
                          <a:pt x="120" y="576"/>
                          <a:pt x="152" y="584"/>
                        </a:cubicBezTo>
                        <a:cubicBezTo>
                          <a:pt x="184" y="592"/>
                          <a:pt x="256" y="592"/>
                          <a:pt x="248" y="584"/>
                        </a:cubicBezTo>
                        <a:cubicBezTo>
                          <a:pt x="240" y="576"/>
                          <a:pt x="144" y="552"/>
                          <a:pt x="104" y="536"/>
                        </a:cubicBezTo>
                        <a:cubicBezTo>
                          <a:pt x="64" y="520"/>
                          <a:pt x="16" y="504"/>
                          <a:pt x="8" y="488"/>
                        </a:cubicBezTo>
                        <a:cubicBezTo>
                          <a:pt x="0" y="472"/>
                          <a:pt x="48" y="456"/>
                          <a:pt x="56" y="440"/>
                        </a:cubicBezTo>
                        <a:cubicBezTo>
                          <a:pt x="64" y="424"/>
                          <a:pt x="48" y="400"/>
                          <a:pt x="56" y="392"/>
                        </a:cubicBezTo>
                        <a:cubicBezTo>
                          <a:pt x="64" y="384"/>
                          <a:pt x="88" y="376"/>
                          <a:pt x="104" y="392"/>
                        </a:cubicBezTo>
                        <a:cubicBezTo>
                          <a:pt x="120" y="408"/>
                          <a:pt x="136" y="472"/>
                          <a:pt x="152" y="488"/>
                        </a:cubicBezTo>
                        <a:cubicBezTo>
                          <a:pt x="168" y="504"/>
                          <a:pt x="184" y="488"/>
                          <a:pt x="200" y="488"/>
                        </a:cubicBezTo>
                        <a:cubicBezTo>
                          <a:pt x="216" y="488"/>
                          <a:pt x="232" y="480"/>
                          <a:pt x="248" y="488"/>
                        </a:cubicBezTo>
                        <a:cubicBezTo>
                          <a:pt x="264" y="496"/>
                          <a:pt x="296" y="536"/>
                          <a:pt x="296" y="536"/>
                        </a:cubicBezTo>
                        <a:cubicBezTo>
                          <a:pt x="296" y="536"/>
                          <a:pt x="256" y="504"/>
                          <a:pt x="248" y="488"/>
                        </a:cubicBezTo>
                        <a:cubicBezTo>
                          <a:pt x="240" y="472"/>
                          <a:pt x="256" y="448"/>
                          <a:pt x="248" y="440"/>
                        </a:cubicBezTo>
                        <a:cubicBezTo>
                          <a:pt x="240" y="432"/>
                          <a:pt x="216" y="440"/>
                          <a:pt x="200" y="440"/>
                        </a:cubicBezTo>
                        <a:cubicBezTo>
                          <a:pt x="184" y="440"/>
                          <a:pt x="160" y="448"/>
                          <a:pt x="152" y="440"/>
                        </a:cubicBezTo>
                        <a:cubicBezTo>
                          <a:pt x="144" y="432"/>
                          <a:pt x="160" y="408"/>
                          <a:pt x="152" y="392"/>
                        </a:cubicBezTo>
                        <a:cubicBezTo>
                          <a:pt x="144" y="376"/>
                          <a:pt x="104" y="360"/>
                          <a:pt x="104" y="344"/>
                        </a:cubicBezTo>
                        <a:cubicBezTo>
                          <a:pt x="104" y="328"/>
                          <a:pt x="128" y="296"/>
                          <a:pt x="152" y="296"/>
                        </a:cubicBezTo>
                        <a:cubicBezTo>
                          <a:pt x="176" y="296"/>
                          <a:pt x="208" y="312"/>
                          <a:pt x="248" y="344"/>
                        </a:cubicBezTo>
                        <a:cubicBezTo>
                          <a:pt x="288" y="376"/>
                          <a:pt x="384" y="488"/>
                          <a:pt x="392" y="488"/>
                        </a:cubicBezTo>
                        <a:cubicBezTo>
                          <a:pt x="400" y="488"/>
                          <a:pt x="320" y="376"/>
                          <a:pt x="296" y="344"/>
                        </a:cubicBezTo>
                        <a:cubicBezTo>
                          <a:pt x="272" y="312"/>
                          <a:pt x="272" y="312"/>
                          <a:pt x="248" y="296"/>
                        </a:cubicBezTo>
                        <a:cubicBezTo>
                          <a:pt x="224" y="280"/>
                          <a:pt x="152" y="264"/>
                          <a:pt x="152" y="248"/>
                        </a:cubicBezTo>
                        <a:cubicBezTo>
                          <a:pt x="152" y="232"/>
                          <a:pt x="232" y="216"/>
                          <a:pt x="248" y="200"/>
                        </a:cubicBezTo>
                        <a:cubicBezTo>
                          <a:pt x="264" y="184"/>
                          <a:pt x="232" y="136"/>
                          <a:pt x="248" y="152"/>
                        </a:cubicBezTo>
                        <a:cubicBezTo>
                          <a:pt x="264" y="168"/>
                          <a:pt x="328" y="288"/>
                          <a:pt x="344" y="296"/>
                        </a:cubicBezTo>
                        <a:cubicBezTo>
                          <a:pt x="360" y="304"/>
                          <a:pt x="352" y="224"/>
                          <a:pt x="344" y="200"/>
                        </a:cubicBezTo>
                        <a:cubicBezTo>
                          <a:pt x="336" y="176"/>
                          <a:pt x="288" y="160"/>
                          <a:pt x="296" y="152"/>
                        </a:cubicBezTo>
                        <a:cubicBezTo>
                          <a:pt x="304" y="144"/>
                          <a:pt x="384" y="168"/>
                          <a:pt x="392" y="152"/>
                        </a:cubicBezTo>
                        <a:cubicBezTo>
                          <a:pt x="400" y="136"/>
                          <a:pt x="336" y="80"/>
                          <a:pt x="344" y="56"/>
                        </a:cubicBezTo>
                        <a:cubicBezTo>
                          <a:pt x="352" y="32"/>
                          <a:pt x="424" y="0"/>
                          <a:pt x="440" y="8"/>
                        </a:cubicBezTo>
                        <a:cubicBezTo>
                          <a:pt x="456" y="16"/>
                          <a:pt x="440" y="64"/>
                          <a:pt x="440" y="104"/>
                        </a:cubicBezTo>
                        <a:cubicBezTo>
                          <a:pt x="440" y="144"/>
                          <a:pt x="440" y="216"/>
                          <a:pt x="440" y="248"/>
                        </a:cubicBezTo>
                        <a:cubicBezTo>
                          <a:pt x="440" y="280"/>
                          <a:pt x="432" y="304"/>
                          <a:pt x="440" y="296"/>
                        </a:cubicBezTo>
                        <a:cubicBezTo>
                          <a:pt x="448" y="288"/>
                          <a:pt x="480" y="232"/>
                          <a:pt x="488" y="200"/>
                        </a:cubicBezTo>
                        <a:cubicBezTo>
                          <a:pt x="496" y="168"/>
                          <a:pt x="472" y="128"/>
                          <a:pt x="488" y="104"/>
                        </a:cubicBezTo>
                        <a:cubicBezTo>
                          <a:pt x="504" y="80"/>
                          <a:pt x="560" y="48"/>
                          <a:pt x="584" y="56"/>
                        </a:cubicBezTo>
                        <a:cubicBezTo>
                          <a:pt x="608" y="64"/>
                          <a:pt x="632" y="128"/>
                          <a:pt x="632" y="152"/>
                        </a:cubicBezTo>
                        <a:cubicBezTo>
                          <a:pt x="632" y="176"/>
                          <a:pt x="600" y="176"/>
                          <a:pt x="584" y="200"/>
                        </a:cubicBezTo>
                        <a:cubicBezTo>
                          <a:pt x="568" y="224"/>
                          <a:pt x="552" y="264"/>
                          <a:pt x="536" y="296"/>
                        </a:cubicBezTo>
                        <a:cubicBezTo>
                          <a:pt x="520" y="328"/>
                          <a:pt x="480" y="392"/>
                          <a:pt x="488" y="392"/>
                        </a:cubicBezTo>
                        <a:cubicBezTo>
                          <a:pt x="496" y="392"/>
                          <a:pt x="568" y="328"/>
                          <a:pt x="584" y="296"/>
                        </a:cubicBezTo>
                        <a:cubicBezTo>
                          <a:pt x="600" y="264"/>
                          <a:pt x="576" y="216"/>
                          <a:pt x="584" y="200"/>
                        </a:cubicBezTo>
                        <a:cubicBezTo>
                          <a:pt x="592" y="184"/>
                          <a:pt x="608" y="208"/>
                          <a:pt x="632" y="200"/>
                        </a:cubicBezTo>
                        <a:cubicBezTo>
                          <a:pt x="656" y="192"/>
                          <a:pt x="704" y="152"/>
                          <a:pt x="728" y="152"/>
                        </a:cubicBezTo>
                        <a:cubicBezTo>
                          <a:pt x="752" y="152"/>
                          <a:pt x="776" y="176"/>
                          <a:pt x="776" y="200"/>
                        </a:cubicBezTo>
                        <a:cubicBezTo>
                          <a:pt x="776" y="224"/>
                          <a:pt x="728" y="280"/>
                          <a:pt x="728" y="296"/>
                        </a:cubicBezTo>
                        <a:cubicBezTo>
                          <a:pt x="728" y="312"/>
                          <a:pt x="768" y="288"/>
                          <a:pt x="776" y="296"/>
                        </a:cubicBezTo>
                        <a:cubicBezTo>
                          <a:pt x="784" y="304"/>
                          <a:pt x="784" y="336"/>
                          <a:pt x="776" y="344"/>
                        </a:cubicBezTo>
                        <a:cubicBezTo>
                          <a:pt x="768" y="352"/>
                          <a:pt x="744" y="344"/>
                          <a:pt x="728" y="344"/>
                        </a:cubicBezTo>
                        <a:cubicBezTo>
                          <a:pt x="712" y="344"/>
                          <a:pt x="696" y="328"/>
                          <a:pt x="680" y="344"/>
                        </a:cubicBezTo>
                        <a:cubicBezTo>
                          <a:pt x="664" y="360"/>
                          <a:pt x="656" y="416"/>
                          <a:pt x="632" y="440"/>
                        </a:cubicBezTo>
                        <a:cubicBezTo>
                          <a:pt x="608" y="464"/>
                          <a:pt x="560" y="472"/>
                          <a:pt x="536" y="488"/>
                        </a:cubicBezTo>
                        <a:cubicBezTo>
                          <a:pt x="512" y="504"/>
                          <a:pt x="496" y="520"/>
                          <a:pt x="488" y="536"/>
                        </a:cubicBezTo>
                        <a:cubicBezTo>
                          <a:pt x="480" y="552"/>
                          <a:pt x="472" y="584"/>
                          <a:pt x="488" y="584"/>
                        </a:cubicBezTo>
                        <a:cubicBezTo>
                          <a:pt x="504" y="584"/>
                          <a:pt x="552" y="544"/>
                          <a:pt x="584" y="536"/>
                        </a:cubicBezTo>
                        <a:cubicBezTo>
                          <a:pt x="616" y="528"/>
                          <a:pt x="648" y="544"/>
                          <a:pt x="680" y="536"/>
                        </a:cubicBezTo>
                        <a:cubicBezTo>
                          <a:pt x="712" y="528"/>
                          <a:pt x="752" y="496"/>
                          <a:pt x="776" y="488"/>
                        </a:cubicBezTo>
                        <a:cubicBezTo>
                          <a:pt x="800" y="480"/>
                          <a:pt x="808" y="480"/>
                          <a:pt x="824" y="488"/>
                        </a:cubicBezTo>
                        <a:cubicBezTo>
                          <a:pt x="840" y="496"/>
                          <a:pt x="872" y="520"/>
                          <a:pt x="872" y="536"/>
                        </a:cubicBezTo>
                        <a:cubicBezTo>
                          <a:pt x="872" y="552"/>
                          <a:pt x="848" y="576"/>
                          <a:pt x="824" y="584"/>
                        </a:cubicBezTo>
                        <a:cubicBezTo>
                          <a:pt x="800" y="592"/>
                          <a:pt x="752" y="576"/>
                          <a:pt x="728" y="584"/>
                        </a:cubicBezTo>
                        <a:cubicBezTo>
                          <a:pt x="704" y="592"/>
                          <a:pt x="688" y="616"/>
                          <a:pt x="680" y="632"/>
                        </a:cubicBezTo>
                        <a:cubicBezTo>
                          <a:pt x="672" y="648"/>
                          <a:pt x="696" y="672"/>
                          <a:pt x="680" y="680"/>
                        </a:cubicBezTo>
                        <a:cubicBezTo>
                          <a:pt x="664" y="688"/>
                          <a:pt x="608" y="680"/>
                          <a:pt x="584" y="680"/>
                        </a:cubicBezTo>
                        <a:cubicBezTo>
                          <a:pt x="560" y="680"/>
                          <a:pt x="536" y="680"/>
                          <a:pt x="536" y="680"/>
                        </a:cubicBezTo>
                        <a:cubicBezTo>
                          <a:pt x="536" y="680"/>
                          <a:pt x="584" y="672"/>
                          <a:pt x="584" y="680"/>
                        </a:cubicBezTo>
                        <a:cubicBezTo>
                          <a:pt x="584" y="688"/>
                          <a:pt x="552" y="728"/>
                          <a:pt x="536" y="728"/>
                        </a:cubicBezTo>
                        <a:cubicBezTo>
                          <a:pt x="520" y="728"/>
                          <a:pt x="520" y="688"/>
                          <a:pt x="488" y="680"/>
                        </a:cubicBezTo>
                        <a:cubicBezTo>
                          <a:pt x="456" y="672"/>
                          <a:pt x="384" y="672"/>
                          <a:pt x="344" y="680"/>
                        </a:cubicBezTo>
                        <a:close/>
                      </a:path>
                    </a:pathLst>
                  </a:custGeom>
                  <a:solidFill>
                    <a:srgbClr val="339933"/>
                  </a:solidFill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</p:grpSp>
          <p:sp>
            <p:nvSpPr>
              <p:cNvPr id="33802" name="Freeform 32"/>
              <p:cNvSpPr>
                <a:spLocks/>
              </p:cNvSpPr>
              <p:nvPr/>
            </p:nvSpPr>
            <p:spPr bwMode="auto">
              <a:xfrm>
                <a:off x="768" y="2968"/>
                <a:ext cx="4406" cy="180"/>
              </a:xfrm>
              <a:custGeom>
                <a:avLst/>
                <a:gdLst>
                  <a:gd name="T0" fmla="*/ 0 w 4406"/>
                  <a:gd name="T1" fmla="*/ 80 h 180"/>
                  <a:gd name="T2" fmla="*/ 274 w 4406"/>
                  <a:gd name="T3" fmla="*/ 104 h 180"/>
                  <a:gd name="T4" fmla="*/ 662 w 4406"/>
                  <a:gd name="T5" fmla="*/ 128 h 180"/>
                  <a:gd name="T6" fmla="*/ 1070 w 4406"/>
                  <a:gd name="T7" fmla="*/ 162 h 180"/>
                  <a:gd name="T8" fmla="*/ 1445 w 4406"/>
                  <a:gd name="T9" fmla="*/ 171 h 180"/>
                  <a:gd name="T10" fmla="*/ 1637 w 4406"/>
                  <a:gd name="T11" fmla="*/ 171 h 180"/>
                  <a:gd name="T12" fmla="*/ 1805 w 4406"/>
                  <a:gd name="T13" fmla="*/ 114 h 180"/>
                  <a:gd name="T14" fmla="*/ 2117 w 4406"/>
                  <a:gd name="T15" fmla="*/ 46 h 180"/>
                  <a:gd name="T16" fmla="*/ 2515 w 4406"/>
                  <a:gd name="T17" fmla="*/ 27 h 180"/>
                  <a:gd name="T18" fmla="*/ 3139 w 4406"/>
                  <a:gd name="T19" fmla="*/ 3 h 180"/>
                  <a:gd name="T20" fmla="*/ 3883 w 4406"/>
                  <a:gd name="T21" fmla="*/ 8 h 180"/>
                  <a:gd name="T22" fmla="*/ 4406 w 4406"/>
                  <a:gd name="T23" fmla="*/ 18 h 18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406"/>
                  <a:gd name="T37" fmla="*/ 0 h 180"/>
                  <a:gd name="T38" fmla="*/ 4406 w 4406"/>
                  <a:gd name="T39" fmla="*/ 180 h 18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406" h="180">
                    <a:moveTo>
                      <a:pt x="0" y="80"/>
                    </a:moveTo>
                    <a:cubicBezTo>
                      <a:pt x="82" y="88"/>
                      <a:pt x="164" y="96"/>
                      <a:pt x="274" y="104"/>
                    </a:cubicBezTo>
                    <a:cubicBezTo>
                      <a:pt x="384" y="112"/>
                      <a:pt x="529" y="118"/>
                      <a:pt x="662" y="128"/>
                    </a:cubicBezTo>
                    <a:cubicBezTo>
                      <a:pt x="795" y="138"/>
                      <a:pt x="940" y="155"/>
                      <a:pt x="1070" y="162"/>
                    </a:cubicBezTo>
                    <a:cubicBezTo>
                      <a:pt x="1200" y="169"/>
                      <a:pt x="1351" y="170"/>
                      <a:pt x="1445" y="171"/>
                    </a:cubicBezTo>
                    <a:cubicBezTo>
                      <a:pt x="1539" y="172"/>
                      <a:pt x="1577" y="180"/>
                      <a:pt x="1637" y="171"/>
                    </a:cubicBezTo>
                    <a:cubicBezTo>
                      <a:pt x="1697" y="162"/>
                      <a:pt x="1725" y="135"/>
                      <a:pt x="1805" y="114"/>
                    </a:cubicBezTo>
                    <a:cubicBezTo>
                      <a:pt x="1885" y="93"/>
                      <a:pt x="1999" y="60"/>
                      <a:pt x="2117" y="46"/>
                    </a:cubicBezTo>
                    <a:cubicBezTo>
                      <a:pt x="2235" y="32"/>
                      <a:pt x="2345" y="34"/>
                      <a:pt x="2515" y="27"/>
                    </a:cubicBezTo>
                    <a:cubicBezTo>
                      <a:pt x="2685" y="20"/>
                      <a:pt x="2911" y="6"/>
                      <a:pt x="3139" y="3"/>
                    </a:cubicBezTo>
                    <a:cubicBezTo>
                      <a:pt x="3367" y="0"/>
                      <a:pt x="3672" y="6"/>
                      <a:pt x="3883" y="8"/>
                    </a:cubicBezTo>
                    <a:cubicBezTo>
                      <a:pt x="4094" y="10"/>
                      <a:pt x="4318" y="16"/>
                      <a:pt x="4406" y="18"/>
                    </a:cubicBezTo>
                  </a:path>
                </a:pathLst>
              </a:custGeom>
              <a:noFill/>
              <a:ln w="19050" cap="flat" cmpd="sng">
                <a:solidFill>
                  <a:schemeClr val="bg1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33800" name="Text Box 33"/>
            <p:cNvSpPr txBox="1">
              <a:spLocks noChangeArrowheads="1"/>
            </p:cNvSpPr>
            <p:nvPr/>
          </p:nvSpPr>
          <p:spPr bwMode="auto">
            <a:xfrm>
              <a:off x="687" y="2359"/>
              <a:ext cx="291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>
                  <a:srgbClr val="FF5050"/>
                </a:buClr>
              </a:pPr>
              <a:r>
                <a:rPr lang="fr-FR" sz="2000" dirty="0" smtClean="0">
                  <a:solidFill>
                    <a:srgbClr val="F8F8F8"/>
                  </a:solidFill>
                </a:rPr>
                <a:t>Impact des haies sur l’eau du sol</a:t>
              </a:r>
              <a:endParaRPr lang="fr-FR" sz="2000" dirty="0">
                <a:solidFill>
                  <a:srgbClr val="F8F8F8"/>
                </a:solidFill>
              </a:endParaRPr>
            </a:p>
          </p:txBody>
        </p:sp>
      </p:grpSp>
      <p:grpSp>
        <p:nvGrpSpPr>
          <p:cNvPr id="23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24" name="Rectangle 23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2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26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8238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457200" y="3810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GB" sz="2800" dirty="0" err="1" smtClean="0">
                <a:solidFill>
                  <a:schemeClr val="bg1"/>
                </a:solidFill>
                <a:latin typeface="+mn-lt"/>
                <a:cs typeface="Calibri" pitchFamily="34" charset="0"/>
              </a:rPr>
              <a:t>Résilience</a:t>
            </a:r>
            <a:r>
              <a:rPr lang="en-GB" sz="2800" dirty="0" smtClean="0">
                <a:solidFill>
                  <a:schemeClr val="bg1"/>
                </a:solidFill>
                <a:latin typeface="+mn-lt"/>
                <a:cs typeface="Calibri" pitchFamily="34" charset="0"/>
              </a:rPr>
              <a:t> face aux </a:t>
            </a:r>
            <a:r>
              <a:rPr lang="en-GB" sz="2800" dirty="0" err="1" smtClean="0">
                <a:solidFill>
                  <a:schemeClr val="bg1"/>
                </a:solidFill>
                <a:latin typeface="+mn-lt"/>
                <a:cs typeface="Calibri" pitchFamily="34" charset="0"/>
              </a:rPr>
              <a:t>évènements</a:t>
            </a:r>
            <a:r>
              <a:rPr lang="en-GB" sz="2800" dirty="0" smtClean="0">
                <a:solidFill>
                  <a:schemeClr val="bg1"/>
                </a:solidFill>
                <a:latin typeface="+mn-lt"/>
                <a:cs typeface="Calibri" pitchFamily="34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+mn-lt"/>
                <a:cs typeface="Calibri" pitchFamily="34" charset="0"/>
              </a:rPr>
              <a:t>climatiques</a:t>
            </a:r>
            <a:r>
              <a:rPr lang="en-GB" sz="2800" dirty="0" smtClean="0">
                <a:solidFill>
                  <a:schemeClr val="bg1"/>
                </a:solidFill>
                <a:latin typeface="+mn-lt"/>
                <a:cs typeface="Calibri" pitchFamily="34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+mn-lt"/>
                <a:cs typeface="Calibri" pitchFamily="34" charset="0"/>
              </a:rPr>
              <a:t>extrêmes</a:t>
            </a:r>
            <a:endParaRPr lang="en-GB" sz="2800" dirty="0">
              <a:solidFill>
                <a:schemeClr val="bg1"/>
              </a:solidFill>
              <a:latin typeface="+mn-lt"/>
              <a:cs typeface="Calibri" pitchFamily="34" charset="0"/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57" y="1196752"/>
            <a:ext cx="5214937" cy="37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203727"/>
            <a:ext cx="3455988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01008"/>
            <a:ext cx="2449512" cy="235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6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7" name="Rectangle 6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27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1563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14400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4" name="Rectangle 3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28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8440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437063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5" name="Rectangle 4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29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1361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r 13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4" name="Rectangle 3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4624"/>
            <a:ext cx="1304925" cy="20764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99196" y="260648"/>
            <a:ext cx="67687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7B7358"/>
                </a:solidFill>
                <a:latin typeface="Arial" pitchFamily="34" charset="0"/>
                <a:cs typeface="Arial" pitchFamily="34" charset="0"/>
              </a:rPr>
              <a:t>SOMMAIRE</a:t>
            </a:r>
            <a:endParaRPr lang="fr-FR" sz="2800" b="1" dirty="0">
              <a:solidFill>
                <a:srgbClr val="7B735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99196" y="6468467"/>
            <a:ext cx="41369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solidFill>
                  <a:srgbClr val="BCD631"/>
                </a:solidFill>
                <a:latin typeface="Arial" pitchFamily="34" charset="0"/>
                <a:cs typeface="Arial" pitchFamily="34" charset="0"/>
              </a:rPr>
              <a:t>NOM DE LA PRESENTATION </a:t>
            </a:r>
            <a:endParaRPr lang="fr-FR" sz="900" b="1" dirty="0">
              <a:solidFill>
                <a:srgbClr val="BCD63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115622" y="6468467"/>
            <a:ext cx="1904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5854433-19AA-4A7A-ACBB-0B86261FD67C}" type="datetime1">
              <a:rPr lang="fr-FR" sz="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22/02/2013</a:t>
            </a:fld>
            <a:endParaRPr lang="fr-FR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299196" y="1103160"/>
            <a:ext cx="7233244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BCD631"/>
              </a:buClr>
              <a:buFont typeface="Wingdings" pitchFamily="2" charset="2"/>
              <a:buChar char="v"/>
            </a:pPr>
            <a:r>
              <a:rPr lang="fr-F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Un changement </a:t>
            </a:r>
            <a:r>
              <a:rPr lang="fr-F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fr-F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paradigme : le retour des arbres</a:t>
            </a:r>
            <a:endParaRPr lang="fr-FR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200000"/>
              </a:lnSpc>
              <a:buClr>
                <a:srgbClr val="BCD631"/>
              </a:buClr>
              <a:buFont typeface="Wingdings" pitchFamily="2" charset="2"/>
              <a:buChar char="v"/>
            </a:pPr>
            <a:r>
              <a:rPr lang="fr-F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Dernières nouvelles de la </a:t>
            </a:r>
            <a:r>
              <a:rPr lang="fr-F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recherche : une intensification écologique</a:t>
            </a:r>
            <a:endParaRPr lang="fr-FR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200000"/>
              </a:lnSpc>
              <a:buClr>
                <a:srgbClr val="BCD631"/>
              </a:buClr>
              <a:buFont typeface="Wingdings" pitchFamily="2" charset="2"/>
              <a:buChar char="v"/>
            </a:pPr>
            <a:r>
              <a:rPr lang="fr-F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Des services environnementaux exceptionnels</a:t>
            </a:r>
            <a:endParaRPr lang="fr-FR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200000"/>
              </a:lnSpc>
              <a:buClr>
                <a:srgbClr val="BCD631"/>
              </a:buClr>
              <a:buFont typeface="Wingdings" pitchFamily="2" charset="2"/>
              <a:buChar char="v"/>
            </a:pPr>
            <a:r>
              <a:rPr lang="fr-F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Les grands défis à surmonter</a:t>
            </a:r>
            <a:endParaRPr lang="fr-FR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200000"/>
              </a:lnSpc>
              <a:buClr>
                <a:srgbClr val="BCD631"/>
              </a:buClr>
              <a:buFont typeface="Wingdings" pitchFamily="2" charset="2"/>
              <a:buChar char="v"/>
            </a:pPr>
            <a:endParaRPr lang="fr-FR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45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8893175" cy="11430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Atténuation</a:t>
            </a:r>
            <a:r>
              <a:rPr lang="en-US" sz="2800" dirty="0" smtClean="0">
                <a:solidFill>
                  <a:schemeClr val="bg1"/>
                </a:solidFill>
              </a:rPr>
              <a:t> du </a:t>
            </a:r>
            <a:r>
              <a:rPr lang="en-US" sz="2800" dirty="0" err="1" smtClean="0">
                <a:solidFill>
                  <a:schemeClr val="bg1"/>
                </a:solidFill>
              </a:rPr>
              <a:t>changement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climatique</a:t>
            </a:r>
            <a:r>
              <a:rPr lang="en-US" sz="2800" dirty="0" smtClean="0">
                <a:solidFill>
                  <a:schemeClr val="bg1"/>
                </a:solidFill>
              </a:rPr>
              <a:t> : stocker du </a:t>
            </a:r>
            <a:r>
              <a:rPr lang="en-US" sz="2800" dirty="0" err="1" smtClean="0">
                <a:solidFill>
                  <a:schemeClr val="bg1"/>
                </a:solidFill>
              </a:rPr>
              <a:t>carbone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37891" name="Picture 4" descr="E:\Documents and Settings\Images INRA\Best-off\Arthus-Bertrand\F001197912C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41513"/>
            <a:ext cx="4405313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6" descr="noyersarazin - c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3141663"/>
            <a:ext cx="4114800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6" name="Rectangle 5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30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4800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6613"/>
            <a:ext cx="8497888" cy="2808287"/>
          </a:xfrm>
        </p:spPr>
        <p:txBody>
          <a:bodyPr>
            <a:normAutofit fontScale="77500" lnSpcReduction="20000"/>
          </a:bodyPr>
          <a:lstStyle/>
          <a:p>
            <a:r>
              <a:rPr lang="fr-FR" sz="3600" dirty="0" smtClean="0">
                <a:solidFill>
                  <a:schemeClr val="bg1"/>
                </a:solidFill>
              </a:rPr>
              <a:t>1 </a:t>
            </a:r>
            <a:r>
              <a:rPr lang="fr-FR" sz="3600" dirty="0">
                <a:solidFill>
                  <a:schemeClr val="bg1"/>
                </a:solidFill>
              </a:rPr>
              <a:t>à</a:t>
            </a:r>
            <a:r>
              <a:rPr lang="fr-FR" sz="3600" dirty="0" smtClean="0">
                <a:solidFill>
                  <a:schemeClr val="bg1"/>
                </a:solidFill>
              </a:rPr>
              <a:t> 2 T C/ha/an avec 50-100 arbres/ha</a:t>
            </a:r>
          </a:p>
          <a:p>
            <a:endParaRPr lang="fr-FR" sz="4000" dirty="0" smtClean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</a:rPr>
              <a:t>Mieux que la plupart des autres options pour stocker du C en agriculture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</a:rPr>
              <a:t>Stockage dans le sol : études en </a:t>
            </a:r>
            <a:r>
              <a:rPr lang="fr-FR" sz="2400" dirty="0" smtClean="0">
                <a:solidFill>
                  <a:schemeClr val="bg1"/>
                </a:solidFill>
              </a:rPr>
              <a:t>cours</a:t>
            </a:r>
          </a:p>
          <a:p>
            <a:endParaRPr lang="fr-FR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fr-FR" sz="2100" b="1" dirty="0">
                <a:solidFill>
                  <a:schemeClr val="bg1"/>
                </a:solidFill>
              </a:rPr>
              <a:t>Etude « Analyse du potentiel agricole pour l’atténuation des émissions de gaz à effet de serre en France » </a:t>
            </a:r>
          </a:p>
          <a:p>
            <a:pPr>
              <a:lnSpc>
                <a:spcPct val="90000"/>
              </a:lnSpc>
            </a:pPr>
            <a:r>
              <a:rPr lang="fr-FR" sz="2100" b="1" dirty="0">
                <a:solidFill>
                  <a:schemeClr val="bg1"/>
                </a:solidFill>
              </a:rPr>
              <a:t>INRA – ADEME – MAAF – MEDDTL</a:t>
            </a:r>
          </a:p>
          <a:p>
            <a:endParaRPr lang="fr-FR" sz="4000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20134938">
            <a:off x="5027169" y="4670805"/>
            <a:ext cx="364529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Etudes en cours </a:t>
            </a:r>
            <a:endParaRPr lang="fr-FR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5" name="Rectangle 4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31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4692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1318377"/>
              </p:ext>
            </p:extLst>
          </p:nvPr>
        </p:nvGraphicFramePr>
        <p:xfrm>
          <a:off x="69532" y="908721"/>
          <a:ext cx="9004935" cy="5623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4716016" y="3068960"/>
            <a:ext cx="1080120" cy="4571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 rot="20134938">
            <a:off x="5131354" y="4078790"/>
            <a:ext cx="364529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Etudes en cours </a:t>
            </a:r>
            <a:endParaRPr lang="fr-FR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39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4288"/>
            <a:ext cx="7772400" cy="1143000"/>
          </a:xfrm>
        </p:spPr>
        <p:txBody>
          <a:bodyPr/>
          <a:lstStyle/>
          <a:p>
            <a:r>
              <a:rPr lang="en-GB" sz="3200" dirty="0" smtClean="0">
                <a:solidFill>
                  <a:schemeClr val="bg1"/>
                </a:solidFill>
              </a:rPr>
              <a:t>Protection </a:t>
            </a:r>
            <a:r>
              <a:rPr lang="en-GB" sz="3200" dirty="0" err="1" smtClean="0">
                <a:solidFill>
                  <a:schemeClr val="bg1"/>
                </a:solidFill>
              </a:rPr>
              <a:t>contre</a:t>
            </a:r>
            <a:r>
              <a:rPr lang="en-GB" sz="3200" dirty="0" smtClean="0">
                <a:solidFill>
                  <a:schemeClr val="bg1"/>
                </a:solidFill>
              </a:rPr>
              <a:t> les </a:t>
            </a:r>
            <a:r>
              <a:rPr lang="en-GB" sz="3200" dirty="0" err="1" smtClean="0">
                <a:solidFill>
                  <a:schemeClr val="bg1"/>
                </a:solidFill>
              </a:rPr>
              <a:t>incendies</a:t>
            </a:r>
            <a:endParaRPr lang="en-GB" sz="3200" dirty="0" smtClean="0">
              <a:solidFill>
                <a:schemeClr val="bg1"/>
              </a:solidFill>
            </a:endParaRPr>
          </a:p>
        </p:txBody>
      </p:sp>
      <p:pic>
        <p:nvPicPr>
          <p:cNvPr id="39939" name="Picture 3" descr="C:\Images INRA\Images compressées pour envoi par mail\images pour le site INTERNET SAFE\Photos SAFE\115-1525_IMG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050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0" name="Picture 5" descr="C:\DOCUME~1\ADMINI~1\LOCALS~1\Temp\npo00006c.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76600"/>
            <a:ext cx="4187825" cy="330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6" name="Rectangle 5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33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1217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~1\ADMINI~1\LOCALS~1\Temp\npo00006e.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2" b="-3734"/>
          <a:stretch>
            <a:fillRect/>
          </a:stretch>
        </p:blipFill>
        <p:spPr bwMode="auto">
          <a:xfrm>
            <a:off x="34925" y="1124744"/>
            <a:ext cx="5003800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558800" y="376238"/>
            <a:ext cx="3886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3200" dirty="0" smtClean="0">
                <a:solidFill>
                  <a:schemeClr val="bg1"/>
                </a:solidFill>
                <a:latin typeface="+mn-lt"/>
                <a:cs typeface="Calibri" pitchFamily="34" charset="0"/>
              </a:rPr>
              <a:t>Protection des sols</a:t>
            </a:r>
          </a:p>
        </p:txBody>
      </p:sp>
      <p:pic>
        <p:nvPicPr>
          <p:cNvPr id="4096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996952"/>
            <a:ext cx="5703888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6" name="Rectangle 5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34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7253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oneTexte 2"/>
          <p:cNvSpPr txBox="1">
            <a:spLocks noChangeArrowheads="1"/>
          </p:cNvSpPr>
          <p:nvPr/>
        </p:nvSpPr>
        <p:spPr bwMode="auto">
          <a:xfrm>
            <a:off x="0" y="260648"/>
            <a:ext cx="9144000" cy="51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059" tIns="39530" rIns="79059" bIns="39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Services </a:t>
            </a:r>
            <a:r>
              <a:rPr lang="fr-FR" sz="28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écosystémiques</a:t>
            </a:r>
            <a:r>
              <a:rPr lang="fr-FR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des enracinements profonds</a:t>
            </a:r>
            <a:endParaRPr lang="en-US" sz="2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1987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613" y="2487597"/>
            <a:ext cx="4637088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101" y="1009635"/>
            <a:ext cx="2560637" cy="426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" y="1139810"/>
            <a:ext cx="290512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7" name="Rectangle 6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35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5342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oneTexte 2"/>
          <p:cNvSpPr txBox="1">
            <a:spLocks noChangeArrowheads="1"/>
          </p:cNvSpPr>
          <p:nvPr/>
        </p:nvSpPr>
        <p:spPr bwMode="auto">
          <a:xfrm>
            <a:off x="230188" y="192088"/>
            <a:ext cx="8323262" cy="51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059" tIns="39530" rIns="79059" bIns="39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8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Reduction</a:t>
            </a:r>
            <a:r>
              <a:rPr 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des pertes en nitrates vers les aquifères</a:t>
            </a:r>
            <a:endParaRPr lang="en-US" sz="2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011" name="ZoneTexte 6"/>
          <p:cNvSpPr txBox="1">
            <a:spLocks noChangeArrowheads="1"/>
          </p:cNvSpPr>
          <p:nvPr/>
        </p:nvSpPr>
        <p:spPr bwMode="auto">
          <a:xfrm>
            <a:off x="419100" y="2968625"/>
            <a:ext cx="199866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059" tIns="39530" rIns="79059" bIns="39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Site : Restinclières, Prades Le Lez, France</a:t>
            </a:r>
          </a:p>
        </p:txBody>
      </p:sp>
      <p:grpSp>
        <p:nvGrpSpPr>
          <p:cNvPr id="43012" name="Groupe 11"/>
          <p:cNvGrpSpPr>
            <a:grpSpLocks/>
          </p:cNvGrpSpPr>
          <p:nvPr/>
        </p:nvGrpSpPr>
        <p:grpSpPr bwMode="auto">
          <a:xfrm>
            <a:off x="2987675" y="906463"/>
            <a:ext cx="5805488" cy="3262312"/>
            <a:chOff x="1547664" y="1988840"/>
            <a:chExt cx="5437424" cy="3470620"/>
          </a:xfrm>
        </p:grpSpPr>
        <p:pic>
          <p:nvPicPr>
            <p:cNvPr id="430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1988840"/>
              <a:ext cx="5437424" cy="3468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016" name="ZoneTexte 5"/>
            <p:cNvSpPr txBox="1">
              <a:spLocks noChangeArrowheads="1"/>
            </p:cNvSpPr>
            <p:nvPr/>
          </p:nvSpPr>
          <p:spPr bwMode="auto">
            <a:xfrm>
              <a:off x="3796793" y="5054903"/>
              <a:ext cx="1368152" cy="3876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059" tIns="39530" rIns="79059" bIns="3953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2000" b="1">
                  <a:latin typeface="Calibri" pitchFamily="34" charset="0"/>
                  <a:cs typeface="Calibri" pitchFamily="34" charset="0"/>
                </a:rPr>
                <a:t>Agriculture</a:t>
              </a:r>
            </a:p>
          </p:txBody>
        </p:sp>
        <p:sp>
          <p:nvSpPr>
            <p:cNvPr id="43017" name="ZoneTexte 7"/>
            <p:cNvSpPr txBox="1">
              <a:spLocks noChangeArrowheads="1"/>
            </p:cNvSpPr>
            <p:nvPr/>
          </p:nvSpPr>
          <p:spPr bwMode="auto">
            <a:xfrm>
              <a:off x="2123728" y="5071851"/>
              <a:ext cx="1584176" cy="3876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059" tIns="39530" rIns="79059" bIns="3953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2000" b="1">
                  <a:latin typeface="Calibri" pitchFamily="34" charset="0"/>
                  <a:cs typeface="Calibri" pitchFamily="34" charset="0"/>
                </a:rPr>
                <a:t>Agroforestry</a:t>
              </a:r>
            </a:p>
          </p:txBody>
        </p:sp>
        <p:sp>
          <p:nvSpPr>
            <p:cNvPr id="43018" name="ZoneTexte 8"/>
            <p:cNvSpPr txBox="1">
              <a:spLocks noChangeArrowheads="1"/>
            </p:cNvSpPr>
            <p:nvPr/>
          </p:nvSpPr>
          <p:spPr bwMode="auto">
            <a:xfrm>
              <a:off x="5416274" y="5054602"/>
              <a:ext cx="1459982" cy="3876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059" tIns="39530" rIns="79059" bIns="3953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2000" b="1">
                  <a:latin typeface="Calibri" pitchFamily="34" charset="0"/>
                  <a:cs typeface="Calibri" pitchFamily="34" charset="0"/>
                </a:rPr>
                <a:t>Forestry</a:t>
              </a:r>
            </a:p>
          </p:txBody>
        </p:sp>
        <p:sp>
          <p:nvSpPr>
            <p:cNvPr id="43019" name="ZoneTexte 9"/>
            <p:cNvSpPr txBox="1">
              <a:spLocks noChangeArrowheads="1"/>
            </p:cNvSpPr>
            <p:nvPr/>
          </p:nvSpPr>
          <p:spPr bwMode="auto">
            <a:xfrm>
              <a:off x="2051720" y="2132856"/>
              <a:ext cx="4680519" cy="3876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059" tIns="39530" rIns="79059" bIns="3953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2000" b="1">
                  <a:latin typeface="Calibri" pitchFamily="34" charset="0"/>
                  <a:cs typeface="Calibri" pitchFamily="34" charset="0"/>
                </a:rPr>
                <a:t>Average nitrate leaching</a:t>
              </a:r>
            </a:p>
          </p:txBody>
        </p:sp>
      </p:grpSp>
      <p:pic>
        <p:nvPicPr>
          <p:cNvPr id="430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37063"/>
            <a:ext cx="6911975" cy="171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 rot="20134938">
            <a:off x="5589235" y="4938781"/>
            <a:ext cx="3631815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Etudes en cours </a:t>
            </a:r>
            <a:endParaRPr lang="fr-FR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2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13" name="Rectangle 12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1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36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3036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re 1"/>
          <p:cNvSpPr>
            <a:spLocks noGrp="1"/>
          </p:cNvSpPr>
          <p:nvPr>
            <p:ph type="ctrTitle"/>
          </p:nvPr>
        </p:nvSpPr>
        <p:spPr>
          <a:xfrm>
            <a:off x="468313" y="-315913"/>
            <a:ext cx="7772400" cy="1470026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P</a:t>
            </a:r>
            <a:r>
              <a:rPr lang="en-US" sz="3200" dirty="0" smtClean="0">
                <a:solidFill>
                  <a:schemeClr val="bg1"/>
                </a:solidFill>
              </a:rPr>
              <a:t>rotection de la </a:t>
            </a:r>
            <a:r>
              <a:rPr lang="en-US" sz="3200" dirty="0" err="1" smtClean="0">
                <a:solidFill>
                  <a:schemeClr val="bg1"/>
                </a:solidFill>
              </a:rPr>
              <a:t>biodiversité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pic>
        <p:nvPicPr>
          <p:cNvPr id="44035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636838"/>
            <a:ext cx="46101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3" descr="C:\DOCUME~1\ADMINI~1\LOCALS~1\Temp\npo000072.t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3"/>
          <a:stretch>
            <a:fillRect/>
          </a:stretch>
        </p:blipFill>
        <p:spPr bwMode="auto">
          <a:xfrm>
            <a:off x="250825" y="2263775"/>
            <a:ext cx="3113088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6" name="Rectangle 5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37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8920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27013"/>
            <a:ext cx="3676650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Image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" b="9286"/>
          <a:stretch>
            <a:fillRect/>
          </a:stretch>
        </p:blipFill>
        <p:spPr bwMode="auto">
          <a:xfrm>
            <a:off x="192088" y="404813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0"/>
            <a:ext cx="22098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1" name="Picture 2" descr="lierre_biodiv.jpg                                              00351852Tamari                         C0173FB0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076700"/>
            <a:ext cx="2989263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397000"/>
            <a:ext cx="372110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FF66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71"/>
          <a:stretch>
            <a:fillRect/>
          </a:stretch>
        </p:blipFill>
        <p:spPr bwMode="auto">
          <a:xfrm>
            <a:off x="-34925" y="2708275"/>
            <a:ext cx="3008313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327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4" name="Picture 2" descr="Image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4428971"/>
            <a:ext cx="2032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11" name="Rectangle 10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1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38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65" name="ZoneTexte 9"/>
          <p:cNvSpPr txBox="1">
            <a:spLocks noChangeArrowheads="1"/>
          </p:cNvSpPr>
          <p:nvPr/>
        </p:nvSpPr>
        <p:spPr bwMode="auto">
          <a:xfrm>
            <a:off x="1763688" y="6307282"/>
            <a:ext cx="872807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059" tIns="39530" rIns="79059" bIns="39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Réduction de la fragmentation des habitats</a:t>
            </a:r>
            <a:endParaRPr lang="en-US" sz="2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86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biodiv_trognes.jpg                                             000BB0DDiMac_int_Sys                   C3621A8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763000" cy="693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r 27"/>
          <p:cNvGrpSpPr/>
          <p:nvPr/>
        </p:nvGrpSpPr>
        <p:grpSpPr>
          <a:xfrm>
            <a:off x="-50458" y="6311037"/>
            <a:ext cx="9144000" cy="737601"/>
            <a:chOff x="0" y="6120399"/>
            <a:chExt cx="9144000" cy="737601"/>
          </a:xfrm>
        </p:grpSpPr>
        <p:sp>
          <p:nvSpPr>
            <p:cNvPr id="4" name="Rectangle 3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39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53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4624"/>
            <a:ext cx="1304925" cy="20764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99196" y="4365104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 changement de paradigme</a:t>
            </a:r>
            <a:endParaRPr lang="fr-FR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299196" y="4859868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BCD631"/>
                </a:solidFill>
                <a:latin typeface="Arial" pitchFamily="34" charset="0"/>
                <a:cs typeface="Arial" pitchFamily="34" charset="0"/>
              </a:rPr>
              <a:t>Le retour des arbres ruraux</a:t>
            </a:r>
            <a:endParaRPr lang="fr-FR" b="1" dirty="0">
              <a:solidFill>
                <a:srgbClr val="BCD63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115622" y="6468467"/>
            <a:ext cx="1904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86D4488-677F-4A42-8A7F-1F57CFAEACFD}" type="datetime1">
              <a:rPr lang="fr-FR" sz="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22/02/2013</a:t>
            </a:fld>
            <a:endParaRPr lang="fr-FR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309320"/>
            <a:ext cx="1080000" cy="44722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299196" y="6468467"/>
            <a:ext cx="41369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solidFill>
                  <a:srgbClr val="BCD631"/>
                </a:solidFill>
                <a:latin typeface="Arial" pitchFamily="34" charset="0"/>
                <a:cs typeface="Arial" pitchFamily="34" charset="0"/>
              </a:rPr>
              <a:t>Agroforesterie</a:t>
            </a:r>
            <a:endParaRPr lang="fr-FR" sz="900" b="1" dirty="0">
              <a:solidFill>
                <a:srgbClr val="BCD63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27584" y="3429000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smtClean="0">
                <a:solidFill>
                  <a:srgbClr val="BCD631"/>
                </a:solidFill>
                <a:latin typeface="Arial" pitchFamily="34" charset="0"/>
                <a:cs typeface="Arial" pitchFamily="34" charset="0"/>
              </a:rPr>
              <a:t>_01</a:t>
            </a:r>
            <a:endParaRPr lang="fr-FR" sz="6000" dirty="0">
              <a:solidFill>
                <a:srgbClr val="BCD63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65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4624"/>
            <a:ext cx="1304925" cy="20764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99196" y="4365104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Les défis à surmonter</a:t>
            </a:r>
            <a:endParaRPr lang="fr-FR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115622" y="6468467"/>
            <a:ext cx="1904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86D4488-677F-4A42-8A7F-1F57CFAEACFD}" type="datetime1">
              <a:rPr lang="fr-FR" sz="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22/02/2013</a:t>
            </a:fld>
            <a:endParaRPr lang="fr-FR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309320"/>
            <a:ext cx="1080000" cy="44722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299196" y="6468467"/>
            <a:ext cx="41369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solidFill>
                  <a:srgbClr val="BCD631"/>
                </a:solidFill>
                <a:latin typeface="Arial" pitchFamily="34" charset="0"/>
                <a:cs typeface="Arial" pitchFamily="34" charset="0"/>
              </a:rPr>
              <a:t>Agroforesterie</a:t>
            </a:r>
            <a:endParaRPr lang="fr-FR" sz="900" b="1" dirty="0">
              <a:solidFill>
                <a:srgbClr val="BCD63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27584" y="3429000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smtClean="0">
                <a:solidFill>
                  <a:srgbClr val="BCD631"/>
                </a:solidFill>
                <a:latin typeface="Arial" pitchFamily="34" charset="0"/>
                <a:cs typeface="Arial" pitchFamily="34" charset="0"/>
              </a:rPr>
              <a:t>_</a:t>
            </a:r>
            <a:r>
              <a:rPr lang="fr-FR" sz="6000" dirty="0" smtClean="0">
                <a:solidFill>
                  <a:srgbClr val="BCD631"/>
                </a:solidFill>
                <a:latin typeface="Arial" pitchFamily="34" charset="0"/>
                <a:cs typeface="Arial" pitchFamily="34" charset="0"/>
              </a:rPr>
              <a:t>04</a:t>
            </a:r>
            <a:endParaRPr lang="fr-FR" sz="6000" dirty="0">
              <a:solidFill>
                <a:srgbClr val="BCD63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40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61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Vers</a:t>
            </a:r>
            <a:r>
              <a:rPr lang="en-US" sz="3600" dirty="0" smtClean="0">
                <a:solidFill>
                  <a:schemeClr val="bg1"/>
                </a:solidFill>
              </a:rPr>
              <a:t> la </a:t>
            </a:r>
            <a:r>
              <a:rPr lang="en-US" sz="3600" dirty="0" err="1" smtClean="0">
                <a:solidFill>
                  <a:schemeClr val="bg1"/>
                </a:solidFill>
              </a:rPr>
              <a:t>réduction</a:t>
            </a:r>
            <a:r>
              <a:rPr lang="en-US" sz="3600" dirty="0" smtClean="0">
                <a:solidFill>
                  <a:schemeClr val="bg1"/>
                </a:solidFill>
              </a:rPr>
              <a:t> de </a:t>
            </a:r>
            <a:r>
              <a:rPr lang="en-US" sz="3600" dirty="0" err="1" smtClean="0">
                <a:solidFill>
                  <a:schemeClr val="bg1"/>
                </a:solidFill>
              </a:rPr>
              <a:t>l’emploi</a:t>
            </a:r>
            <a:r>
              <a:rPr lang="en-US" sz="3600" dirty="0" smtClean="0">
                <a:solidFill>
                  <a:schemeClr val="bg1"/>
                </a:solidFill>
              </a:rPr>
              <a:t> des pesticides </a:t>
            </a:r>
            <a:r>
              <a:rPr lang="en-US" sz="3600" dirty="0">
                <a:solidFill>
                  <a:schemeClr val="bg1"/>
                </a:solidFill>
              </a:rPr>
              <a:t>e</a:t>
            </a:r>
            <a:r>
              <a:rPr lang="en-US" sz="3600" dirty="0" smtClean="0">
                <a:solidFill>
                  <a:schemeClr val="bg1"/>
                </a:solidFill>
              </a:rPr>
              <a:t>n </a:t>
            </a:r>
            <a:r>
              <a:rPr lang="en-US" sz="3600" dirty="0" err="1" smtClean="0">
                <a:solidFill>
                  <a:schemeClr val="bg1"/>
                </a:solidFill>
              </a:rPr>
              <a:t>agroforesterie</a:t>
            </a:r>
            <a:r>
              <a:rPr lang="en-US" sz="3600" dirty="0" smtClean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4" name="Rectangle 3"/>
          <p:cNvSpPr/>
          <p:nvPr/>
        </p:nvSpPr>
        <p:spPr>
          <a:xfrm rot="20134938">
            <a:off x="4806835" y="4528135"/>
            <a:ext cx="2386872" cy="70788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à étudier!</a:t>
            </a:r>
            <a:endParaRPr lang="fr-FR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5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6" name="Rectangle 5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41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36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59" b="62270"/>
          <a:stretch>
            <a:fillRect/>
          </a:stretch>
        </p:blipFill>
        <p:spPr bwMode="auto">
          <a:xfrm>
            <a:off x="281360" y="836712"/>
            <a:ext cx="7542212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4512469"/>
            <a:ext cx="2301875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107504" y="188913"/>
            <a:ext cx="900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Habitat ratio : </a:t>
            </a:r>
            <a:r>
              <a:rPr lang="en-GB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un </a:t>
            </a:r>
            <a:r>
              <a:rPr lang="en-GB" sz="24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nouvel</a:t>
            </a:r>
            <a:r>
              <a:rPr lang="en-GB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outil</a:t>
            </a:r>
            <a:r>
              <a:rPr lang="en-GB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pour la </a:t>
            </a:r>
            <a:r>
              <a:rPr lang="en-GB" sz="24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conditionnalité</a:t>
            </a:r>
            <a:r>
              <a:rPr lang="en-GB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de la future PAC ? </a:t>
            </a:r>
            <a:endParaRPr lang="fr-FR" sz="2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512469"/>
            <a:ext cx="227330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 b="-156"/>
          <a:stretch>
            <a:fillRect/>
          </a:stretch>
        </p:blipFill>
        <p:spPr bwMode="auto">
          <a:xfrm>
            <a:off x="5508104" y="1221581"/>
            <a:ext cx="3457575" cy="363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3" name="Rectangle 3"/>
          <p:cNvSpPr>
            <a:spLocks noChangeArrowheads="1"/>
          </p:cNvSpPr>
          <p:nvPr/>
        </p:nvSpPr>
        <p:spPr bwMode="auto">
          <a:xfrm>
            <a:off x="468313" y="2852936"/>
            <a:ext cx="46799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Habitat ratio = proportion </a:t>
            </a:r>
            <a:r>
              <a:rPr lang="en-GB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 la SAU de </a:t>
            </a:r>
            <a:r>
              <a:rPr lang="en-GB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l’exploitation</a:t>
            </a:r>
            <a:r>
              <a:rPr lang="en-GB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sous influence </a:t>
            </a:r>
            <a:r>
              <a:rPr lang="en-GB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bénéfique</a:t>
            </a:r>
            <a:r>
              <a:rPr lang="en-GB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d’habitats</a:t>
            </a:r>
            <a:r>
              <a:rPr lang="en-GB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favorables</a:t>
            </a:r>
            <a:r>
              <a:rPr lang="en-GB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aux </a:t>
            </a:r>
            <a:r>
              <a:rPr lang="en-GB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auxiliaires</a:t>
            </a:r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9" name="Rectangle 8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1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42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91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Vers</a:t>
            </a:r>
            <a:r>
              <a:rPr lang="en-US" sz="3600" dirty="0" smtClean="0">
                <a:solidFill>
                  <a:schemeClr val="bg1"/>
                </a:solidFill>
              </a:rPr>
              <a:t> la </a:t>
            </a:r>
            <a:r>
              <a:rPr lang="en-US" sz="3600" dirty="0" err="1" smtClean="0">
                <a:solidFill>
                  <a:schemeClr val="bg1"/>
                </a:solidFill>
              </a:rPr>
              <a:t>réduction</a:t>
            </a:r>
            <a:r>
              <a:rPr lang="en-US" sz="3600" dirty="0" smtClean="0">
                <a:solidFill>
                  <a:schemeClr val="bg1"/>
                </a:solidFill>
              </a:rPr>
              <a:t> de </a:t>
            </a:r>
            <a:r>
              <a:rPr lang="en-US" sz="3600" dirty="0" err="1" smtClean="0">
                <a:solidFill>
                  <a:schemeClr val="bg1"/>
                </a:solidFill>
              </a:rPr>
              <a:t>l’emploi</a:t>
            </a:r>
            <a:r>
              <a:rPr lang="en-US" sz="3600" dirty="0" smtClean="0">
                <a:solidFill>
                  <a:schemeClr val="bg1"/>
                </a:solidFill>
              </a:rPr>
              <a:t> des </a:t>
            </a:r>
            <a:r>
              <a:rPr lang="en-US" sz="3600" dirty="0" err="1" smtClean="0">
                <a:solidFill>
                  <a:schemeClr val="bg1"/>
                </a:solidFill>
              </a:rPr>
              <a:t>engrais</a:t>
            </a:r>
            <a:r>
              <a:rPr lang="en-US" sz="3600" dirty="0" smtClean="0">
                <a:solidFill>
                  <a:schemeClr val="bg1"/>
                </a:solidFill>
              </a:rPr>
              <a:t> en </a:t>
            </a:r>
            <a:r>
              <a:rPr lang="en-US" sz="3600" dirty="0" err="1" smtClean="0">
                <a:solidFill>
                  <a:schemeClr val="bg1"/>
                </a:solidFill>
              </a:rPr>
              <a:t>agroforesterie</a:t>
            </a:r>
            <a:r>
              <a:rPr lang="en-US" sz="3600" dirty="0" smtClean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5120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Rectangle 3"/>
          <p:cNvSpPr/>
          <p:nvPr/>
        </p:nvSpPr>
        <p:spPr>
          <a:xfrm rot="20134938">
            <a:off x="4835689" y="4528135"/>
            <a:ext cx="2329164" cy="70788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 étudier!</a:t>
            </a:r>
            <a:endParaRPr lang="fr-FR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5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6" name="Rectangle 5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43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8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npo0000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25206"/>
            <a:ext cx="54070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02386" y="5301208"/>
            <a:ext cx="63805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Cette</a:t>
            </a:r>
            <a:r>
              <a:rPr lang="en-GB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plantation de </a:t>
            </a:r>
            <a:r>
              <a:rPr lang="en-GB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noyers</a:t>
            </a:r>
            <a:r>
              <a:rPr lang="en-GB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n-GB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156 </a:t>
            </a:r>
            <a:r>
              <a:rPr lang="en-GB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arbres</a:t>
            </a:r>
            <a:r>
              <a:rPr lang="en-GB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/ha</a:t>
            </a:r>
            <a:r>
              <a:rPr lang="en-GB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en-GB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est</a:t>
            </a:r>
            <a:r>
              <a:rPr lang="en-GB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évaluée</a:t>
            </a:r>
            <a:r>
              <a:rPr lang="en-GB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à 120 K€ de bois par hectare</a:t>
            </a:r>
            <a:endParaRPr lang="en-GB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827088" y="393700"/>
            <a:ext cx="2895600" cy="584200"/>
          </a:xfrm>
          <a:prstGeom prst="rect">
            <a:avLst/>
          </a:prstGeom>
          <a:gradFill rotWithShape="1">
            <a:gsLst>
              <a:gs pos="0">
                <a:srgbClr val="333333"/>
              </a:gs>
              <a:gs pos="100000">
                <a:schemeClr val="bg2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Rentabilité</a:t>
            </a:r>
            <a:endParaRPr lang="en-GB" sz="32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6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7" name="Rectangle 6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44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20134938">
            <a:off x="6693510" y="5272385"/>
            <a:ext cx="2361096" cy="92333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Prouvé </a:t>
            </a:r>
            <a:endParaRPr lang="fr-FR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42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oneTexte 2"/>
          <p:cNvSpPr txBox="1">
            <a:spLocks noChangeArrowheads="1"/>
          </p:cNvSpPr>
          <p:nvPr/>
        </p:nvSpPr>
        <p:spPr bwMode="auto">
          <a:xfrm>
            <a:off x="287337" y="476250"/>
            <a:ext cx="8856663" cy="697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059" tIns="39530" rIns="79059" bIns="39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Des axes à explorer </a:t>
            </a:r>
            <a:r>
              <a:rPr lang="fr-FR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activement</a:t>
            </a:r>
            <a:r>
              <a:rPr lang="fr-FR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…</a:t>
            </a:r>
            <a:endParaRPr lang="fr-FR" sz="3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fr-FR" sz="2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fr-FR" sz="2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Ecophysiologie des cultures à l’ombre</a:t>
            </a:r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fr-FR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Microclimatologie</a:t>
            </a:r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des systèmes hétérogènes</a:t>
            </a:r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Sélection de variétés adaptées à l’ombre</a:t>
            </a:r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Sélection </a:t>
            </a:r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d’arbres à enracinement profond</a:t>
            </a:r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Modélisation des interactions arbres-cultures</a:t>
            </a:r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Contrôle biologique des maladies en agroforesterie</a:t>
            </a:r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Recyclage des nutriments par les arbres</a:t>
            </a:r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en-US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4" name="Rectangle 3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45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5" descr="E:\Documents and Settings\Christian\Publications\Publications parues\Livre Agroforesterie\Illustrations Nicolas\Figures finales\Figure 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27"/>
          <a:stretch>
            <a:fillRect/>
          </a:stretch>
        </p:blipFill>
        <p:spPr bwMode="auto">
          <a:xfrm>
            <a:off x="5436096" y="1196752"/>
            <a:ext cx="3598862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1258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81000" y="431800"/>
            <a:ext cx="8458200" cy="520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9784" tIns="46688" rIns="89784" bIns="46688" anchor="b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7000"/>
              </a:lnSpc>
              <a:buClr>
                <a:srgbClr val="FFFFCC"/>
              </a:buClr>
              <a:buSzPct val="100000"/>
              <a:buFont typeface="Times New Roman" pitchFamily="18" charset="0"/>
              <a:buNone/>
              <a:defRPr/>
            </a:pPr>
            <a:r>
              <a:rPr lang="fr-FR" sz="3200" dirty="0" smtClean="0">
                <a:solidFill>
                  <a:schemeClr val="bg1"/>
                </a:solidFill>
                <a:latin typeface="+mj-lt"/>
                <a:cs typeface="Calibri" pitchFamily="34" charset="0"/>
              </a:rPr>
              <a:t>En cours : expérimentations virtuelles</a:t>
            </a:r>
            <a:endParaRPr lang="en-GB" sz="3200" dirty="0">
              <a:solidFill>
                <a:schemeClr val="bg1"/>
              </a:solidFill>
              <a:latin typeface="+mj-lt"/>
              <a:cs typeface="Calibri" pitchFamily="34" charset="0"/>
            </a:endParaRPr>
          </a:p>
        </p:txBody>
      </p:sp>
      <p:grpSp>
        <p:nvGrpSpPr>
          <p:cNvPr id="55299" name="Groupe 107"/>
          <p:cNvGrpSpPr>
            <a:grpSpLocks/>
          </p:cNvGrpSpPr>
          <p:nvPr/>
        </p:nvGrpSpPr>
        <p:grpSpPr bwMode="auto">
          <a:xfrm>
            <a:off x="4967290" y="1905000"/>
            <a:ext cx="2268670" cy="1749425"/>
            <a:chOff x="7247547" y="1316008"/>
            <a:chExt cx="3360554" cy="2446590"/>
          </a:xfrm>
        </p:grpSpPr>
        <p:sp>
          <p:nvSpPr>
            <p:cNvPr id="55331" name="ZoneTexte 21"/>
            <p:cNvSpPr txBox="1">
              <a:spLocks noChangeArrowheads="1"/>
            </p:cNvSpPr>
            <p:nvPr/>
          </p:nvSpPr>
          <p:spPr bwMode="auto">
            <a:xfrm>
              <a:off x="8800814" y="1316008"/>
              <a:ext cx="1807287" cy="817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16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11 m x 9 m</a:t>
              </a:r>
            </a:p>
            <a:p>
              <a:pPr eaLnBrk="1" hangingPunct="1"/>
              <a:r>
                <a:rPr lang="fr-FR" sz="16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100 </a:t>
              </a:r>
              <a:r>
                <a:rPr lang="fr-FR" sz="1600" dirty="0" smtClean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tiges/ha</a:t>
              </a:r>
              <a:endParaRPr lang="fr-FR" sz="1600" dirty="0">
                <a:solidFill>
                  <a:srgbClr val="FFFFCC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55332" name="Groupe 73"/>
            <p:cNvGrpSpPr>
              <a:grpSpLocks noChangeAspect="1"/>
            </p:cNvGrpSpPr>
            <p:nvPr/>
          </p:nvGrpSpPr>
          <p:grpSpPr bwMode="auto">
            <a:xfrm>
              <a:off x="7247547" y="1494598"/>
              <a:ext cx="2748207" cy="2268000"/>
              <a:chOff x="6785089" y="1926294"/>
              <a:chExt cx="3926010" cy="3240000"/>
            </a:xfrm>
          </p:grpSpPr>
          <p:grpSp>
            <p:nvGrpSpPr>
              <p:cNvPr id="70" name="Groupe 69"/>
              <p:cNvGrpSpPr/>
              <p:nvPr/>
            </p:nvGrpSpPr>
            <p:grpSpPr>
              <a:xfrm>
                <a:off x="6785089" y="1926294"/>
                <a:ext cx="3926010" cy="3240000"/>
                <a:chOff x="6785089" y="1926294"/>
                <a:chExt cx="3926010" cy="3240000"/>
              </a:xfrm>
              <a:scene3d>
                <a:camera prst="isometricOffAxis2Top"/>
                <a:lightRig rig="threePt" dir="t"/>
              </a:scene3d>
            </p:grpSpPr>
            <p:grpSp>
              <p:nvGrpSpPr>
                <p:cNvPr id="28" name="Groupe 27"/>
                <p:cNvGrpSpPr/>
                <p:nvPr/>
              </p:nvGrpSpPr>
              <p:grpSpPr>
                <a:xfrm>
                  <a:off x="6785089" y="3528768"/>
                  <a:ext cx="1980000" cy="1620000"/>
                  <a:chOff x="5346923" y="1296574"/>
                  <a:chExt cx="1980000" cy="1620000"/>
                </a:xfrm>
              </p:grpSpPr>
              <p:sp>
                <p:nvSpPr>
                  <p:cNvPr id="6" name="Rectangle 5"/>
                  <p:cNvSpPr/>
                  <p:nvPr/>
                </p:nvSpPr>
                <p:spPr>
                  <a:xfrm>
                    <a:off x="5346923" y="1296574"/>
                    <a:ext cx="1980000" cy="1620000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17" name="Rectangle 16"/>
                  <p:cNvSpPr/>
                  <p:nvPr/>
                </p:nvSpPr>
                <p:spPr>
                  <a:xfrm>
                    <a:off x="6246923" y="1296574"/>
                    <a:ext cx="180000" cy="162000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60" name="Groupe 59"/>
                <p:cNvGrpSpPr/>
                <p:nvPr/>
              </p:nvGrpSpPr>
              <p:grpSpPr>
                <a:xfrm>
                  <a:off x="8731099" y="3546294"/>
                  <a:ext cx="1980000" cy="1620000"/>
                  <a:chOff x="5346923" y="1296574"/>
                  <a:chExt cx="1980000" cy="1620000"/>
                </a:xfrm>
              </p:grpSpPr>
              <p:sp>
                <p:nvSpPr>
                  <p:cNvPr id="61" name="Rectangle 60"/>
                  <p:cNvSpPr/>
                  <p:nvPr/>
                </p:nvSpPr>
                <p:spPr>
                  <a:xfrm>
                    <a:off x="5346923" y="1296574"/>
                    <a:ext cx="1980000" cy="1620000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6246923" y="1296574"/>
                    <a:ext cx="180000" cy="162000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63" name="Groupe 62"/>
                <p:cNvGrpSpPr/>
                <p:nvPr/>
              </p:nvGrpSpPr>
              <p:grpSpPr>
                <a:xfrm>
                  <a:off x="6785089" y="1926294"/>
                  <a:ext cx="1980000" cy="1620000"/>
                  <a:chOff x="5346923" y="1296574"/>
                  <a:chExt cx="1980000" cy="1620000"/>
                </a:xfrm>
              </p:grpSpPr>
              <p:sp>
                <p:nvSpPr>
                  <p:cNvPr id="64" name="Rectangle 63"/>
                  <p:cNvSpPr/>
                  <p:nvPr/>
                </p:nvSpPr>
                <p:spPr>
                  <a:xfrm>
                    <a:off x="5346923" y="1296574"/>
                    <a:ext cx="1980000" cy="1620000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65" name="Rectangle 64"/>
                  <p:cNvSpPr/>
                  <p:nvPr/>
                </p:nvSpPr>
                <p:spPr>
                  <a:xfrm>
                    <a:off x="6246923" y="1296574"/>
                    <a:ext cx="180000" cy="162000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66" name="Groupe 65"/>
                <p:cNvGrpSpPr/>
                <p:nvPr/>
              </p:nvGrpSpPr>
              <p:grpSpPr>
                <a:xfrm>
                  <a:off x="8731099" y="1926294"/>
                  <a:ext cx="1980000" cy="1620000"/>
                  <a:chOff x="5346923" y="1296574"/>
                  <a:chExt cx="1980000" cy="1620000"/>
                </a:xfrm>
              </p:grpSpPr>
              <p:sp>
                <p:nvSpPr>
                  <p:cNvPr id="67" name="Rectangle 66"/>
                  <p:cNvSpPr/>
                  <p:nvPr/>
                </p:nvSpPr>
                <p:spPr>
                  <a:xfrm>
                    <a:off x="5346923" y="1296574"/>
                    <a:ext cx="1980000" cy="1620000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68" name="Rectangle 67"/>
                  <p:cNvSpPr/>
                  <p:nvPr/>
                </p:nvSpPr>
                <p:spPr>
                  <a:xfrm>
                    <a:off x="6246923" y="1296574"/>
                    <a:ext cx="180000" cy="162000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</p:grpSp>
          <p:pic>
            <p:nvPicPr>
              <p:cNvPr id="55334" name="Image 7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8587" y="2864861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35" name="Image 2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6830" y="2470621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36" name="Image 7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76998" y="3152333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37" name="Image 7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88633" y="2693857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5300" name="Groupe 109"/>
          <p:cNvGrpSpPr>
            <a:grpSpLocks/>
          </p:cNvGrpSpPr>
          <p:nvPr/>
        </p:nvGrpSpPr>
        <p:grpSpPr bwMode="auto">
          <a:xfrm>
            <a:off x="2752725" y="2446338"/>
            <a:ext cx="1870076" cy="1641475"/>
            <a:chOff x="1045020" y="3584436"/>
            <a:chExt cx="2771663" cy="2293474"/>
          </a:xfrm>
        </p:grpSpPr>
        <p:sp>
          <p:nvSpPr>
            <p:cNvPr id="55324" name="ZoneTexte 20"/>
            <p:cNvSpPr txBox="1">
              <a:spLocks noChangeArrowheads="1"/>
            </p:cNvSpPr>
            <p:nvPr/>
          </p:nvSpPr>
          <p:spPr bwMode="auto">
            <a:xfrm>
              <a:off x="1669600" y="3584436"/>
              <a:ext cx="1808293" cy="817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16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11 m x 5 m</a:t>
              </a:r>
            </a:p>
            <a:p>
              <a:pPr eaLnBrk="1" hangingPunct="1"/>
              <a:r>
                <a:rPr lang="fr-FR" sz="16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180 </a:t>
              </a:r>
              <a:r>
                <a:rPr lang="fr-FR" sz="1600" dirty="0" smtClean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tiges/ha</a:t>
              </a:r>
              <a:endParaRPr lang="fr-FR" sz="1600" dirty="0">
                <a:solidFill>
                  <a:srgbClr val="FFFFCC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55325" name="Groupe 58"/>
            <p:cNvGrpSpPr>
              <a:grpSpLocks noChangeAspect="1"/>
            </p:cNvGrpSpPr>
            <p:nvPr/>
          </p:nvGrpSpPr>
          <p:grpSpPr bwMode="auto">
            <a:xfrm>
              <a:off x="1045020" y="4537495"/>
              <a:ext cx="2771663" cy="1340415"/>
              <a:chOff x="124205" y="1343943"/>
              <a:chExt cx="3959518" cy="1914879"/>
            </a:xfrm>
          </p:grpSpPr>
          <p:grpSp>
            <p:nvGrpSpPr>
              <p:cNvPr id="40" name="Groupe 39"/>
              <p:cNvGrpSpPr/>
              <p:nvPr/>
            </p:nvGrpSpPr>
            <p:grpSpPr>
              <a:xfrm>
                <a:off x="124205" y="1459102"/>
                <a:ext cx="3959518" cy="1799720"/>
                <a:chOff x="124205" y="1459102"/>
                <a:chExt cx="3959518" cy="1799720"/>
              </a:xfrm>
              <a:scene3d>
                <a:camera prst="isometricOffAxis2Top"/>
                <a:lightRig rig="threePt" dir="t"/>
              </a:scene3d>
            </p:grpSpPr>
            <p:grpSp>
              <p:nvGrpSpPr>
                <p:cNvPr id="27" name="Groupe 26"/>
                <p:cNvGrpSpPr/>
                <p:nvPr/>
              </p:nvGrpSpPr>
              <p:grpSpPr>
                <a:xfrm>
                  <a:off x="2103723" y="1476294"/>
                  <a:ext cx="1980000" cy="900000"/>
                  <a:chOff x="2103723" y="1476294"/>
                  <a:chExt cx="1980000" cy="900000"/>
                </a:xfrm>
              </p:grpSpPr>
              <p:sp>
                <p:nvSpPr>
                  <p:cNvPr id="5" name="Rectangle 4"/>
                  <p:cNvSpPr/>
                  <p:nvPr/>
                </p:nvSpPr>
                <p:spPr>
                  <a:xfrm>
                    <a:off x="2103723" y="1476294"/>
                    <a:ext cx="1980000" cy="900000"/>
                  </a:xfrm>
                  <a:prstGeom prst="rect">
                    <a:avLst/>
                  </a:prstGeom>
                  <a:solidFill>
                    <a:srgbClr val="0000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18" name="Rectangle 17"/>
                  <p:cNvSpPr/>
                  <p:nvPr/>
                </p:nvSpPr>
                <p:spPr>
                  <a:xfrm>
                    <a:off x="3003723" y="1476574"/>
                    <a:ext cx="180000" cy="89972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31" name="Groupe 30"/>
                <p:cNvGrpSpPr/>
                <p:nvPr/>
              </p:nvGrpSpPr>
              <p:grpSpPr>
                <a:xfrm>
                  <a:off x="124205" y="1459102"/>
                  <a:ext cx="1980000" cy="900000"/>
                  <a:chOff x="2103723" y="1476294"/>
                  <a:chExt cx="1980000" cy="900000"/>
                </a:xfrm>
              </p:grpSpPr>
              <p:sp>
                <p:nvSpPr>
                  <p:cNvPr id="32" name="Rectangle 31"/>
                  <p:cNvSpPr/>
                  <p:nvPr/>
                </p:nvSpPr>
                <p:spPr>
                  <a:xfrm>
                    <a:off x="2103723" y="1476294"/>
                    <a:ext cx="1980000" cy="900000"/>
                  </a:xfrm>
                  <a:prstGeom prst="rect">
                    <a:avLst/>
                  </a:prstGeom>
                  <a:solidFill>
                    <a:srgbClr val="0000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33" name="Rectangle 32"/>
                  <p:cNvSpPr/>
                  <p:nvPr/>
                </p:nvSpPr>
                <p:spPr>
                  <a:xfrm>
                    <a:off x="3003723" y="1476574"/>
                    <a:ext cx="180000" cy="89972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34" name="Groupe 33"/>
                <p:cNvGrpSpPr/>
                <p:nvPr/>
              </p:nvGrpSpPr>
              <p:grpSpPr>
                <a:xfrm>
                  <a:off x="124205" y="2358822"/>
                  <a:ext cx="1980000" cy="900000"/>
                  <a:chOff x="2103723" y="1476294"/>
                  <a:chExt cx="1980000" cy="900000"/>
                </a:xfrm>
              </p:grpSpPr>
              <p:sp>
                <p:nvSpPr>
                  <p:cNvPr id="35" name="Rectangle 34"/>
                  <p:cNvSpPr/>
                  <p:nvPr/>
                </p:nvSpPr>
                <p:spPr>
                  <a:xfrm>
                    <a:off x="2103723" y="1476294"/>
                    <a:ext cx="1980000" cy="900000"/>
                  </a:xfrm>
                  <a:prstGeom prst="rect">
                    <a:avLst/>
                  </a:prstGeom>
                  <a:solidFill>
                    <a:srgbClr val="0000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36" name="Rectangle 35"/>
                  <p:cNvSpPr/>
                  <p:nvPr/>
                </p:nvSpPr>
                <p:spPr>
                  <a:xfrm>
                    <a:off x="3003723" y="1476574"/>
                    <a:ext cx="180000" cy="89972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37" name="Groupe 36"/>
                <p:cNvGrpSpPr/>
                <p:nvPr/>
              </p:nvGrpSpPr>
              <p:grpSpPr>
                <a:xfrm>
                  <a:off x="2103723" y="2358542"/>
                  <a:ext cx="1980000" cy="900000"/>
                  <a:chOff x="2103723" y="1476294"/>
                  <a:chExt cx="1980000" cy="900000"/>
                </a:xfrm>
              </p:grpSpPr>
              <p:sp>
                <p:nvSpPr>
                  <p:cNvPr id="38" name="Rectangle 37"/>
                  <p:cNvSpPr/>
                  <p:nvPr/>
                </p:nvSpPr>
                <p:spPr>
                  <a:xfrm>
                    <a:off x="2103723" y="1476294"/>
                    <a:ext cx="1980000" cy="900000"/>
                  </a:xfrm>
                  <a:prstGeom prst="rect">
                    <a:avLst/>
                  </a:prstGeom>
                  <a:solidFill>
                    <a:srgbClr val="0000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39" name="Rectangle 38"/>
                  <p:cNvSpPr/>
                  <p:nvPr/>
                </p:nvSpPr>
                <p:spPr>
                  <a:xfrm>
                    <a:off x="3003723" y="1476574"/>
                    <a:ext cx="180000" cy="89972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</p:grpSp>
          <p:pic>
            <p:nvPicPr>
              <p:cNvPr id="55327" name="Image 4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6461" y="1343943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28" name="Image 4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419" y="1570621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29" name="Image 4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9508" y="1588373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30" name="Image 4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5508" y="1859435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5301" name="ZoneTexte 18"/>
          <p:cNvSpPr txBox="1">
            <a:spLocks noChangeArrowheads="1"/>
          </p:cNvSpPr>
          <p:nvPr/>
        </p:nvSpPr>
        <p:spPr bwMode="auto">
          <a:xfrm>
            <a:off x="581025" y="2992438"/>
            <a:ext cx="1457325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059" tIns="39530" rIns="79059" bIns="39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160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7 m x 7 m</a:t>
            </a:r>
          </a:p>
          <a:p>
            <a:pPr eaLnBrk="1" hangingPunct="1"/>
            <a:r>
              <a:rPr lang="fr-FR" sz="160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200 tiges/ha</a:t>
            </a:r>
          </a:p>
          <a:p>
            <a:pPr eaLnBrk="1" hangingPunct="1"/>
            <a:r>
              <a:rPr lang="fr-FR" sz="160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(forest  control)</a:t>
            </a:r>
          </a:p>
        </p:txBody>
      </p:sp>
      <p:grpSp>
        <p:nvGrpSpPr>
          <p:cNvPr id="55302" name="Groupe 68"/>
          <p:cNvGrpSpPr>
            <a:grpSpLocks noChangeAspect="1"/>
          </p:cNvGrpSpPr>
          <p:nvPr/>
        </p:nvGrpSpPr>
        <p:grpSpPr bwMode="auto">
          <a:xfrm>
            <a:off x="1274763" y="2003425"/>
            <a:ext cx="1190625" cy="1262063"/>
            <a:chOff x="279508" y="3489374"/>
            <a:chExt cx="2520000" cy="2520000"/>
          </a:xfrm>
        </p:grpSpPr>
        <p:grpSp>
          <p:nvGrpSpPr>
            <p:cNvPr id="54" name="Groupe 53"/>
            <p:cNvGrpSpPr/>
            <p:nvPr/>
          </p:nvGrpSpPr>
          <p:grpSpPr>
            <a:xfrm>
              <a:off x="279508" y="3489374"/>
              <a:ext cx="2520000" cy="2520000"/>
              <a:chOff x="1133369" y="3485108"/>
              <a:chExt cx="2520000" cy="2520000"/>
            </a:xfrm>
            <a:scene3d>
              <a:camera prst="isometricOffAxis2Top"/>
              <a:lightRig rig="threePt" dir="t"/>
            </a:scene3d>
          </p:grpSpPr>
          <p:grpSp>
            <p:nvGrpSpPr>
              <p:cNvPr id="3" name="Groupe 2"/>
              <p:cNvGrpSpPr/>
              <p:nvPr/>
            </p:nvGrpSpPr>
            <p:grpSpPr>
              <a:xfrm>
                <a:off x="2393369" y="4745108"/>
                <a:ext cx="1260000" cy="1260000"/>
                <a:chOff x="810419" y="3582718"/>
                <a:chExt cx="1260000" cy="1260000"/>
              </a:xfrm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810419" y="3582718"/>
                  <a:ext cx="1260000" cy="1260000"/>
                </a:xfrm>
                <a:prstGeom prst="rect">
                  <a:avLst/>
                </a:prstGeom>
                <a:solidFill>
                  <a:srgbClr val="FF33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fr-FR" sz="1600" dirty="0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1350419" y="3582718"/>
                  <a:ext cx="180000" cy="126000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fr-FR" sz="1600"/>
                </a:p>
              </p:txBody>
            </p:sp>
          </p:grpSp>
          <p:grpSp>
            <p:nvGrpSpPr>
              <p:cNvPr id="45" name="Groupe 44"/>
              <p:cNvGrpSpPr/>
              <p:nvPr/>
            </p:nvGrpSpPr>
            <p:grpSpPr>
              <a:xfrm>
                <a:off x="2393369" y="3489374"/>
                <a:ext cx="1260000" cy="1260000"/>
                <a:chOff x="810419" y="3582718"/>
                <a:chExt cx="1260000" cy="1260000"/>
              </a:xfrm>
            </p:grpSpPr>
            <p:sp>
              <p:nvSpPr>
                <p:cNvPr id="46" name="Rectangle 45"/>
                <p:cNvSpPr/>
                <p:nvPr/>
              </p:nvSpPr>
              <p:spPr>
                <a:xfrm>
                  <a:off x="810419" y="3582718"/>
                  <a:ext cx="1260000" cy="1260000"/>
                </a:xfrm>
                <a:prstGeom prst="rect">
                  <a:avLst/>
                </a:prstGeom>
                <a:solidFill>
                  <a:srgbClr val="FF33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fr-FR" sz="1600" dirty="0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1350419" y="3582718"/>
                  <a:ext cx="180000" cy="126000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fr-FR" sz="1600"/>
                </a:p>
              </p:txBody>
            </p:sp>
          </p:grpSp>
          <p:grpSp>
            <p:nvGrpSpPr>
              <p:cNvPr id="48" name="Groupe 47"/>
              <p:cNvGrpSpPr/>
              <p:nvPr/>
            </p:nvGrpSpPr>
            <p:grpSpPr>
              <a:xfrm>
                <a:off x="1133369" y="3485108"/>
                <a:ext cx="1260000" cy="1260000"/>
                <a:chOff x="810419" y="3582718"/>
                <a:chExt cx="1260000" cy="1260000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810419" y="3582718"/>
                  <a:ext cx="1260000" cy="1260000"/>
                </a:xfrm>
                <a:prstGeom prst="rect">
                  <a:avLst/>
                </a:prstGeom>
                <a:solidFill>
                  <a:srgbClr val="FF33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fr-FR" sz="1600" dirty="0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1350419" y="3582718"/>
                  <a:ext cx="180000" cy="126000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fr-FR" sz="1600"/>
                </a:p>
              </p:txBody>
            </p:sp>
          </p:grpSp>
          <p:grpSp>
            <p:nvGrpSpPr>
              <p:cNvPr id="51" name="Groupe 50"/>
              <p:cNvGrpSpPr/>
              <p:nvPr/>
            </p:nvGrpSpPr>
            <p:grpSpPr>
              <a:xfrm>
                <a:off x="1133369" y="4739849"/>
                <a:ext cx="1260000" cy="1260000"/>
                <a:chOff x="810419" y="3582718"/>
                <a:chExt cx="1260000" cy="1260000"/>
              </a:xfrm>
            </p:grpSpPr>
            <p:sp>
              <p:nvSpPr>
                <p:cNvPr id="52" name="Rectangle 51"/>
                <p:cNvSpPr/>
                <p:nvPr/>
              </p:nvSpPr>
              <p:spPr>
                <a:xfrm>
                  <a:off x="810419" y="3582718"/>
                  <a:ext cx="1260000" cy="1260000"/>
                </a:xfrm>
                <a:prstGeom prst="rect">
                  <a:avLst/>
                </a:prstGeom>
                <a:solidFill>
                  <a:srgbClr val="FF33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fr-FR" sz="1600" dirty="0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1350419" y="3582718"/>
                  <a:ext cx="180000" cy="126000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fr-FR" sz="1600"/>
                </a:p>
              </p:txBody>
            </p:sp>
          </p:grpSp>
        </p:grpSp>
        <p:pic>
          <p:nvPicPr>
            <p:cNvPr id="55320" name="Image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508" y="3729679"/>
              <a:ext cx="828000" cy="787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21" name="Image 5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83" y="4060155"/>
              <a:ext cx="828000" cy="787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22" name="Image 5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1508" y="3895065"/>
              <a:ext cx="828000" cy="787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23" name="Image 5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508" y="4250845"/>
              <a:ext cx="828000" cy="787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3" name="Groupe 108"/>
          <p:cNvGrpSpPr>
            <a:grpSpLocks/>
          </p:cNvGrpSpPr>
          <p:nvPr/>
        </p:nvGrpSpPr>
        <p:grpSpPr bwMode="auto">
          <a:xfrm>
            <a:off x="4810125" y="3357563"/>
            <a:ext cx="3230563" cy="1982787"/>
            <a:chOff x="3186683" y="2934702"/>
            <a:chExt cx="4788000" cy="2772112"/>
          </a:xfrm>
        </p:grpSpPr>
        <p:sp>
          <p:nvSpPr>
            <p:cNvPr id="55312" name="ZoneTexte 22"/>
            <p:cNvSpPr txBox="1">
              <a:spLocks noChangeArrowheads="1"/>
            </p:cNvSpPr>
            <p:nvPr/>
          </p:nvSpPr>
          <p:spPr bwMode="auto">
            <a:xfrm>
              <a:off x="5619463" y="3049744"/>
              <a:ext cx="1782327" cy="817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16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19 m x 11 m</a:t>
              </a:r>
            </a:p>
            <a:p>
              <a:pPr eaLnBrk="1" hangingPunct="1"/>
              <a:r>
                <a:rPr lang="fr-FR" sz="16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50 </a:t>
              </a:r>
              <a:r>
                <a:rPr lang="fr-FR" sz="1600" dirty="0" smtClean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tiges/ha</a:t>
              </a:r>
              <a:endParaRPr lang="fr-FR" sz="1600" dirty="0">
                <a:solidFill>
                  <a:srgbClr val="FFFFCC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55313" name="Groupe 88"/>
            <p:cNvGrpSpPr>
              <a:grpSpLocks noChangeAspect="1"/>
            </p:cNvGrpSpPr>
            <p:nvPr/>
          </p:nvGrpSpPr>
          <p:grpSpPr bwMode="auto">
            <a:xfrm>
              <a:off x="3186683" y="2934702"/>
              <a:ext cx="4788000" cy="2772112"/>
              <a:chOff x="3819190" y="2034406"/>
              <a:chExt cx="6840000" cy="3960160"/>
            </a:xfrm>
          </p:grpSpPr>
          <p:grpSp>
            <p:nvGrpSpPr>
              <p:cNvPr id="84" name="Groupe 83"/>
              <p:cNvGrpSpPr/>
              <p:nvPr/>
            </p:nvGrpSpPr>
            <p:grpSpPr>
              <a:xfrm>
                <a:off x="3819190" y="2034406"/>
                <a:ext cx="6840000" cy="3960160"/>
                <a:chOff x="6607099" y="3763640"/>
                <a:chExt cx="6840000" cy="3960160"/>
              </a:xfrm>
              <a:scene3d>
                <a:camera prst="isometricOffAxis2Top"/>
                <a:lightRig rig="threePt" dir="t"/>
              </a:scene3d>
            </p:grpSpPr>
            <p:grpSp>
              <p:nvGrpSpPr>
                <p:cNvPr id="26" name="Groupe 25"/>
                <p:cNvGrpSpPr/>
                <p:nvPr/>
              </p:nvGrpSpPr>
              <p:grpSpPr>
                <a:xfrm>
                  <a:off x="6607099" y="3763640"/>
                  <a:ext cx="3420000" cy="1980000"/>
                  <a:chOff x="6931099" y="3654806"/>
                  <a:chExt cx="3420000" cy="1980000"/>
                </a:xfrm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</p:grpSpPr>
              <p:sp>
                <p:nvSpPr>
                  <p:cNvPr id="7" name="Rectangle 6"/>
                  <p:cNvSpPr/>
                  <p:nvPr/>
                </p:nvSpPr>
                <p:spPr>
                  <a:xfrm>
                    <a:off x="6931099" y="3654806"/>
                    <a:ext cx="3420000" cy="1980000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8551099" y="3654966"/>
                    <a:ext cx="180000" cy="1979840"/>
                  </a:xfrm>
                  <a:prstGeom prst="rect">
                    <a:avLst/>
                  </a:prstGeom>
                  <a:solidFill>
                    <a:schemeClr val="bg1">
                      <a:alpha val="52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75" name="Groupe 74"/>
                <p:cNvGrpSpPr/>
                <p:nvPr/>
              </p:nvGrpSpPr>
              <p:grpSpPr>
                <a:xfrm>
                  <a:off x="10027099" y="3763640"/>
                  <a:ext cx="3420000" cy="1980000"/>
                  <a:chOff x="6931099" y="3654806"/>
                  <a:chExt cx="3420000" cy="1980000"/>
                </a:xfrm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</p:grpSpPr>
              <p:sp>
                <p:nvSpPr>
                  <p:cNvPr id="76" name="Rectangle 75"/>
                  <p:cNvSpPr/>
                  <p:nvPr/>
                </p:nvSpPr>
                <p:spPr>
                  <a:xfrm>
                    <a:off x="6931099" y="3654806"/>
                    <a:ext cx="3420000" cy="1980000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77" name="Rectangle 76"/>
                  <p:cNvSpPr/>
                  <p:nvPr/>
                </p:nvSpPr>
                <p:spPr>
                  <a:xfrm>
                    <a:off x="8551099" y="3654966"/>
                    <a:ext cx="180000" cy="1979840"/>
                  </a:xfrm>
                  <a:prstGeom prst="rect">
                    <a:avLst/>
                  </a:prstGeom>
                  <a:solidFill>
                    <a:schemeClr val="bg1">
                      <a:alpha val="52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78" name="Groupe 77"/>
                <p:cNvGrpSpPr/>
                <p:nvPr/>
              </p:nvGrpSpPr>
              <p:grpSpPr>
                <a:xfrm>
                  <a:off x="6607099" y="5743640"/>
                  <a:ext cx="3420000" cy="1980000"/>
                  <a:chOff x="6931099" y="3654806"/>
                  <a:chExt cx="3420000" cy="1980000"/>
                </a:xfrm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</p:grpSpPr>
              <p:sp>
                <p:nvSpPr>
                  <p:cNvPr id="79" name="Rectangle 78"/>
                  <p:cNvSpPr/>
                  <p:nvPr/>
                </p:nvSpPr>
                <p:spPr>
                  <a:xfrm>
                    <a:off x="6931099" y="3654806"/>
                    <a:ext cx="3420000" cy="1980000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80" name="Rectangle 79"/>
                  <p:cNvSpPr/>
                  <p:nvPr/>
                </p:nvSpPr>
                <p:spPr>
                  <a:xfrm>
                    <a:off x="8551099" y="3654966"/>
                    <a:ext cx="180000" cy="1979840"/>
                  </a:xfrm>
                  <a:prstGeom prst="rect">
                    <a:avLst/>
                  </a:prstGeom>
                  <a:solidFill>
                    <a:schemeClr val="bg1">
                      <a:alpha val="52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81" name="Groupe 80"/>
                <p:cNvGrpSpPr/>
                <p:nvPr/>
              </p:nvGrpSpPr>
              <p:grpSpPr>
                <a:xfrm>
                  <a:off x="10027099" y="5743800"/>
                  <a:ext cx="3420000" cy="1980000"/>
                  <a:chOff x="6931099" y="3654806"/>
                  <a:chExt cx="3420000" cy="1980000"/>
                </a:xfrm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</p:grpSpPr>
              <p:sp>
                <p:nvSpPr>
                  <p:cNvPr id="82" name="Rectangle 81"/>
                  <p:cNvSpPr/>
                  <p:nvPr/>
                </p:nvSpPr>
                <p:spPr>
                  <a:xfrm>
                    <a:off x="6931099" y="3654806"/>
                    <a:ext cx="3420000" cy="1980000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83" name="Rectangle 82"/>
                  <p:cNvSpPr/>
                  <p:nvPr/>
                </p:nvSpPr>
                <p:spPr>
                  <a:xfrm>
                    <a:off x="8551099" y="3654966"/>
                    <a:ext cx="180000" cy="1979840"/>
                  </a:xfrm>
                  <a:prstGeom prst="rect">
                    <a:avLst/>
                  </a:prstGeom>
                  <a:solidFill>
                    <a:schemeClr val="bg1">
                      <a:alpha val="52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</p:grpSp>
          <p:pic>
            <p:nvPicPr>
              <p:cNvPr id="55315" name="Image 8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1099" y="3272234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6" name="Image 8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3099" y="3822940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7" name="Image 8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3281" y="2808962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8" name="Image 8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5281" y="3316831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5304" name="Groupe 110"/>
          <p:cNvGrpSpPr>
            <a:grpSpLocks/>
          </p:cNvGrpSpPr>
          <p:nvPr/>
        </p:nvGrpSpPr>
        <p:grpSpPr bwMode="auto">
          <a:xfrm>
            <a:off x="1720850" y="3386138"/>
            <a:ext cx="3233738" cy="3432175"/>
            <a:chOff x="5020589" y="4220253"/>
            <a:chExt cx="4790830" cy="4798929"/>
          </a:xfrm>
        </p:grpSpPr>
        <p:sp>
          <p:nvSpPr>
            <p:cNvPr id="55305" name="ZoneTexte 23"/>
            <p:cNvSpPr txBox="1">
              <a:spLocks noChangeArrowheads="1"/>
            </p:cNvSpPr>
            <p:nvPr/>
          </p:nvSpPr>
          <p:spPr bwMode="auto">
            <a:xfrm>
              <a:off x="5131394" y="7316597"/>
              <a:ext cx="1798729" cy="81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16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19 m x 19 m</a:t>
              </a:r>
            </a:p>
            <a:p>
              <a:pPr eaLnBrk="1" hangingPunct="1"/>
              <a:r>
                <a:rPr lang="fr-FR" sz="16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30 </a:t>
              </a:r>
              <a:r>
                <a:rPr lang="fr-FR" sz="1600" dirty="0" smtClean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tiges/ha</a:t>
              </a:r>
              <a:endParaRPr lang="fr-FR" sz="1600" dirty="0">
                <a:solidFill>
                  <a:srgbClr val="FFFFCC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55306" name="Groupe 105"/>
            <p:cNvGrpSpPr>
              <a:grpSpLocks noChangeAspect="1"/>
            </p:cNvGrpSpPr>
            <p:nvPr/>
          </p:nvGrpSpPr>
          <p:grpSpPr bwMode="auto">
            <a:xfrm>
              <a:off x="5020589" y="4220253"/>
              <a:ext cx="4790830" cy="4798929"/>
              <a:chOff x="5922987" y="2404303"/>
              <a:chExt cx="6844043" cy="6855613"/>
            </a:xfrm>
          </p:grpSpPr>
          <p:grpSp>
            <p:nvGrpSpPr>
              <p:cNvPr id="99" name="Groupe 98"/>
              <p:cNvGrpSpPr/>
              <p:nvPr/>
            </p:nvGrpSpPr>
            <p:grpSpPr>
              <a:xfrm>
                <a:off x="5922987" y="2404303"/>
                <a:ext cx="6844043" cy="6855613"/>
                <a:chOff x="5922987" y="2404303"/>
                <a:chExt cx="6844043" cy="6855613"/>
              </a:xfrm>
              <a:scene3d>
                <a:camera prst="isometricOffAxis2Top"/>
                <a:lightRig rig="threePt" dir="t"/>
              </a:scene3d>
            </p:grpSpPr>
            <p:grpSp>
              <p:nvGrpSpPr>
                <p:cNvPr id="25" name="Groupe 24"/>
                <p:cNvGrpSpPr/>
                <p:nvPr/>
              </p:nvGrpSpPr>
              <p:grpSpPr>
                <a:xfrm>
                  <a:off x="5922987" y="5829774"/>
                  <a:ext cx="3420000" cy="3430142"/>
                  <a:chOff x="2898651" y="3654966"/>
                  <a:chExt cx="3420000" cy="3430142"/>
                </a:xfrm>
              </p:grpSpPr>
              <p:sp>
                <p:nvSpPr>
                  <p:cNvPr id="8" name="Rectangle 7"/>
                  <p:cNvSpPr/>
                  <p:nvPr/>
                </p:nvSpPr>
                <p:spPr>
                  <a:xfrm>
                    <a:off x="2898651" y="3654966"/>
                    <a:ext cx="3420000" cy="3420000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15" name="Rectangle 14"/>
                  <p:cNvSpPr/>
                  <p:nvPr/>
                </p:nvSpPr>
                <p:spPr>
                  <a:xfrm>
                    <a:off x="4518651" y="3665108"/>
                    <a:ext cx="180000" cy="342000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90" name="Groupe 89"/>
                <p:cNvGrpSpPr/>
                <p:nvPr/>
              </p:nvGrpSpPr>
              <p:grpSpPr>
                <a:xfrm>
                  <a:off x="9342987" y="5824303"/>
                  <a:ext cx="3420000" cy="3430142"/>
                  <a:chOff x="2898651" y="3654966"/>
                  <a:chExt cx="3420000" cy="3430142"/>
                </a:xfrm>
              </p:grpSpPr>
              <p:sp>
                <p:nvSpPr>
                  <p:cNvPr id="91" name="Rectangle 90"/>
                  <p:cNvSpPr/>
                  <p:nvPr/>
                </p:nvSpPr>
                <p:spPr>
                  <a:xfrm>
                    <a:off x="2898651" y="3654966"/>
                    <a:ext cx="3420000" cy="3420000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92" name="Rectangle 91"/>
                  <p:cNvSpPr/>
                  <p:nvPr/>
                </p:nvSpPr>
                <p:spPr>
                  <a:xfrm>
                    <a:off x="4518651" y="3665108"/>
                    <a:ext cx="180000" cy="342000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93" name="Groupe 92"/>
                <p:cNvGrpSpPr/>
                <p:nvPr/>
              </p:nvGrpSpPr>
              <p:grpSpPr>
                <a:xfrm>
                  <a:off x="9347030" y="2409774"/>
                  <a:ext cx="3420000" cy="3430142"/>
                  <a:chOff x="2898651" y="3654966"/>
                  <a:chExt cx="3420000" cy="3430142"/>
                </a:xfrm>
              </p:grpSpPr>
              <p:sp>
                <p:nvSpPr>
                  <p:cNvPr id="94" name="Rectangle 93"/>
                  <p:cNvSpPr/>
                  <p:nvPr/>
                </p:nvSpPr>
                <p:spPr>
                  <a:xfrm>
                    <a:off x="2898651" y="3654966"/>
                    <a:ext cx="3420000" cy="3420000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95" name="Rectangle 94"/>
                  <p:cNvSpPr/>
                  <p:nvPr/>
                </p:nvSpPr>
                <p:spPr>
                  <a:xfrm>
                    <a:off x="4518651" y="3665108"/>
                    <a:ext cx="180000" cy="342000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96" name="Groupe 95"/>
                <p:cNvGrpSpPr/>
                <p:nvPr/>
              </p:nvGrpSpPr>
              <p:grpSpPr>
                <a:xfrm>
                  <a:off x="5922987" y="2404303"/>
                  <a:ext cx="3420000" cy="3430142"/>
                  <a:chOff x="2898651" y="3654966"/>
                  <a:chExt cx="3420000" cy="3430142"/>
                </a:xfrm>
              </p:grpSpPr>
              <p:sp>
                <p:nvSpPr>
                  <p:cNvPr id="97" name="Rectangle 96"/>
                  <p:cNvSpPr/>
                  <p:nvPr/>
                </p:nvSpPr>
                <p:spPr>
                  <a:xfrm>
                    <a:off x="2898651" y="3654966"/>
                    <a:ext cx="3420000" cy="3420000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98" name="Rectangle 97"/>
                  <p:cNvSpPr/>
                  <p:nvPr/>
                </p:nvSpPr>
                <p:spPr>
                  <a:xfrm>
                    <a:off x="4518651" y="3665108"/>
                    <a:ext cx="180000" cy="342000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</p:grpSp>
          <p:pic>
            <p:nvPicPr>
              <p:cNvPr id="55308" name="Image 10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47471" y="4872514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09" name="Image 10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2185" y="5379374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0" name="Image 10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66185" y="4454115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1" name="Image 10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87104" y="5788233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02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103" name="Rectangle 102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4" name="Image 10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105" name="Rectangle 104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10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46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1125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re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569325" cy="1143000"/>
          </a:xfrm>
        </p:spPr>
        <p:txBody>
          <a:bodyPr/>
          <a:lstStyle/>
          <a:p>
            <a:r>
              <a:rPr lang="fr-FR" sz="2800" dirty="0" smtClean="0">
                <a:solidFill>
                  <a:schemeClr val="bg1"/>
                </a:solidFill>
              </a:rPr>
              <a:t>Perspectives : concevoir des systèmes plus innovants par simulation numérique</a:t>
            </a:r>
          </a:p>
        </p:txBody>
      </p:sp>
      <p:sp>
        <p:nvSpPr>
          <p:cNvPr id="57347" name="ZoneTexte 10"/>
          <p:cNvSpPr txBox="1">
            <a:spLocks noChangeArrowheads="1"/>
          </p:cNvSpPr>
          <p:nvPr/>
        </p:nvSpPr>
        <p:spPr bwMode="auto">
          <a:xfrm>
            <a:off x="361950" y="1484313"/>
            <a:ext cx="79216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Production de biomasse en agroforesterie</a:t>
            </a:r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Gestions originales des arbres, régénération naturelle assistée</a:t>
            </a:r>
          </a:p>
          <a:p>
            <a:pPr eaLnBrk="1" hangingPunct="1"/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Variétés améliorées</a:t>
            </a:r>
          </a:p>
          <a:p>
            <a:pPr eaLnBrk="1" hangingPunct="1"/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…</a:t>
            </a:r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Imag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4076700"/>
            <a:ext cx="5329238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7" name="Rectangle 6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07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agrof02.jpg                                                    00073AEF&#10;int_Tamari                     C0173FB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3" b="8066"/>
          <a:stretch>
            <a:fillRect/>
          </a:stretch>
        </p:blipFill>
        <p:spPr bwMode="auto">
          <a:xfrm>
            <a:off x="3756857" y="667870"/>
            <a:ext cx="51752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50825" y="404813"/>
            <a:ext cx="7489825" cy="470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fr-FR" sz="2800" dirty="0" smtClean="0">
              <a:solidFill>
                <a:schemeClr val="bg1"/>
              </a:solidFill>
              <a:latin typeface="+mn-lt"/>
              <a:ea typeface="ＭＳ Ｐゴシック" pitchFamily="-1" charset="-128"/>
              <a:cs typeface="Calibri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fr-FR" sz="2800" dirty="0">
              <a:solidFill>
                <a:schemeClr val="bg1"/>
              </a:solidFill>
              <a:latin typeface="+mn-lt"/>
              <a:ea typeface="ＭＳ Ｐゴシック" pitchFamily="-1" charset="-128"/>
              <a:cs typeface="Calibri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fr-FR" sz="2800" dirty="0">
              <a:solidFill>
                <a:schemeClr val="bg1"/>
              </a:solidFill>
              <a:latin typeface="+mn-lt"/>
              <a:ea typeface="ＭＳ Ｐゴシック" pitchFamily="-1" charset="-128"/>
              <a:cs typeface="Calibri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fr-FR" sz="2800" dirty="0" smtClean="0">
              <a:solidFill>
                <a:schemeClr val="bg1"/>
              </a:solidFill>
              <a:latin typeface="+mn-lt"/>
              <a:ea typeface="ＭＳ Ｐゴシック" pitchFamily="-1" charset="-128"/>
              <a:cs typeface="Calibri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fr-FR" sz="2800" dirty="0" smtClean="0">
                <a:solidFill>
                  <a:schemeClr val="bg1"/>
                </a:solidFill>
                <a:latin typeface="+mn-lt"/>
                <a:ea typeface="ＭＳ Ｐゴシック" pitchFamily="-1" charset="-128"/>
                <a:cs typeface="Calibri" pitchFamily="34" charset="0"/>
              </a:rPr>
              <a:t>Produire…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fr-FR" sz="2800" dirty="0" smtClean="0">
                <a:solidFill>
                  <a:schemeClr val="bg1"/>
                </a:solidFill>
                <a:latin typeface="+mn-lt"/>
                <a:ea typeface="ＭＳ Ｐゴシック" pitchFamily="-1" charset="-128"/>
                <a:cs typeface="Calibri" pitchFamily="34" charset="0"/>
              </a:rPr>
              <a:t>et protéger!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fr-FR" sz="2800" dirty="0">
              <a:solidFill>
                <a:schemeClr val="bg1"/>
              </a:solidFill>
              <a:latin typeface="+mn-lt"/>
              <a:ea typeface="ＭＳ Ｐゴシック" pitchFamily="-1" charset="-128"/>
              <a:cs typeface="Calibri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fr-FR" sz="2800" dirty="0" smtClean="0">
                <a:solidFill>
                  <a:schemeClr val="bg1"/>
                </a:solidFill>
                <a:latin typeface="+mn-lt"/>
                <a:ea typeface="ＭＳ Ｐゴシック" pitchFamily="-1" charset="-128"/>
                <a:cs typeface="Calibri" pitchFamily="34" charset="0"/>
              </a:rPr>
              <a:t>Pourquoi choisir?</a:t>
            </a:r>
            <a:endParaRPr lang="fr-FR" sz="3200" dirty="0">
              <a:solidFill>
                <a:schemeClr val="bg1"/>
              </a:solidFill>
              <a:latin typeface="+mn-lt"/>
              <a:ea typeface="ＭＳ Ｐゴシック" pitchFamily="-1" charset="-128"/>
              <a:cs typeface="Calibri" pitchFamily="34" charset="0"/>
            </a:endParaRPr>
          </a:p>
        </p:txBody>
      </p:sp>
      <p:sp>
        <p:nvSpPr>
          <p:cNvPr id="58372" name="Text Box 3"/>
          <p:cNvSpPr txBox="1">
            <a:spLocks noChangeArrowheads="1"/>
          </p:cNvSpPr>
          <p:nvPr/>
        </p:nvSpPr>
        <p:spPr bwMode="auto">
          <a:xfrm>
            <a:off x="3709272" y="5106906"/>
            <a:ext cx="5400675" cy="461665"/>
          </a:xfrm>
          <a:prstGeom prst="rect">
            <a:avLst/>
          </a:prstGeom>
          <a:solidFill>
            <a:schemeClr val="tx1">
              <a:alpha val="50195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Chapeau aux </a:t>
            </a:r>
            <a:r>
              <a:rPr lang="en-GB" sz="24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pionniers</a:t>
            </a:r>
            <a:endParaRPr lang="en-GB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0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11" name="Rectangle 10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1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48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05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Images INRA\Agrisylviculture\Systèmes traditionnels\anatolie Y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-381000"/>
            <a:ext cx="11201400" cy="840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4" name="Rectangle 3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49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9756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46063"/>
            <a:ext cx="4294188" cy="318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5" descr="C:\DOCUME~1\ADMINI~1\LOCALS~1\Temp\npo00003c.t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222250"/>
            <a:ext cx="4335462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2" descr="C:\DOCUME~1\ADMINI~1\LOCALS~1\Temp\npo000005.t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22688"/>
            <a:ext cx="3932238" cy="294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3762375"/>
            <a:ext cx="4192587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7" name="Rectangle 6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5196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Images INRA\Images compressées pour envoi par mail\Images pour la presse\Images pour John Deere\DSCN4103b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567"/>
            <a:ext cx="891540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83568" y="3933056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Merci pour votre attention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" name="Picture 6" descr="http://91.68.209.11/bmi/agriculture.gouv.fr/plugins/agrigouv2/images/produisons-autrement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933056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6" name="Rectangle 5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50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21254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6" b="34418"/>
          <a:stretch>
            <a:fillRect/>
          </a:stretch>
        </p:blipFill>
        <p:spPr bwMode="auto">
          <a:xfrm>
            <a:off x="-184150" y="333375"/>
            <a:ext cx="9355138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719" y="3429000"/>
            <a:ext cx="3314700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65104"/>
            <a:ext cx="2514600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6" name="Rectangle 5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5129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~1\ADMINI~1\LOCALS~1\Temp\npo000110.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458788"/>
            <a:ext cx="9363076" cy="624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4" name="Rectangle 3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7104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655" y="-293780"/>
            <a:ext cx="2408237" cy="221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379913"/>
            <a:ext cx="3263900" cy="247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6" descr="C:\Images INRA\Images compressées pour envoi par mail\Images pour la presse\Images pour Bruxelles\Jollet-récent bi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238125"/>
            <a:ext cx="3170237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4379912"/>
            <a:ext cx="2957512" cy="221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388" y="2771775"/>
            <a:ext cx="4079876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3" name="Pictur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124744"/>
            <a:ext cx="3219450" cy="214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4" name="Picture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2771775"/>
            <a:ext cx="2924175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10" name="Rectangle 9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13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/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50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E9943D45-879B-49BD-81D4-6C033385D531}" type="slidenum">
              <a:rPr lang="fr-FR"/>
              <a:pPr>
                <a:defRPr/>
              </a:pPr>
              <a:t>9</a:t>
            </a:fld>
            <a:endParaRPr lang="fr-FR"/>
          </a:p>
        </p:txBody>
      </p:sp>
      <p:pic>
        <p:nvPicPr>
          <p:cNvPr id="10243" name="Picture 2" descr="C:\Images INRA\Images compressées pour envoi par mail\Images pour le troisième rapport annuel\Lever sole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228600"/>
            <a:ext cx="2773362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 descr="C:\Umr_System\Evaluation 04\Photos\880-8023_IM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286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8" descr="C:\Umr_System\Evaluation 04\Evaluation 1 02 2005\Photos\DSCN31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221163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9" descr="C:\Images INRA\Images compressées pour envoi par mail\images pour le site INTERNET SAFE\Images du mois\février 20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581400"/>
            <a:ext cx="3424238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5410200" y="6400800"/>
            <a:ext cx="3352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dirty="0" smtClean="0">
                <a:latin typeface="Calibri" pitchFamily="34" charset="0"/>
                <a:cs typeface="Calibri" pitchFamily="34" charset="0"/>
              </a:rPr>
              <a:t>Agroforesterie créative</a:t>
            </a:r>
            <a:endParaRPr lang="fr-F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8" name="Picture 7" descr="C:\Documents and Settings\Photothèque\Agrisylviculture\Restinclières\2008\08 Aout 2008\Tournage août 2008\C_00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2133600"/>
            <a:ext cx="3105150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er 27"/>
          <p:cNvGrpSpPr/>
          <p:nvPr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10" name="Rectangle 9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7B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BCD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CD631"/>
                </a:solidFill>
              </a:endParaRPr>
            </a:p>
          </p:txBody>
        </p:sp>
      </p:grpSp>
      <p:sp>
        <p:nvSpPr>
          <p:cNvPr id="13" name="Espace réservé du numéro de diapositive 3"/>
          <p:cNvSpPr txBox="1">
            <a:spLocks/>
          </p:cNvSpPr>
          <p:nvPr/>
        </p:nvSpPr>
        <p:spPr>
          <a:xfrm>
            <a:off x="7884367" y="6246000"/>
            <a:ext cx="1123727" cy="249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9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7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1667</TotalTime>
  <Words>979</Words>
  <Application>Microsoft Office PowerPoint</Application>
  <PresentationFormat>Affichage à l'écran (4:3)</PresentationFormat>
  <Paragraphs>277</Paragraphs>
  <Slides>50</Slides>
  <Notes>24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1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 nouveau système d’exploitation, qui peut s’adapter presque partout.</vt:lpstr>
      <vt:lpstr>Mélanger ou ne pas mélanger …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Paysage : une image positive et sincère de systèmes de production durables</vt:lpstr>
      <vt:lpstr>Changement climatique : tous à l’abri?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Atténuation du changement climatique : stocker du carbone</vt:lpstr>
      <vt:lpstr>Présentation PowerPoint</vt:lpstr>
      <vt:lpstr>Présentation PowerPoint</vt:lpstr>
      <vt:lpstr>Protection contre les incendies</vt:lpstr>
      <vt:lpstr>Présentation PowerPoint</vt:lpstr>
      <vt:lpstr>Présentation PowerPoint</vt:lpstr>
      <vt:lpstr>Présentation PowerPoint</vt:lpstr>
      <vt:lpstr>Protection de la biodiversité</vt:lpstr>
      <vt:lpstr>Présentation PowerPoint</vt:lpstr>
      <vt:lpstr>Présentation PowerPoint</vt:lpstr>
      <vt:lpstr>Présentation PowerPoint</vt:lpstr>
      <vt:lpstr>Vers la réduction de l’emploi des pesticides en agroforesterie ?</vt:lpstr>
      <vt:lpstr>Présentation PowerPoint</vt:lpstr>
      <vt:lpstr>Vers la réduction de l’emploi des engrais en agroforesterie? </vt:lpstr>
      <vt:lpstr>Présentation PowerPoint</vt:lpstr>
      <vt:lpstr>Présentation PowerPoint</vt:lpstr>
      <vt:lpstr>Présentation PowerPoint</vt:lpstr>
      <vt:lpstr>Perspectives : concevoir des systèmes plus innovants par simulation numérique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Administrateur</dc:creator>
  <cp:lastModifiedBy>Christian Dupraz</cp:lastModifiedBy>
  <cp:revision>51</cp:revision>
  <dcterms:created xsi:type="dcterms:W3CDTF">2012-11-07T16:04:18Z</dcterms:created>
  <dcterms:modified xsi:type="dcterms:W3CDTF">2013-02-22T08:20:26Z</dcterms:modified>
</cp:coreProperties>
</file>