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16"/>
  </p:notesMasterIdLst>
  <p:handoutMasterIdLst>
    <p:handoutMasterId r:id="rId117"/>
  </p:handoutMasterIdLst>
  <p:sldIdLst>
    <p:sldId id="416" r:id="rId2"/>
    <p:sldId id="500" r:id="rId3"/>
    <p:sldId id="504" r:id="rId4"/>
    <p:sldId id="421" r:id="rId5"/>
    <p:sldId id="424" r:id="rId6"/>
    <p:sldId id="505" r:id="rId7"/>
    <p:sldId id="506" r:id="rId8"/>
    <p:sldId id="573" r:id="rId9"/>
    <p:sldId id="664" r:id="rId10"/>
    <p:sldId id="666" r:id="rId11"/>
    <p:sldId id="540" r:id="rId12"/>
    <p:sldId id="667" r:id="rId13"/>
    <p:sldId id="741" r:id="rId14"/>
    <p:sldId id="739" r:id="rId15"/>
    <p:sldId id="740" r:id="rId16"/>
    <p:sldId id="494" r:id="rId17"/>
    <p:sldId id="465" r:id="rId18"/>
    <p:sldId id="466" r:id="rId19"/>
    <p:sldId id="461" r:id="rId20"/>
    <p:sldId id="330" r:id="rId21"/>
    <p:sldId id="665" r:id="rId22"/>
    <p:sldId id="426" r:id="rId23"/>
    <p:sldId id="433" r:id="rId24"/>
    <p:sldId id="434" r:id="rId25"/>
    <p:sldId id="435" r:id="rId26"/>
    <p:sldId id="517" r:id="rId27"/>
    <p:sldId id="518" r:id="rId28"/>
    <p:sldId id="437" r:id="rId29"/>
    <p:sldId id="588" r:id="rId30"/>
    <p:sldId id="427" r:id="rId31"/>
    <p:sldId id="730" r:id="rId32"/>
    <p:sldId id="668" r:id="rId33"/>
    <p:sldId id="669" r:id="rId34"/>
    <p:sldId id="670" r:id="rId35"/>
    <p:sldId id="521" r:id="rId36"/>
    <p:sldId id="671" r:id="rId37"/>
    <p:sldId id="477" r:id="rId38"/>
    <p:sldId id="691" r:id="rId39"/>
    <p:sldId id="692" r:id="rId40"/>
    <p:sldId id="744" r:id="rId41"/>
    <p:sldId id="681" r:id="rId42"/>
    <p:sldId id="675" r:id="rId43"/>
    <p:sldId id="647" r:id="rId44"/>
    <p:sldId id="742" r:id="rId45"/>
    <p:sldId id="743" r:id="rId46"/>
    <p:sldId id="676" r:id="rId47"/>
    <p:sldId id="560" r:id="rId48"/>
    <p:sldId id="680" r:id="rId49"/>
    <p:sldId id="561" r:id="rId50"/>
    <p:sldId id="682" r:id="rId51"/>
    <p:sldId id="683" r:id="rId52"/>
    <p:sldId id="684" r:id="rId53"/>
    <p:sldId id="685" r:id="rId54"/>
    <p:sldId id="686" r:id="rId55"/>
    <p:sldId id="687" r:id="rId56"/>
    <p:sldId id="688" r:id="rId57"/>
    <p:sldId id="690" r:id="rId58"/>
    <p:sldId id="693" r:id="rId59"/>
    <p:sldId id="695" r:id="rId60"/>
    <p:sldId id="696" r:id="rId61"/>
    <p:sldId id="694" r:id="rId62"/>
    <p:sldId id="697" r:id="rId63"/>
    <p:sldId id="698" r:id="rId64"/>
    <p:sldId id="631" r:id="rId65"/>
    <p:sldId id="632" r:id="rId66"/>
    <p:sldId id="634" r:id="rId67"/>
    <p:sldId id="635" r:id="rId68"/>
    <p:sldId id="731" r:id="rId69"/>
    <p:sldId id="677" r:id="rId70"/>
    <p:sldId id="678" r:id="rId71"/>
    <p:sldId id="679" r:id="rId72"/>
    <p:sldId id="699" r:id="rId73"/>
    <p:sldId id="689" r:id="rId74"/>
    <p:sldId id="700" r:id="rId75"/>
    <p:sldId id="701" r:id="rId76"/>
    <p:sldId id="702" r:id="rId77"/>
    <p:sldId id="478" r:id="rId78"/>
    <p:sldId id="703" r:id="rId79"/>
    <p:sldId id="704" r:id="rId80"/>
    <p:sldId id="633" r:id="rId81"/>
    <p:sldId id="636" r:id="rId82"/>
    <p:sldId id="709" r:id="rId83"/>
    <p:sldId id="710" r:id="rId84"/>
    <p:sldId id="711" r:id="rId85"/>
    <p:sldId id="712" r:id="rId86"/>
    <p:sldId id="713" r:id="rId87"/>
    <p:sldId id="714" r:id="rId88"/>
    <p:sldId id="715" r:id="rId89"/>
    <p:sldId id="716" r:id="rId90"/>
    <p:sldId id="717" r:id="rId91"/>
    <p:sldId id="718" r:id="rId92"/>
    <p:sldId id="719" r:id="rId93"/>
    <p:sldId id="720" r:id="rId94"/>
    <p:sldId id="721" r:id="rId95"/>
    <p:sldId id="722" r:id="rId96"/>
    <p:sldId id="723" r:id="rId97"/>
    <p:sldId id="724" r:id="rId98"/>
    <p:sldId id="725" r:id="rId99"/>
    <p:sldId id="726" r:id="rId100"/>
    <p:sldId id="727" r:id="rId101"/>
    <p:sldId id="728" r:id="rId102"/>
    <p:sldId id="729" r:id="rId103"/>
    <p:sldId id="745" r:id="rId104"/>
    <p:sldId id="748" r:id="rId105"/>
    <p:sldId id="747" r:id="rId106"/>
    <p:sldId id="749" r:id="rId107"/>
    <p:sldId id="735" r:id="rId108"/>
    <p:sldId id="738" r:id="rId109"/>
    <p:sldId id="750" r:id="rId110"/>
    <p:sldId id="751" r:id="rId111"/>
    <p:sldId id="736" r:id="rId112"/>
    <p:sldId id="746" r:id="rId113"/>
    <p:sldId id="708" r:id="rId114"/>
    <p:sldId id="732" r:id="rId115"/>
  </p:sldIdLst>
  <p:sldSz cx="9144000" cy="6858000" type="screen4x3"/>
  <p:notesSz cx="6735763" cy="98663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6E5B"/>
    <a:srgbClr val="00FF00"/>
    <a:srgbClr val="FE9EA7"/>
    <a:srgbClr val="CBE602"/>
    <a:srgbClr val="CCA192"/>
    <a:srgbClr val="49E602"/>
    <a:srgbClr val="FF66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32787"/>
    <p:restoredTop sz="90929"/>
  </p:normalViewPr>
  <p:slideViewPr>
    <p:cSldViewPr>
      <p:cViewPr varScale="1">
        <p:scale>
          <a:sx n="56" d="100"/>
          <a:sy n="56" d="100"/>
        </p:scale>
        <p:origin x="-1426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39" d="100"/>
          <a:sy n="39" d="100"/>
        </p:scale>
        <p:origin x="-2448" y="-86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52.xml"/><Relationship Id="rId3" Type="http://schemas.openxmlformats.org/officeDocument/2006/relationships/slide" Target="slides/slide23.xml"/><Relationship Id="rId7" Type="http://schemas.openxmlformats.org/officeDocument/2006/relationships/slide" Target="slides/slide50.xml"/><Relationship Id="rId2" Type="http://schemas.openxmlformats.org/officeDocument/2006/relationships/slide" Target="slides/slide17.xml"/><Relationship Id="rId1" Type="http://schemas.openxmlformats.org/officeDocument/2006/relationships/slide" Target="slides/slide5.xml"/><Relationship Id="rId6" Type="http://schemas.openxmlformats.org/officeDocument/2006/relationships/slide" Target="slides/slide41.xml"/><Relationship Id="rId11" Type="http://schemas.openxmlformats.org/officeDocument/2006/relationships/slide" Target="slides/slide61.xml"/><Relationship Id="rId5" Type="http://schemas.openxmlformats.org/officeDocument/2006/relationships/slide" Target="slides/slide38.xml"/><Relationship Id="rId10" Type="http://schemas.openxmlformats.org/officeDocument/2006/relationships/slide" Target="slides/slide57.xml"/><Relationship Id="rId4" Type="http://schemas.openxmlformats.org/officeDocument/2006/relationships/slide" Target="slides/slide25.xml"/><Relationship Id="rId9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Feuille_de_calcul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fr-FR" sz="1800"/>
              <a:t>Coût d'atténuation marginal</a:t>
            </a:r>
          </a:p>
          <a:p>
            <a:pPr>
              <a:defRPr sz="1800"/>
            </a:pPr>
            <a:r>
              <a:rPr lang="fr-FR" sz="1800"/>
              <a:t>Marginal Abatement Cost (MAC) curve</a:t>
            </a:r>
          </a:p>
        </c:rich>
      </c:tx>
      <c:layout>
        <c:manualLayout>
          <c:xMode val="edge"/>
          <c:yMode val="edge"/>
          <c:x val="0.2845920597983216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374425800963583"/>
          <c:y val="0.11507783691608801"/>
          <c:w val="0.85961186838105996"/>
          <c:h val="0.83436152169575295"/>
        </c:manualLayout>
      </c:layout>
      <c:scatterChart>
        <c:scatterStyle val="lineMarker"/>
        <c:varyColors val="0"/>
        <c:ser>
          <c:idx val="0"/>
          <c:order val="0"/>
          <c:tx>
            <c:strRef>
              <c:f>'Calcul coordonnées'!$I$5</c:f>
              <c:strCache>
                <c:ptCount val="1"/>
                <c:pt idx="0">
                  <c:v>F. Localisation engrais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2376237623762377E-2"/>
                  <c:y val="4.5888749730406714E-2"/>
                </c:manualLayout>
              </c:layout>
              <c:tx>
                <c:rich>
                  <a:bodyPr/>
                  <a:lstStyle/>
                  <a:p>
                    <a:r>
                      <a:rPr lang="fr-FR"/>
                      <a:t>F. Localisation engrais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coordonnées'!$J$5:$J$8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0.66700000000000004</c:v>
                </c:pt>
                <c:pt idx="3">
                  <c:v>0.66700000000000004</c:v>
                </c:pt>
              </c:numCache>
            </c:numRef>
          </c:xVal>
          <c:yVal>
            <c:numRef>
              <c:f>'Calcul coordonnées'!$K$5:$K$8</c:f>
              <c:numCache>
                <c:formatCode>General</c:formatCode>
                <c:ptCount val="4"/>
                <c:pt idx="0">
                  <c:v>0</c:v>
                </c:pt>
                <c:pt idx="1">
                  <c:v>-670.4634155383801</c:v>
                </c:pt>
                <c:pt idx="2">
                  <c:v>-670.4634155383801</c:v>
                </c:pt>
                <c:pt idx="3">
                  <c:v>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'Calcul coordonnées'!$I$9</c:f>
              <c:strCache>
                <c:ptCount val="1"/>
                <c:pt idx="0">
                  <c:v>E. Tracteurs bancs d'essai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100131666709978E-2"/>
                  <c:y val="0.105990078967183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E. Tracteurs bancs d'essai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coordonnées'!$J$9:$J$12</c:f>
              <c:numCache>
                <c:formatCode>General</c:formatCode>
                <c:ptCount val="4"/>
                <c:pt idx="0">
                  <c:v>0.66700000000000004</c:v>
                </c:pt>
                <c:pt idx="1">
                  <c:v>0.66700000000000004</c:v>
                </c:pt>
                <c:pt idx="2">
                  <c:v>1.2256</c:v>
                </c:pt>
                <c:pt idx="3">
                  <c:v>1.2256</c:v>
                </c:pt>
              </c:numCache>
            </c:numRef>
          </c:xVal>
          <c:yVal>
            <c:numRef>
              <c:f>'Calcul coordonnées'!$K$9:$K$12</c:f>
              <c:numCache>
                <c:formatCode>General</c:formatCode>
                <c:ptCount val="4"/>
                <c:pt idx="0">
                  <c:v>0</c:v>
                </c:pt>
                <c:pt idx="1">
                  <c:v>-431</c:v>
                </c:pt>
                <c:pt idx="2">
                  <c:v>-431</c:v>
                </c:pt>
                <c:pt idx="3">
                  <c:v>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'Calcul coordonnées'!$I$13</c:f>
              <c:strCache>
                <c:ptCount val="1"/>
                <c:pt idx="0">
                  <c:v>E. Tracteurs éco-conduite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6.8756875687568759E-3"/>
                  <c:y val="0.10351946936474354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coordonnées'!$J$13:$J$16</c:f>
              <c:numCache>
                <c:formatCode>General</c:formatCode>
                <c:ptCount val="4"/>
                <c:pt idx="0">
                  <c:v>1.2256</c:v>
                </c:pt>
                <c:pt idx="1">
                  <c:v>1.2256</c:v>
                </c:pt>
                <c:pt idx="2">
                  <c:v>2.3419600000000003</c:v>
                </c:pt>
                <c:pt idx="3">
                  <c:v>2.3419600000000003</c:v>
                </c:pt>
              </c:numCache>
            </c:numRef>
          </c:xVal>
          <c:yVal>
            <c:numRef>
              <c:f>'Calcul coordonnées'!$K$13:$K$16</c:f>
              <c:numCache>
                <c:formatCode>General</c:formatCode>
                <c:ptCount val="4"/>
                <c:pt idx="0">
                  <c:v>0</c:v>
                </c:pt>
                <c:pt idx="1">
                  <c:v>-402</c:v>
                </c:pt>
                <c:pt idx="2">
                  <c:v>-402</c:v>
                </c:pt>
                <c:pt idx="3">
                  <c:v>0</c:v>
                </c:pt>
              </c:numCache>
            </c:numRef>
          </c:yVal>
          <c:smooth val="0"/>
        </c:ser>
        <c:ser>
          <c:idx val="4"/>
          <c:order val="3"/>
          <c:tx>
            <c:strRef>
              <c:f>'Calcul coordonnées'!$I$17</c:f>
              <c:strCache>
                <c:ptCount val="1"/>
                <c:pt idx="0">
                  <c:v>P. Durée de pâturage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1001100110011002E-2"/>
                  <c:y val="9.1506014295065594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coordonnées'!$J$17:$J$20</c:f>
              <c:numCache>
                <c:formatCode>General</c:formatCode>
                <c:ptCount val="4"/>
                <c:pt idx="0">
                  <c:v>2.3419600000000003</c:v>
                </c:pt>
                <c:pt idx="1">
                  <c:v>2.3419600000000003</c:v>
                </c:pt>
                <c:pt idx="2">
                  <c:v>2.8434400000000002</c:v>
                </c:pt>
                <c:pt idx="3">
                  <c:v>2.8434400000000002</c:v>
                </c:pt>
              </c:numCache>
            </c:numRef>
          </c:xVal>
          <c:yVal>
            <c:numRef>
              <c:f>'Calcul coordonnées'!$K$17:$K$20</c:f>
              <c:numCache>
                <c:formatCode>General</c:formatCode>
                <c:ptCount val="4"/>
                <c:pt idx="0">
                  <c:v>0</c:v>
                </c:pt>
                <c:pt idx="1">
                  <c:v>-322</c:v>
                </c:pt>
                <c:pt idx="2">
                  <c:v>-322</c:v>
                </c:pt>
                <c:pt idx="3">
                  <c:v>0</c:v>
                </c:pt>
              </c:numCache>
            </c:numRef>
          </c:yVal>
          <c:smooth val="0"/>
        </c:ser>
        <c:ser>
          <c:idx val="5"/>
          <c:order val="4"/>
          <c:tx>
            <c:strRef>
              <c:f>'Calcul coordonnées'!$I$21</c:f>
              <c:strCache>
                <c:ptCount val="1"/>
                <c:pt idx="0">
                  <c:v>F. Ajustement dose (N2a)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5.5005500550055009E-3"/>
                  <c:y val="0.10118469693931219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coordonnées'!$J$21:$J$24</c:f>
              <c:numCache>
                <c:formatCode>General</c:formatCode>
                <c:ptCount val="4"/>
                <c:pt idx="0">
                  <c:v>2.8434400000000002</c:v>
                </c:pt>
                <c:pt idx="1">
                  <c:v>2.8434400000000002</c:v>
                </c:pt>
                <c:pt idx="2">
                  <c:v>4.1430870000000004</c:v>
                </c:pt>
                <c:pt idx="3">
                  <c:v>4.1430870000000004</c:v>
                </c:pt>
              </c:numCache>
            </c:numRef>
          </c:xVal>
          <c:yVal>
            <c:numRef>
              <c:f>'Calcul coordonnées'!$K$21:$K$24</c:f>
              <c:numCache>
                <c:formatCode>General</c:formatCode>
                <c:ptCount val="4"/>
                <c:pt idx="0">
                  <c:v>0</c:v>
                </c:pt>
                <c:pt idx="1">
                  <c:v>-181.72448637815648</c:v>
                </c:pt>
                <c:pt idx="2">
                  <c:v>-181.72448637815648</c:v>
                </c:pt>
                <c:pt idx="3">
                  <c:v>0</c:v>
                </c:pt>
              </c:numCache>
            </c:numRef>
          </c:yVal>
          <c:smooth val="0"/>
        </c:ser>
        <c:ser>
          <c:idx val="6"/>
          <c:order val="5"/>
          <c:tx>
            <c:strRef>
              <c:f>'Calcul coordonnées'!$I$25</c:f>
              <c:strCache>
                <c:ptCount val="1"/>
                <c:pt idx="0">
                  <c:v>L. Légumineuses prairies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3751483416058141E-2"/>
                  <c:y val="0.11072754240655046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coordonnées'!$J$25:$J$28</c:f>
              <c:numCache>
                <c:formatCode>General</c:formatCode>
                <c:ptCount val="4"/>
                <c:pt idx="0">
                  <c:v>4.1430870000000004</c:v>
                </c:pt>
                <c:pt idx="1">
                  <c:v>4.1430870000000004</c:v>
                </c:pt>
                <c:pt idx="2">
                  <c:v>4.5036990000000001</c:v>
                </c:pt>
                <c:pt idx="3">
                  <c:v>4.5036990000000001</c:v>
                </c:pt>
              </c:numCache>
            </c:numRef>
          </c:xVal>
          <c:yVal>
            <c:numRef>
              <c:f>'Calcul coordonnées'!$K$25:$K$28</c:f>
              <c:numCache>
                <c:formatCode>General</c:formatCode>
                <c:ptCount val="4"/>
                <c:pt idx="0">
                  <c:v>0</c:v>
                </c:pt>
                <c:pt idx="1">
                  <c:v>-158.81</c:v>
                </c:pt>
                <c:pt idx="2">
                  <c:v>-158.81</c:v>
                </c:pt>
                <c:pt idx="3">
                  <c:v>0</c:v>
                </c:pt>
              </c:numCache>
            </c:numRef>
          </c:yVal>
          <c:smooth val="0"/>
        </c:ser>
        <c:ser>
          <c:idx val="7"/>
          <c:order val="6"/>
          <c:tx>
            <c:strRef>
              <c:f>'Calcul coordonnées'!$I$29</c:f>
              <c:strCache>
                <c:ptCount val="1"/>
                <c:pt idx="0">
                  <c:v>P. Durée prairies temporaires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5.5005500550055009E-3"/>
                  <c:y val="0.12270694358784201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coordonnées'!$J$29:$J$32</c:f>
              <c:numCache>
                <c:formatCode>General</c:formatCode>
                <c:ptCount val="4"/>
                <c:pt idx="0">
                  <c:v>4.5036990000000001</c:v>
                </c:pt>
                <c:pt idx="1">
                  <c:v>4.5036990000000001</c:v>
                </c:pt>
                <c:pt idx="2">
                  <c:v>6.9500989999999998</c:v>
                </c:pt>
                <c:pt idx="3">
                  <c:v>6.9500989999999998</c:v>
                </c:pt>
              </c:numCache>
            </c:numRef>
          </c:xVal>
          <c:yVal>
            <c:numRef>
              <c:f>'Calcul coordonnées'!$K$29:$K$32</c:f>
              <c:numCache>
                <c:formatCode>General</c:formatCode>
                <c:ptCount val="4"/>
                <c:pt idx="0">
                  <c:v>0</c:v>
                </c:pt>
                <c:pt idx="1">
                  <c:v>-146</c:v>
                </c:pt>
                <c:pt idx="2">
                  <c:v>-146</c:v>
                </c:pt>
                <c:pt idx="3">
                  <c:v>0</c:v>
                </c:pt>
              </c:numCache>
            </c:numRef>
          </c:yVal>
          <c:smooth val="0"/>
        </c:ser>
        <c:ser>
          <c:idx val="8"/>
          <c:order val="7"/>
          <c:tx>
            <c:strRef>
              <c:f>'Calcul coordonnées'!$I$33</c:f>
              <c:strCache>
                <c:ptCount val="1"/>
                <c:pt idx="0">
                  <c:v>F. Ajustement dose (bilan)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1.1000991831466611E-2"/>
                  <c:y val="0.10592216037867924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coordonnées'!$J$33:$J$36</c:f>
              <c:numCache>
                <c:formatCode>General</c:formatCode>
                <c:ptCount val="4"/>
                <c:pt idx="0">
                  <c:v>6.9500989999999998</c:v>
                </c:pt>
                <c:pt idx="1">
                  <c:v>6.9500989999999998</c:v>
                </c:pt>
                <c:pt idx="2">
                  <c:v>10.280526</c:v>
                </c:pt>
                <c:pt idx="3">
                  <c:v>10.280526</c:v>
                </c:pt>
              </c:numCache>
            </c:numRef>
          </c:xVal>
          <c:yVal>
            <c:numRef>
              <c:f>'Calcul coordonnées'!$K$33:$K$36</c:f>
              <c:numCache>
                <c:formatCode>General</c:formatCode>
                <c:ptCount val="4"/>
                <c:pt idx="0">
                  <c:v>0</c:v>
                </c:pt>
                <c:pt idx="1">
                  <c:v>-94.774157136800994</c:v>
                </c:pt>
                <c:pt idx="2">
                  <c:v>-94.774157136800994</c:v>
                </c:pt>
                <c:pt idx="3">
                  <c:v>0</c:v>
                </c:pt>
              </c:numCache>
            </c:numRef>
          </c:yVal>
          <c:smooth val="0"/>
        </c:ser>
        <c:ser>
          <c:idx val="9"/>
          <c:order val="8"/>
          <c:tx>
            <c:strRef>
              <c:f>'Calcul coordonnées'!$I$37</c:f>
              <c:strCache>
                <c:ptCount val="1"/>
                <c:pt idx="0">
                  <c:v>F. Date apport azote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5138964683869962E-2"/>
                  <c:y val="-0.15365946868366587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coordonnées'!$J$37:$J$40</c:f>
              <c:numCache>
                <c:formatCode>General</c:formatCode>
                <c:ptCount val="4"/>
                <c:pt idx="0">
                  <c:v>10.280526</c:v>
                </c:pt>
                <c:pt idx="1">
                  <c:v>10.280526</c:v>
                </c:pt>
                <c:pt idx="2">
                  <c:v>10.545526000000001</c:v>
                </c:pt>
                <c:pt idx="3">
                  <c:v>10.545526000000001</c:v>
                </c:pt>
              </c:numCache>
            </c:numRef>
          </c:xVal>
          <c:yVal>
            <c:numRef>
              <c:f>'Calcul coordonnées'!$K$37:$K$40</c:f>
              <c:numCache>
                <c:formatCode>General</c:formatCode>
                <c:ptCount val="4"/>
                <c:pt idx="0">
                  <c:v>0</c:v>
                </c:pt>
                <c:pt idx="1">
                  <c:v>-94.774157136800937</c:v>
                </c:pt>
                <c:pt idx="2">
                  <c:v>-94.774157136800937</c:v>
                </c:pt>
                <c:pt idx="3">
                  <c:v>0</c:v>
                </c:pt>
              </c:numCache>
            </c:numRef>
          </c:yVal>
          <c:smooth val="0"/>
        </c:ser>
        <c:ser>
          <c:idx val="10"/>
          <c:order val="9"/>
          <c:tx>
            <c:strRef>
              <c:f>'Calcul coordonnées'!$I$41</c:f>
              <c:strCache>
                <c:ptCount val="1"/>
                <c:pt idx="0">
                  <c:v>AA. Alimentation azotée porcs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3720299195273858E-2"/>
                  <c:y val="0.12342434550318404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coordonnées'!$J$41:$J$44</c:f>
              <c:numCache>
                <c:formatCode>General</c:formatCode>
                <c:ptCount val="4"/>
                <c:pt idx="0">
                  <c:v>10.545526000000001</c:v>
                </c:pt>
                <c:pt idx="1">
                  <c:v>10.545526000000001</c:v>
                </c:pt>
                <c:pt idx="2">
                  <c:v>10.950951</c:v>
                </c:pt>
                <c:pt idx="3">
                  <c:v>10.950951</c:v>
                </c:pt>
              </c:numCache>
            </c:numRef>
          </c:xVal>
          <c:yVal>
            <c:numRef>
              <c:f>'Calcul coordonnées'!$K$41:$K$44</c:f>
              <c:numCache>
                <c:formatCode>General</c:formatCode>
                <c:ptCount val="4"/>
                <c:pt idx="0">
                  <c:v>0</c:v>
                </c:pt>
                <c:pt idx="1">
                  <c:v>-90.6</c:v>
                </c:pt>
                <c:pt idx="2">
                  <c:v>-90.6</c:v>
                </c:pt>
                <c:pt idx="3">
                  <c:v>0</c:v>
                </c:pt>
              </c:numCache>
            </c:numRef>
          </c:yVal>
          <c:smooth val="0"/>
        </c:ser>
        <c:ser>
          <c:idx val="11"/>
          <c:order val="10"/>
          <c:tx>
            <c:strRef>
              <c:f>'Calcul coordonnées'!$I$45</c:f>
              <c:strCache>
                <c:ptCount val="1"/>
                <c:pt idx="0">
                  <c:v>AA. Alimentation azotée vaches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>
                <c:manualLayout>
                  <c:x val="-1.6419033635647028E-2"/>
                  <c:y val="-0.1310094707647368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coordonnées'!$J$45:$J$48</c:f>
              <c:numCache>
                <c:formatCode>General</c:formatCode>
                <c:ptCount val="4"/>
                <c:pt idx="0">
                  <c:v>10.950951</c:v>
                </c:pt>
                <c:pt idx="1">
                  <c:v>10.950951</c:v>
                </c:pt>
                <c:pt idx="2">
                  <c:v>11.119845999999999</c:v>
                </c:pt>
                <c:pt idx="3">
                  <c:v>11.119845999999999</c:v>
                </c:pt>
              </c:numCache>
            </c:numRef>
          </c:xVal>
          <c:yVal>
            <c:numRef>
              <c:f>'Calcul coordonnées'!$K$45:$K$48</c:f>
              <c:numCache>
                <c:formatCode>General</c:formatCode>
                <c:ptCount val="4"/>
                <c:pt idx="0">
                  <c:v>0</c:v>
                </c:pt>
                <c:pt idx="1">
                  <c:v>-90.2</c:v>
                </c:pt>
                <c:pt idx="2">
                  <c:v>-90.2</c:v>
                </c:pt>
                <c:pt idx="3">
                  <c:v>0</c:v>
                </c:pt>
              </c:numCache>
            </c:numRef>
          </c:yVal>
          <c:smooth val="0"/>
        </c:ser>
        <c:ser>
          <c:idx val="12"/>
          <c:order val="11"/>
          <c:tx>
            <c:strRef>
              <c:f>'Calcul coordonnées'!$I$49</c:f>
              <c:strCache>
                <c:ptCount val="1"/>
                <c:pt idx="0">
                  <c:v>P. Désintensification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0972970246740902E-2"/>
                  <c:y val="0.133057723456238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coordonnées'!$J$49:$J$52</c:f>
              <c:numCache>
                <c:formatCode>General</c:formatCode>
                <c:ptCount val="4"/>
                <c:pt idx="0">
                  <c:v>11.119845999999999</c:v>
                </c:pt>
                <c:pt idx="1">
                  <c:v>11.119845999999999</c:v>
                </c:pt>
                <c:pt idx="2">
                  <c:v>11.427645999999999</c:v>
                </c:pt>
                <c:pt idx="3">
                  <c:v>11.427645999999999</c:v>
                </c:pt>
              </c:numCache>
            </c:numRef>
          </c:xVal>
          <c:yVal>
            <c:numRef>
              <c:f>'Calcul coordonnées'!$K$49:$K$52</c:f>
              <c:numCache>
                <c:formatCode>General</c:formatCode>
                <c:ptCount val="4"/>
                <c:pt idx="0">
                  <c:v>0</c:v>
                </c:pt>
                <c:pt idx="1">
                  <c:v>-66.739999999999995</c:v>
                </c:pt>
                <c:pt idx="2">
                  <c:v>-66.739999999999995</c:v>
                </c:pt>
                <c:pt idx="3">
                  <c:v>0</c:v>
                </c:pt>
              </c:numCache>
            </c:numRef>
          </c:yVal>
          <c:smooth val="0"/>
        </c:ser>
        <c:ser>
          <c:idx val="13"/>
          <c:order val="12"/>
          <c:tx>
            <c:strRef>
              <c:f>'Calcul coordonnées'!$I$53</c:f>
              <c:strCache>
                <c:ptCount val="1"/>
                <c:pt idx="0">
                  <c:v>P. Intensification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>
                <c:manualLayout>
                  <c:x val="-2.2016895499260263E-2"/>
                  <c:y val="-7.0162190563826624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coordonnées'!$J$53:$J$56</c:f>
              <c:numCache>
                <c:formatCode>General</c:formatCode>
                <c:ptCount val="4"/>
                <c:pt idx="0">
                  <c:v>11.427645999999999</c:v>
                </c:pt>
                <c:pt idx="1">
                  <c:v>11.427645999999999</c:v>
                </c:pt>
                <c:pt idx="2">
                  <c:v>11.976766</c:v>
                </c:pt>
                <c:pt idx="3">
                  <c:v>11.976766</c:v>
                </c:pt>
              </c:numCache>
            </c:numRef>
          </c:xVal>
          <c:yVal>
            <c:numRef>
              <c:f>'Calcul coordonnées'!$K$53:$K$56</c:f>
              <c:numCache>
                <c:formatCode>General</c:formatCode>
                <c:ptCount val="4"/>
                <c:pt idx="0">
                  <c:v>0</c:v>
                </c:pt>
                <c:pt idx="1">
                  <c:v>-2.84</c:v>
                </c:pt>
                <c:pt idx="2">
                  <c:v>-2.84</c:v>
                </c:pt>
                <c:pt idx="3">
                  <c:v>0</c:v>
                </c:pt>
              </c:numCache>
            </c:numRef>
          </c:yVal>
          <c:smooth val="0"/>
        </c:ser>
        <c:ser>
          <c:idx val="14"/>
          <c:order val="13"/>
          <c:tx>
            <c:strRef>
              <c:f>'Calcul coordonnées'!$I$57</c:f>
              <c:strCache>
                <c:ptCount val="1"/>
                <c:pt idx="0">
                  <c:v>L. Légumineuses cultures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2.4758545083266293E-2"/>
                  <c:y val="0.10719097015719106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coordonnées'!$J$57:$J$60</c:f>
              <c:numCache>
                <c:formatCode>General</c:formatCode>
                <c:ptCount val="4"/>
                <c:pt idx="0">
                  <c:v>11.976766</c:v>
                </c:pt>
                <c:pt idx="1">
                  <c:v>11.976766</c:v>
                </c:pt>
                <c:pt idx="2">
                  <c:v>12.717768</c:v>
                </c:pt>
                <c:pt idx="3">
                  <c:v>12.717768</c:v>
                </c:pt>
              </c:numCache>
            </c:numRef>
          </c:xVal>
          <c:yVal>
            <c:numRef>
              <c:f>'Calcul coordonnées'!$K$57:$K$60</c:f>
              <c:numCache>
                <c:formatCode>General</c:formatCode>
                <c:ptCount val="4"/>
                <c:pt idx="0">
                  <c:v>0</c:v>
                </c:pt>
                <c:pt idx="1">
                  <c:v>-1.31</c:v>
                </c:pt>
                <c:pt idx="2">
                  <c:v>-1.31</c:v>
                </c:pt>
                <c:pt idx="3">
                  <c:v>0</c:v>
                </c:pt>
              </c:numCache>
            </c:numRef>
          </c:yVal>
          <c:smooth val="0"/>
        </c:ser>
        <c:ser>
          <c:idx val="15"/>
          <c:order val="14"/>
          <c:tx>
            <c:strRef>
              <c:f>'Calcul coordonnées'!$I$61</c:f>
              <c:strCache>
                <c:ptCount val="1"/>
                <c:pt idx="0">
                  <c:v>CI. Cultures intercalaires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0951586546369312E-2"/>
                  <c:y val="-0.10242445195078244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coordonnées'!$J$61:$J$64</c:f>
              <c:numCache>
                <c:formatCode>General</c:formatCode>
                <c:ptCount val="4"/>
                <c:pt idx="0">
                  <c:v>12.717768</c:v>
                </c:pt>
                <c:pt idx="1">
                  <c:v>12.717768</c:v>
                </c:pt>
                <c:pt idx="2">
                  <c:v>13.217549999999999</c:v>
                </c:pt>
                <c:pt idx="3">
                  <c:v>13.217549999999999</c:v>
                </c:pt>
              </c:numCache>
            </c:numRef>
          </c:xVal>
          <c:yVal>
            <c:numRef>
              <c:f>'Calcul coordonnées'!$K$61:$K$64</c:f>
              <c:numCache>
                <c:formatCode>General</c:formatCode>
                <c:ptCount val="4"/>
                <c:pt idx="0">
                  <c:v>0</c:v>
                </c:pt>
                <c:pt idx="1">
                  <c:v>2.64</c:v>
                </c:pt>
                <c:pt idx="2">
                  <c:v>2.64</c:v>
                </c:pt>
                <c:pt idx="3">
                  <c:v>0</c:v>
                </c:pt>
              </c:numCache>
            </c:numRef>
          </c:yVal>
          <c:smooth val="0"/>
        </c:ser>
        <c:ser>
          <c:idx val="16"/>
          <c:order val="15"/>
          <c:tx>
            <c:strRef>
              <c:f>'Calcul coordonnées'!$I$65</c:f>
              <c:strCache>
                <c:ptCount val="1"/>
                <c:pt idx="0">
                  <c:v>M. Méthanisation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0.10009580545757393"/>
                  <c:y val="-1.0109041366768689E-2"/>
                </c:manualLayout>
              </c:layout>
              <c:spPr/>
              <c:txPr>
                <a:bodyPr rot="0" vert="horz"/>
                <a:lstStyle/>
                <a:p>
                  <a:pPr algn="ctr">
                    <a:defRPr/>
                  </a:pPr>
                  <a:endParaRPr lang="fr-FR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coordonnées'!$J$65:$J$68</c:f>
              <c:numCache>
                <c:formatCode>General</c:formatCode>
                <c:ptCount val="4"/>
                <c:pt idx="0">
                  <c:v>13.217549999999999</c:v>
                </c:pt>
                <c:pt idx="1">
                  <c:v>13.217549999999999</c:v>
                </c:pt>
                <c:pt idx="2">
                  <c:v>18.19755</c:v>
                </c:pt>
                <c:pt idx="3">
                  <c:v>18.19755</c:v>
                </c:pt>
              </c:numCache>
            </c:numRef>
          </c:xVal>
          <c:yVal>
            <c:numRef>
              <c:f>'Calcul coordonnées'!$K$65:$K$68</c:f>
              <c:numCache>
                <c:formatCode>General</c:formatCode>
                <c:ptCount val="4"/>
                <c:pt idx="0">
                  <c:v>0</c:v>
                </c:pt>
                <c:pt idx="1">
                  <c:v>3</c:v>
                </c:pt>
                <c:pt idx="2">
                  <c:v>3</c:v>
                </c:pt>
                <c:pt idx="3">
                  <c:v>0</c:v>
                </c:pt>
              </c:numCache>
            </c:numRef>
          </c:yVal>
          <c:smooth val="0"/>
        </c:ser>
        <c:ser>
          <c:idx val="17"/>
          <c:order val="16"/>
          <c:tx>
            <c:strRef>
              <c:f>'Calcul coordonnées'!$I$69</c:f>
              <c:strCache>
                <c:ptCount val="1"/>
                <c:pt idx="0">
                  <c:v>AF. Agroforesterie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8.2504759889993652E-3"/>
                  <c:y val="-8.0344282339685935E-2"/>
                </c:manualLayout>
              </c:layout>
              <c:spPr/>
              <c:txPr>
                <a:bodyPr/>
                <a:lstStyle/>
                <a:p>
                  <a:pPr algn="ctr">
                    <a:defRPr sz="1400"/>
                  </a:pPr>
                  <a:endParaRPr lang="fr-FR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coordonnées'!$J$69:$J$72</c:f>
              <c:numCache>
                <c:formatCode>General</c:formatCode>
                <c:ptCount val="4"/>
                <c:pt idx="0">
                  <c:v>18.19755</c:v>
                </c:pt>
                <c:pt idx="1">
                  <c:v>18.19755</c:v>
                </c:pt>
                <c:pt idx="2">
                  <c:v>23.888382999999997</c:v>
                </c:pt>
                <c:pt idx="3">
                  <c:v>23.888382999999997</c:v>
                </c:pt>
              </c:numCache>
            </c:numRef>
          </c:xVal>
          <c:yVal>
            <c:numRef>
              <c:f>'Calcul coordonnées'!$K$69:$K$72</c:f>
              <c:numCache>
                <c:formatCode>General</c:formatCode>
                <c:ptCount val="4"/>
                <c:pt idx="0">
                  <c:v>0</c:v>
                </c:pt>
                <c:pt idx="1">
                  <c:v>15</c:v>
                </c:pt>
                <c:pt idx="2">
                  <c:v>15</c:v>
                </c:pt>
                <c:pt idx="3">
                  <c:v>0</c:v>
                </c:pt>
              </c:numCache>
            </c:numRef>
          </c:yVal>
          <c:smooth val="0"/>
        </c:ser>
        <c:ser>
          <c:idx val="18"/>
          <c:order val="17"/>
          <c:tx>
            <c:strRef>
              <c:f>'Calcul coordonnées'!$I$73</c:f>
              <c:strCache>
                <c:ptCount val="1"/>
                <c:pt idx="0">
                  <c:v>NL. Labour 1 an sur 5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9.6180582625191649E-3"/>
                  <c:y val="-1.1912518610612269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coordonnées'!$J$73:$J$76</c:f>
              <c:numCache>
                <c:formatCode>General</c:formatCode>
                <c:ptCount val="4"/>
                <c:pt idx="0">
                  <c:v>23.888382999999997</c:v>
                </c:pt>
                <c:pt idx="1">
                  <c:v>23.888382999999997</c:v>
                </c:pt>
                <c:pt idx="2">
                  <c:v>28.088382999999997</c:v>
                </c:pt>
                <c:pt idx="3">
                  <c:v>28.088382999999997</c:v>
                </c:pt>
              </c:numCache>
            </c:numRef>
          </c:xVal>
          <c:yVal>
            <c:numRef>
              <c:f>'Calcul coordonnées'!$K$73:$K$76</c:f>
              <c:numCache>
                <c:formatCode>General</c:formatCode>
                <c:ptCount val="4"/>
                <c:pt idx="0">
                  <c:v>0</c:v>
                </c:pt>
                <c:pt idx="1">
                  <c:v>22</c:v>
                </c:pt>
                <c:pt idx="2">
                  <c:v>22</c:v>
                </c:pt>
                <c:pt idx="3">
                  <c:v>0</c:v>
                </c:pt>
              </c:numCache>
            </c:numRef>
          </c:yVal>
          <c:smooth val="0"/>
        </c:ser>
        <c:ser>
          <c:idx val="19"/>
          <c:order val="18"/>
          <c:tx>
            <c:strRef>
              <c:f>'Calcul coordonnées'!$I$77</c:f>
              <c:strCache>
                <c:ptCount val="1"/>
                <c:pt idx="0">
                  <c:v>GE. Lavage d'air effluents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2.1927364753765069E-2"/>
                  <c:y val="-0.10742280056928746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coordonnées'!$J$77:$J$80</c:f>
              <c:numCache>
                <c:formatCode>General</c:formatCode>
                <c:ptCount val="4"/>
                <c:pt idx="0">
                  <c:v>28.088382999999997</c:v>
                </c:pt>
                <c:pt idx="1">
                  <c:v>28.088382999999997</c:v>
                </c:pt>
                <c:pt idx="2">
                  <c:v>32.087989359999995</c:v>
                </c:pt>
                <c:pt idx="3">
                  <c:v>32.087989359999995</c:v>
                </c:pt>
              </c:numCache>
            </c:numRef>
          </c:xVal>
          <c:yVal>
            <c:numRef>
              <c:f>'Calcul coordonnées'!$K$77:$K$80</c:f>
              <c:numCache>
                <c:formatCode>General</c:formatCode>
                <c:ptCount val="4"/>
                <c:pt idx="0">
                  <c:v>0</c:v>
                </c:pt>
                <c:pt idx="1">
                  <c:v>71</c:v>
                </c:pt>
                <c:pt idx="2">
                  <c:v>71</c:v>
                </c:pt>
                <c:pt idx="3">
                  <c:v>0</c:v>
                </c:pt>
              </c:numCache>
            </c:numRef>
          </c:yVal>
          <c:smooth val="0"/>
        </c:ser>
        <c:ser>
          <c:idx val="20"/>
          <c:order val="19"/>
          <c:tx>
            <c:strRef>
              <c:f>'Calcul coordonnées'!$I$81</c:f>
              <c:strCache>
                <c:ptCount val="1"/>
                <c:pt idx="0">
                  <c:v>LA. Additif (nitrate)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2363234766354455E-2"/>
                  <c:y val="-8.3171911033486867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coordonnées'!$J$81:$J$84</c:f>
              <c:numCache>
                <c:formatCode>General</c:formatCode>
                <c:ptCount val="4"/>
                <c:pt idx="0">
                  <c:v>32.087989359999995</c:v>
                </c:pt>
                <c:pt idx="1">
                  <c:v>32.087989359999995</c:v>
                </c:pt>
                <c:pt idx="2">
                  <c:v>32.552989359999998</c:v>
                </c:pt>
                <c:pt idx="3">
                  <c:v>32.552989359999998</c:v>
                </c:pt>
              </c:numCache>
            </c:numRef>
          </c:xVal>
          <c:yVal>
            <c:numRef>
              <c:f>'Calcul coordonnées'!$K$81:$K$84</c:f>
              <c:numCache>
                <c:formatCode>General</c:formatCode>
                <c:ptCount val="4"/>
                <c:pt idx="0">
                  <c:v>0</c:v>
                </c:pt>
                <c:pt idx="1">
                  <c:v>111</c:v>
                </c:pt>
                <c:pt idx="2">
                  <c:v>111</c:v>
                </c:pt>
                <c:pt idx="3">
                  <c:v>0</c:v>
                </c:pt>
              </c:numCache>
            </c:numRef>
          </c:yVal>
          <c:smooth val="0"/>
        </c:ser>
        <c:ser>
          <c:idx val="21"/>
          <c:order val="20"/>
          <c:tx>
            <c:strRef>
              <c:f>'Calcul coordonnées'!$I$85</c:f>
              <c:strCache>
                <c:ptCount val="1"/>
                <c:pt idx="0">
                  <c:v>CI. Cultures intermédiaires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7.4410957353665555E-5"/>
                  <c:y val="-0.10814512313553624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coordonnées'!$J$85:$J$88</c:f>
              <c:numCache>
                <c:formatCode>General</c:formatCode>
                <c:ptCount val="4"/>
                <c:pt idx="0">
                  <c:v>32.552989359999998</c:v>
                </c:pt>
                <c:pt idx="1">
                  <c:v>32.552989359999998</c:v>
                </c:pt>
                <c:pt idx="2">
                  <c:v>33.985309359999995</c:v>
                </c:pt>
                <c:pt idx="3">
                  <c:v>33.985309359999995</c:v>
                </c:pt>
              </c:numCache>
            </c:numRef>
          </c:xVal>
          <c:yVal>
            <c:numRef>
              <c:f>'Calcul coordonnées'!$K$85:$K$88</c:f>
              <c:numCache>
                <c:formatCode>General</c:formatCode>
                <c:ptCount val="4"/>
                <c:pt idx="0">
                  <c:v>0</c:v>
                </c:pt>
                <c:pt idx="1">
                  <c:v>152</c:v>
                </c:pt>
                <c:pt idx="2">
                  <c:v>152</c:v>
                </c:pt>
                <c:pt idx="3">
                  <c:v>0</c:v>
                </c:pt>
              </c:numCache>
            </c:numRef>
          </c:yVal>
          <c:smooth val="0"/>
        </c:ser>
        <c:ser>
          <c:idx val="22"/>
          <c:order val="21"/>
          <c:tx>
            <c:strRef>
              <c:f>'Calcul coordonnées'!$I$89</c:f>
              <c:strCache>
                <c:ptCount val="1"/>
                <c:pt idx="0">
                  <c:v>F. Formes d'azote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2.1842801938659236E-2"/>
                  <c:y val="-8.3247000151143391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coordonnées'!$J$89:$J$92</c:f>
              <c:numCache>
                <c:formatCode>General</c:formatCode>
                <c:ptCount val="4"/>
                <c:pt idx="0">
                  <c:v>33.985309359999995</c:v>
                </c:pt>
                <c:pt idx="1">
                  <c:v>33.985309359999995</c:v>
                </c:pt>
                <c:pt idx="2">
                  <c:v>34.325309359999999</c:v>
                </c:pt>
                <c:pt idx="3">
                  <c:v>34.325309359999999</c:v>
                </c:pt>
              </c:numCache>
            </c:numRef>
          </c:xVal>
          <c:yVal>
            <c:numRef>
              <c:f>'Calcul coordonnées'!$K$89:$K$92</c:f>
              <c:numCache>
                <c:formatCode>General</c:formatCode>
                <c:ptCount val="4"/>
                <c:pt idx="0">
                  <c:v>0</c:v>
                </c:pt>
                <c:pt idx="1">
                  <c:v>153.52959683113522</c:v>
                </c:pt>
                <c:pt idx="2">
                  <c:v>153.52959683113522</c:v>
                </c:pt>
                <c:pt idx="3">
                  <c:v>0</c:v>
                </c:pt>
              </c:numCache>
            </c:numRef>
          </c:yVal>
          <c:smooth val="0"/>
        </c:ser>
        <c:ser>
          <c:idx val="25"/>
          <c:order val="22"/>
          <c:tx>
            <c:strRef>
              <c:f>'Calcul coordonnées'!$I$93</c:f>
              <c:strCache>
                <c:ptCount val="1"/>
                <c:pt idx="0">
                  <c:v>LA. Lipides insaturés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3.5539602019096408E-2"/>
                  <c:y val="-9.10410189265113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coordonnées'!$J$93:$J$96</c:f>
              <c:numCache>
                <c:formatCode>General</c:formatCode>
                <c:ptCount val="4"/>
                <c:pt idx="0">
                  <c:v>34.325309359999999</c:v>
                </c:pt>
                <c:pt idx="1">
                  <c:v>34.325309359999999</c:v>
                </c:pt>
                <c:pt idx="2">
                  <c:v>36.205309360000001</c:v>
                </c:pt>
                <c:pt idx="3">
                  <c:v>36.205309360000001</c:v>
                </c:pt>
              </c:numCache>
            </c:numRef>
          </c:xVal>
          <c:yVal>
            <c:numRef>
              <c:f>'Calcul coordonnées'!$K$93:$K$96</c:f>
              <c:numCache>
                <c:formatCode>General</c:formatCode>
                <c:ptCount val="4"/>
                <c:pt idx="0">
                  <c:v>0</c:v>
                </c:pt>
                <c:pt idx="1">
                  <c:v>221</c:v>
                </c:pt>
                <c:pt idx="2">
                  <c:v>221</c:v>
                </c:pt>
                <c:pt idx="3">
                  <c:v>0</c:v>
                </c:pt>
              </c:numCache>
            </c:numRef>
          </c:yVal>
          <c:smooth val="0"/>
        </c:ser>
        <c:ser>
          <c:idx val="26"/>
          <c:order val="23"/>
          <c:tx>
            <c:strRef>
              <c:f>'Calcul coordonnées'!$I$97</c:f>
              <c:strCache>
                <c:ptCount val="1"/>
                <c:pt idx="0">
                  <c:v>AF. Haies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5104495479423123E-2"/>
                  <c:y val="-8.4448648214180286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 sz="1400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coordonnées'!$J$97:$J$100</c:f>
              <c:numCache>
                <c:formatCode>General</c:formatCode>
                <c:ptCount val="4"/>
                <c:pt idx="0">
                  <c:v>36.205309360000001</c:v>
                </c:pt>
                <c:pt idx="1">
                  <c:v>36.205309360000001</c:v>
                </c:pt>
                <c:pt idx="2">
                  <c:v>36.657091360000003</c:v>
                </c:pt>
                <c:pt idx="3">
                  <c:v>36.657091360000003</c:v>
                </c:pt>
              </c:numCache>
            </c:numRef>
          </c:xVal>
          <c:yVal>
            <c:numRef>
              <c:f>'Calcul coordonnées'!$K$97:$K$100</c:f>
              <c:numCache>
                <c:formatCode>General</c:formatCode>
                <c:ptCount val="4"/>
                <c:pt idx="0">
                  <c:v>0</c:v>
                </c:pt>
                <c:pt idx="1">
                  <c:v>264</c:v>
                </c:pt>
                <c:pt idx="2">
                  <c:v>264</c:v>
                </c:pt>
                <c:pt idx="3">
                  <c:v>0</c:v>
                </c:pt>
              </c:numCache>
            </c:numRef>
          </c:yVal>
          <c:smooth val="0"/>
        </c:ser>
        <c:ser>
          <c:idx val="27"/>
          <c:order val="24"/>
          <c:tx>
            <c:strRef>
              <c:f>'Calcul coordonnées'!$I$101</c:f>
              <c:strCache>
                <c:ptCount val="1"/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2.3604722676992108E-5"/>
                  <c:y val="-8.6472471215004898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coordonnées'!$J$101:$J$104</c:f>
              <c:numCache>
                <c:formatCode>General</c:formatCode>
                <c:ptCount val="4"/>
                <c:pt idx="0">
                  <c:v>36.657091360000003</c:v>
                </c:pt>
                <c:pt idx="1">
                  <c:v>36.657091360000003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coordonnées'!$K$101:$K$104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28"/>
          <c:order val="25"/>
          <c:tx>
            <c:strRef>
              <c:f>'Calcul coordonnées'!$I$105</c:f>
              <c:strCache>
                <c:ptCount val="1"/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1.9181868974299004E-2"/>
                  <c:y val="-4.3112979450370244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coordonnées'!$J$105:$J$108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coordonnées'!$K$105:$K$108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29"/>
          <c:order val="26"/>
          <c:tx>
            <c:strRef>
              <c:f>'Calcul coordonnées'!$I$109</c:f>
              <c:strCache>
                <c:ptCount val="1"/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3167608995289388E-2"/>
                  <c:y val="-9.6149122910564877E-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/>
              <a:lstStyle/>
              <a:p>
                <a:pPr algn="ctr">
                  <a:defRPr/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coordonnées'!$J$109:$J$112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coordonnées'!$K$109:$K$112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30"/>
          <c:order val="27"/>
          <c:tx>
            <c:strRef>
              <c:f>'Calcul coordonnées'!$I$113</c:f>
              <c:strCache>
                <c:ptCount val="1"/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2371660467420963E-2"/>
                  <c:y val="-1.0060815748198159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coordonnées'!$J$113:$J$116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coordonnées'!$K$113:$K$116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31"/>
          <c:order val="28"/>
          <c:tx>
            <c:strRef>
              <c:f>'Calcul coordonnées'!$I$117</c:f>
              <c:strCache>
                <c:ptCount val="1"/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0984241149576007E-2"/>
                  <c:y val="-7.6864083980642227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coordonnées'!$J$117:$J$120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coordonnées'!$K$117:$K$120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32"/>
          <c:order val="29"/>
          <c:tx>
            <c:strRef>
              <c:f>'Calcul coordonnées'!$I$121</c:f>
              <c:strCache>
                <c:ptCount val="1"/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2306422331998277E-2"/>
                  <c:y val="1.7337305212348671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coordonnées'!$J$121:$J$124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coordonnées'!$K$121:$K$124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33"/>
          <c:order val="30"/>
          <c:tx>
            <c:strRef>
              <c:f>'Calcul coordonnées'!$I$125</c:f>
              <c:strCache>
                <c:ptCount val="1"/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>
                <c:manualLayout>
                  <c:x val="-4.6679238260922247E-2"/>
                  <c:y val="-7.7695916689545716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coordonnées'!$J$125:$J$128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coordonnées'!$K$125:$K$128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23"/>
          <c:order val="31"/>
          <c:tx>
            <c:strRef>
              <c:f>'Calcul coordonnées'!$I$129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>
                <c:manualLayout>
                  <c:x val="-4.6840090877201888E-2"/>
                  <c:y val="-8.7214755455591153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coordonnées'!$J$129:$J$132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coordonnées'!$K$129:$K$132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24"/>
          <c:order val="32"/>
          <c:tx>
            <c:strRef>
              <c:f>'Calcul coordonnées'!$I$133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>
                <c:manualLayout>
                  <c:x val="-1.5149671228532127E-2"/>
                  <c:y val="-0.10861360973849878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coordonnées'!$J$133:$J$136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coordonnées'!$K$133:$K$136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34"/>
          <c:order val="33"/>
          <c:tx>
            <c:strRef>
              <c:f>'Calcul coordonnées'!$I$137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4.6859506301552563E-2"/>
                  <c:y val="-9.6675791249164408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coordonnées'!$J$137:$J$140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coordonnées'!$K$137:$K$140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35"/>
          <c:order val="34"/>
          <c:tx>
            <c:strRef>
              <c:f>'Calcul coordonnées'!$I$141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4.6860265563957337E-2"/>
                  <c:y val="-1.2202078134763154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coordonnées'!$J$141:$J$144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coordonnées'!$K$141:$K$144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36"/>
          <c:order val="35"/>
          <c:tx>
            <c:strRef>
              <c:f>'Calcul coordonnées'!$I$145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4.821912833638882E-2"/>
                  <c:y val="-9.612179184640279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coordonnées'!$J$145:$J$148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coordonnées'!$K$145:$K$148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37"/>
          <c:order val="36"/>
          <c:tx>
            <c:strRef>
              <c:f>'Calcul coordonnées'!$I$149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4.8214681228017996E-2"/>
                  <c:y val="-1.1371272061771513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spPr>
              <a:ln>
                <a:noFill/>
              </a:ln>
            </c:sp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coordonnées'!$J$149:$J$152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coordonnées'!$K$149:$K$152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38"/>
          <c:order val="37"/>
          <c:tx>
            <c:strRef>
              <c:f>'Calcul coordonnées'!$I$153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>
                <c:manualLayout>
                  <c:x val="-2.0661265490851111E-2"/>
                  <c:y val="-0.12089869126810077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coordonnées'!$J$153:$J$156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coordonnées'!$K$153:$K$156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39"/>
          <c:order val="38"/>
          <c:tx>
            <c:strRef>
              <c:f>'Calcul coordonnées'!$I$157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3793086243314965E-2"/>
                  <c:y val="-0.13805916057315581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spPr>
              <a:ln>
                <a:noFill/>
              </a:ln>
            </c:sp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coordonnées'!$J$157:$J$160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coordonnées'!$K$157:$K$160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40"/>
          <c:order val="39"/>
          <c:tx>
            <c:strRef>
              <c:f>'Calcul coordonnées'!$I$161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4.1385224363125273E-3"/>
                  <c:y val="-9.6675791249164408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coordonnées'!$J$161:$J$164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coordonnées'!$K$161:$K$164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41"/>
          <c:order val="40"/>
          <c:tx>
            <c:strRef>
              <c:f>'Calcul coordonnées'!$I$165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3.1580392695317865E-2"/>
                  <c:y val="-1.7117006969067122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coordonnées'!$J$165:$J$168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coordonnées'!$K$165:$K$168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42"/>
          <c:order val="41"/>
          <c:tx>
            <c:strRef>
              <c:f>'Calcul coordonnées'!$I$169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3.2953453247288204E-2"/>
                  <c:y val="-9.7811468394669275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coordonnées'!$J$169:$J$172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coordonnées'!$K$169:$K$172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43"/>
          <c:order val="42"/>
          <c:tx>
            <c:strRef>
              <c:f>'Calcul coordonnées'!$I$173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3.4326513799258544E-2"/>
                  <c:y val="-9.7811468394669275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coordonnées'!$J$173:$J$176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coordonnées'!$K$173:$K$176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44"/>
          <c:order val="43"/>
          <c:tx>
            <c:strRef>
              <c:f>'Calcul coordonnées'!$I$177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3.4326513799258544E-2"/>
                  <c:y val="-3.1788727228267512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coordonnées'!$J$177:$J$180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coordonnées'!$K$177:$K$180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45"/>
          <c:order val="44"/>
          <c:tx>
            <c:strRef>
              <c:f>'Calcul coordonnées'!$I$181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>
                <c:manualLayout>
                  <c:x val="-3.4326513799258544E-2"/>
                  <c:y val="-0.14182662917227046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coordonnées'!$J$181:$J$184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coordonnées'!$K$181:$K$184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46"/>
          <c:order val="45"/>
          <c:tx>
            <c:strRef>
              <c:f>'Calcul coordonnées'!$I$189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>
                <c:manualLayout>
                  <c:x val="-3.4326513799258544E-2"/>
                  <c:y val="-0.14916248930187065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coordonnées'!$J$189:$J$192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coordonnées'!$K$189:$K$192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48"/>
          <c:order val="46"/>
          <c:tx>
            <c:strRef>
              <c:f>'Calcul coordonnées'!$I$193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3.2953453247288204E-2"/>
                  <c:y val="-9.7811468394669275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coordonnées'!$J$193:$J$196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coordonnées'!$K$193:$K$196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47"/>
          <c:order val="47"/>
          <c:tx>
            <c:strRef>
              <c:f>'Calcul coordonnées'!$I$197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0984484415762736E-2"/>
                  <c:y val="-9.7811468394669275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coordonnées'!$J$197:$J$200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coordonnées'!$K$197:$K$200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49"/>
          <c:order val="48"/>
          <c:tx>
            <c:strRef>
              <c:f>'Calcul coordonnées'!$I$201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>
                <c:manualLayout>
                  <c:x val="-3.4326513799258544E-2"/>
                  <c:y val="-0.15649834943147084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coordonnées'!$J$201:$J$204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coordonnées'!$K$201:$K$204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50"/>
          <c:order val="49"/>
          <c:tx>
            <c:strRef>
              <c:f>'Calcul coordonnées'!$I$205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>
                <c:manualLayout>
                  <c:x val="-1.7849787175614446E-2"/>
                  <c:y val="-0.17850592982027144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coordonnées'!$J$205:$J$208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coordonnées'!$K$205:$K$208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51"/>
          <c:order val="50"/>
          <c:tx>
            <c:strRef>
              <c:f>'Calcul coordonnées'!$I$209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3.4326621914262535E-2"/>
                  <c:y val="-9.7811468394669275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coordonnées'!$J$209:$J$212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coordonnées'!$K$209:$K$212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52"/>
          <c:order val="51"/>
          <c:tx>
            <c:strRef>
              <c:f>'Calcul coordonnées'!$I$213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1.510366607167366E-2"/>
                  <c:y val="-2.9343440518400783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coordonnées'!$J$213:$J$216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coordonnées'!$K$213:$K$216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53"/>
          <c:order val="52"/>
          <c:tx>
            <c:strRef>
              <c:f>'Calcul coordonnées'!$I$217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0984484415762634E-2"/>
                  <c:y val="-9.7811468394669275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coordonnées'!$J$217:$J$220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coordonnées'!$K$217:$K$220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54"/>
          <c:order val="53"/>
          <c:tx>
            <c:strRef>
              <c:f>'Calcul coordonnées'!$I$221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>
                <c:manualLayout>
                  <c:x val="-3.2953453247288204E-2"/>
                  <c:y val="-0.19806822349920525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coordonnées'!$J$221:$J$224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coordonnées'!$K$221:$K$224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55"/>
          <c:order val="54"/>
          <c:tx>
            <c:strRef>
              <c:f>'Calcul coordonnées'!$I$225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>
                <c:manualLayout>
                  <c:x val="-3.4326621914262639E-2"/>
                  <c:y val="-0.17850592982027141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coordonnées'!$J$225:$J$228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coordonnées'!$K$225:$K$228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56"/>
          <c:order val="55"/>
          <c:tx>
            <c:strRef>
              <c:f>'Calcul coordonnées'!$I$229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1.2357544967733078E-2"/>
                  <c:y val="-1.2226433549333659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coordonnées'!$J$229:$J$232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coordonnées'!$K$229:$K$232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3"/>
          <c:order val="56"/>
          <c:tx>
            <c:strRef>
              <c:f>'Calcul coordonnées'!$I$185</c:f>
              <c:strCache>
                <c:ptCount val="1"/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0984484415762736E-2"/>
                  <c:y val="-4.6460447487467908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'Calcul coordonnées'!$J$185:$J$188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'Calcul coordonnées'!$K$185:$K$188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57"/>
          <c:order val="57"/>
          <c:tx>
            <c:strRef>
              <c:f>'C:\Users\lpardon\AppData\Local\Microsoft\Windows\Temporary Internet Files\Content.Outlook\C5K8244E\[types d''actions.xlsx]Feuil1'!$C$1:$C$4</c:f>
              <c:strCache>
                <c:ptCount val="1"/>
                <c:pt idx="0">
                  <c:v>Echelle visée Echelle de l'itinéraire technique. Pas de modification du système de culture ou d'élevage. Echelle du système de culture ou d'élevage. Pas de modification des productions.</c:v>
                </c:pt>
              </c:strCache>
            </c:strRef>
          </c:tx>
          <c:marker>
            <c:symbol val="none"/>
          </c:marker>
          <c:dLbls>
            <c:dLbl>
              <c:idx val="0"/>
              <c:delete val="1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strRef>
              <c:f>'C:\Users\lpardon\AppData\Local\Microsoft\Windows\Temporary Internet Files\Content.Outlook\C5K8244E\[types d''actions.xlsx]Feuil1'!$A$5:$B$5</c:f>
              <c:strCache>
                <c:ptCount val="2"/>
                <c:pt idx="0">
                  <c:v>Complexification des systèmes</c:v>
                </c:pt>
                <c:pt idx="1">
                  <c:v>Productions (ex. changement des rotations, production d'énergie, etc.)</c:v>
                </c:pt>
              </c:strCache>
            </c:strRef>
          </c:xVal>
          <c:yVal>
            <c:numRef>
              <c:f>'C:\Users\lpardon\AppData\Local\Microsoft\Windows\Temporary Internet Files\Content.Outlook\C5K8244E\[types d''actions.xlsx]Feuil1'!$C$5</c:f>
              <c:numCache>
                <c:formatCode>General</c:formatCode>
                <c:ptCount val="1"/>
                <c:pt idx="0">
                  <c:v>0</c:v>
                </c:pt>
              </c:numCache>
            </c:numRef>
          </c:yVal>
          <c:smooth val="0"/>
        </c:ser>
        <c:ser>
          <c:idx val="58"/>
          <c:order val="58"/>
          <c:tx>
            <c:strRef>
              <c:f>'C:\Users\lpardon\AppData\Local\Microsoft\Windows\Temporary Internet Files\Content.Outlook\C5K8244E\[types d''actions.xlsx]Feuil1'!$C$1:$C$4</c:f>
              <c:strCache>
                <c:ptCount val="1"/>
                <c:pt idx="0">
                  <c:v>Echelle visée Echelle de l'itinéraire technique. Pas de modification du système de culture ou d'élevage. Echelle du système de culture ou d'élevage. Pas de modification des productions.</c:v>
                </c:pt>
              </c:strCache>
            </c:strRef>
          </c:tx>
          <c:marker>
            <c:symbol val="none"/>
          </c:marker>
          <c:dLbls>
            <c:delete val="1"/>
          </c:dLbls>
          <c:xVal>
            <c:strRef>
              <c:f>'C:\Users\lpardon\AppData\Local\Microsoft\Windows\Temporary Internet Files\Content.Outlook\C5K8244E\[types d''actions.xlsx]Feuil1'!$A$5:$B$5</c:f>
              <c:strCache>
                <c:ptCount val="2"/>
                <c:pt idx="0">
                  <c:v>Complexification des systèmes</c:v>
                </c:pt>
                <c:pt idx="1">
                  <c:v>Productions (ex. changement des rotations, production d'énergie, etc.)</c:v>
                </c:pt>
              </c:strCache>
            </c:strRef>
          </c:xVal>
          <c:yVal>
            <c:numRef>
              <c:f>'C:\Users\lpardon\AppData\Local\Microsoft\Windows\Temporary Internet Files\Content.Outlook\C5K8244E\[types d''actions.xlsx]Feuil1'!$C$5</c:f>
              <c:numCache>
                <c:formatCode>General</c:formatCode>
                <c:ptCount val="1"/>
                <c:pt idx="0">
                  <c:v>0</c:v>
                </c:pt>
              </c:numCache>
            </c:numRef>
          </c:y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73280640"/>
        <c:axId val="173299200"/>
      </c:scatterChart>
      <c:valAx>
        <c:axId val="1732806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fr-FR" sz="1800"/>
                  <a:t>Atténuation annuelle</a:t>
                </a:r>
              </a:p>
              <a:p>
                <a:pPr>
                  <a:defRPr sz="1800"/>
                </a:pPr>
                <a:r>
                  <a:rPr lang="fr-FR" sz="1800"/>
                  <a:t>(Tg CO2e évités)</a:t>
                </a:r>
              </a:p>
            </c:rich>
          </c:tx>
          <c:layout>
            <c:manualLayout>
              <c:xMode val="edge"/>
              <c:yMode val="edge"/>
              <c:x val="0.46769887844831742"/>
              <c:y val="0.82040958658663132"/>
            </c:manualLayout>
          </c:layout>
          <c:overlay val="0"/>
        </c:title>
        <c:numFmt formatCode="General" sourceLinked="1"/>
        <c:majorTickMark val="out"/>
        <c:minorTickMark val="out"/>
        <c:tickLblPos val="nextTo"/>
        <c:spPr>
          <a:ln w="9525">
            <a:solidFill>
              <a:schemeClr val="tx1"/>
            </a:solidFill>
          </a:ln>
        </c:spPr>
        <c:crossAx val="173299200"/>
        <c:crosses val="autoZero"/>
        <c:crossBetween val="midCat"/>
      </c:valAx>
      <c:valAx>
        <c:axId val="17329920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fr-FR" sz="1800"/>
                  <a:t>Coût annuel</a:t>
                </a:r>
              </a:p>
              <a:p>
                <a:pPr>
                  <a:defRPr sz="1800"/>
                </a:pPr>
                <a:r>
                  <a:rPr lang="fr-FR" sz="1800"/>
                  <a:t>(€ / Mg CO2e évités)</a:t>
                </a:r>
              </a:p>
            </c:rich>
          </c:tx>
          <c:layout>
            <c:manualLayout>
              <c:xMode val="edge"/>
              <c:yMode val="edge"/>
              <c:x val="7.0241374531153904E-3"/>
              <c:y val="0.3831075117803257"/>
            </c:manualLayout>
          </c:layout>
          <c:overlay val="0"/>
        </c:title>
        <c:numFmt formatCode="General" sourceLinked="1"/>
        <c:majorTickMark val="out"/>
        <c:minorTickMark val="out"/>
        <c:tickLblPos val="nextTo"/>
        <c:crossAx val="173280640"/>
        <c:crosses val="autoZero"/>
        <c:crossBetween val="midCat"/>
        <c:minorUnit val="50"/>
      </c:valAx>
    </c:plotArea>
    <c:plotVisOnly val="1"/>
    <c:dispBlanksAs val="gap"/>
    <c:showDLblsOverMax val="0"/>
  </c:chart>
  <c:spPr>
    <a:solidFill>
      <a:schemeClr val="accent4"/>
    </a:solidFill>
    <a:ln>
      <a:solidFill>
        <a:schemeClr val="tx1"/>
      </a:solidFill>
    </a:ln>
  </c:spPr>
  <c:txPr>
    <a:bodyPr/>
    <a:lstStyle/>
    <a:p>
      <a:pPr algn="ctr">
        <a:defRPr lang="fr-FR" sz="800" b="0" i="0" u="none" strike="noStrike" kern="1200" baseline="0">
          <a:solidFill>
            <a:schemeClr val="bg1"/>
          </a:solidFill>
          <a:latin typeface="+mn-lt"/>
          <a:ea typeface="+mn-ea"/>
          <a:cs typeface="+mn-cs"/>
        </a:defRPr>
      </a:pPr>
      <a:endParaRPr lang="fr-FR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0.89983</cdr:x>
      <cdr:y>0.20488</cdr:y>
    </cdr:from>
    <cdr:to>
      <cdr:x>0.90782</cdr:x>
      <cdr:y>0.39227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8102868" y="1152127"/>
          <a:ext cx="72008" cy="1053831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fr-FR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35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dirty="0"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60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350" y="937260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872DBACB-5026-4147-AC2C-4F5222AE24F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8934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35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dirty="0"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86300"/>
            <a:ext cx="4938713" cy="444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350" y="937260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47DFDF11-D474-47E5-915C-D552D58A6F4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1726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27EDA26-16CF-442C-B9CE-A1DE5C240AD0}" type="slidenum">
              <a:rPr lang="en-GB">
                <a:latin typeface="Calibri" pitchFamily="34" charset="0"/>
                <a:cs typeface="Calibri" pitchFamily="34" charset="0"/>
              </a:rPr>
              <a:pPr eaLnBrk="1" hangingPunct="1"/>
              <a:t>1</a:t>
            </a:fld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29B1362-10FB-47EB-BE5F-6E1F38683F69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23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F733262-18D4-43B6-BD9D-B501DB3AFB60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24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705AD02-8C05-4D69-982C-2416A7F4C115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25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69111C8-95B5-4559-B202-09360724DF68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26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EFA5315-D166-419E-BB00-9D3EEBC2DBE3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27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0899" name="Text Box 1"/>
          <p:cNvSpPr txBox="1">
            <a:spLocks noChangeArrowheads="1"/>
          </p:cNvSpPr>
          <p:nvPr/>
        </p:nvSpPr>
        <p:spPr bwMode="auto">
          <a:xfrm>
            <a:off x="3816350" y="937260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B2D7018-840A-499E-A30A-B3B30EA0A5FA}" type="slidenum">
              <a:rPr lang="fr-FR" sz="1200" b="1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pPr algn="r" eaLnBrk="1" hangingPunct="1"/>
              <a:t>27</a:t>
            </a:fld>
            <a:endParaRPr lang="fr-FR" sz="1200" b="1">
              <a:solidFill>
                <a:srgbClr val="000000"/>
              </a:solidFill>
              <a:latin typeface="Calibri" pitchFamily="34" charset="0"/>
              <a:ea typeface="SimSun" pitchFamily="2" charset="-122"/>
              <a:cs typeface="Calibri" pitchFamily="34" charset="0"/>
            </a:endParaRPr>
          </a:p>
        </p:txBody>
      </p:sp>
      <p:sp>
        <p:nvSpPr>
          <p:cNvPr id="80900" name="Text Box 2"/>
          <p:cNvSpPr txBox="1">
            <a:spLocks noChangeArrowheads="1"/>
          </p:cNvSpPr>
          <p:nvPr/>
        </p:nvSpPr>
        <p:spPr bwMode="auto">
          <a:xfrm>
            <a:off x="3816350" y="937260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0F3DF142-3ED5-4A40-9D20-99640921FAD7}" type="slidenum">
              <a:rPr lang="fr-FR" sz="1200" b="1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pPr algn="r" eaLnBrk="1" hangingPunct="1"/>
              <a:t>27</a:t>
            </a:fld>
            <a:endParaRPr lang="fr-FR" sz="1200" b="1">
              <a:solidFill>
                <a:srgbClr val="000000"/>
              </a:solidFill>
              <a:latin typeface="Calibri" pitchFamily="34" charset="0"/>
              <a:ea typeface="SimSun" pitchFamily="2" charset="-122"/>
              <a:cs typeface="Calibri" pitchFamily="34" charset="0"/>
            </a:endParaRPr>
          </a:p>
        </p:txBody>
      </p:sp>
      <p:sp>
        <p:nvSpPr>
          <p:cNvPr id="809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6600"/>
            <a:ext cx="4932363" cy="3700463"/>
          </a:xfrm>
          <a:solidFill>
            <a:srgbClr val="FFFFFF"/>
          </a:solidFill>
          <a:ln/>
        </p:spPr>
      </p:sp>
      <p:sp>
        <p:nvSpPr>
          <p:cNvPr id="80902" name="Text Box 4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Times New Roman" pitchFamily="18" charset="0"/>
              </a:rPr>
              <a:t>Productivité mesurée exceptionnelle : gain de 36%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SzPct val="100000"/>
            </a:pPr>
            <a:fld id="{2C994B2D-8386-4D08-ACF5-05D624420B02}" type="slidenum">
              <a:rPr lang="fr-FR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pPr eaLnBrk="1" hangingPunct="1">
                <a:buSzPct val="100000"/>
              </a:pPr>
              <a:t>28</a:t>
            </a:fld>
            <a:endParaRPr lang="fr-FR">
              <a:solidFill>
                <a:srgbClr val="000000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Text Box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mtClean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Le gain de productivité représente un saut quantitatif exceptionnel pour une innovation agro-écologique</a:t>
            </a:r>
          </a:p>
        </p:txBody>
      </p:sp>
      <p:sp>
        <p:nvSpPr>
          <p:cNvPr id="81925" name="Text Box 3"/>
          <p:cNvSpPr txBox="1">
            <a:spLocks noChangeArrowheads="1"/>
          </p:cNvSpPr>
          <p:nvPr/>
        </p:nvSpPr>
        <p:spPr bwMode="auto">
          <a:xfrm>
            <a:off x="3816350" y="937260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buSzPct val="100000"/>
            </a:pPr>
            <a:fld id="{FC648867-FC6C-42C7-9504-EDC6DF8F3EF3}" type="slidenum">
              <a:rPr lang="fr-FR" sz="1200" b="1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pPr algn="r" eaLnBrk="1" hangingPunct="1">
                <a:buSzPct val="100000"/>
              </a:pPr>
              <a:t>28</a:t>
            </a:fld>
            <a:endParaRPr lang="fr-FR" sz="1200" b="1">
              <a:solidFill>
                <a:srgbClr val="000000"/>
              </a:solidFill>
              <a:latin typeface="Calibri" pitchFamily="34" charset="0"/>
              <a:ea typeface="SimSun" pitchFamily="2" charset="-122"/>
              <a:cs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gain de productivité représente un saut quantitatif exceptionnel pour une innovation agro-écologique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4DB88-665D-4B20-9B61-2EF3FA923425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241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C326492-63D5-406F-938C-1F5A869D4A07}" type="slidenum">
              <a:rPr lang="en-GB">
                <a:latin typeface="Calibri" pitchFamily="34" charset="0"/>
                <a:cs typeface="Calibri" pitchFamily="34" charset="0"/>
              </a:rPr>
              <a:pPr eaLnBrk="1" hangingPunct="1"/>
              <a:t>30</a:t>
            </a:fld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70F0A98-14AC-470D-9724-6FD2C94ECD07}" type="slidenum">
              <a:rPr lang="en-GB">
                <a:latin typeface="Calibri" pitchFamily="34" charset="0"/>
                <a:cs typeface="Calibri" pitchFamily="34" charset="0"/>
              </a:rPr>
              <a:pPr eaLnBrk="1" hangingPunct="1"/>
              <a:t>31</a:t>
            </a:fld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4DB88-665D-4B20-9B61-2EF3FA923425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6447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0766457-15FA-4840-B549-C5F4FFD747BB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3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solidFill>
            <a:srgbClr val="FFFFFF"/>
          </a:solidFill>
          <a:ln/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4DB88-665D-4B20-9B61-2EF3FA923425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79986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DFDF11-D474-47E5-915C-D552D58A6F4E}" type="slidenum">
              <a:rPr lang="fr-FR" smtClean="0"/>
              <a:pPr>
                <a:defRPr/>
              </a:pPr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5767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5520A5D-BBE5-43EB-85C4-336A0E616BB3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35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2947" name="Text Box 2"/>
          <p:cNvSpPr txBox="1">
            <a:spLocks noChangeArrowheads="1"/>
          </p:cNvSpPr>
          <p:nvPr/>
        </p:nvSpPr>
        <p:spPr bwMode="auto">
          <a:xfrm>
            <a:off x="855663" y="739775"/>
            <a:ext cx="5024437" cy="37020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2948" name="Rectangle 3"/>
          <p:cNvSpPr>
            <a:spLocks noGrp="1" noChangeArrowheads="1"/>
          </p:cNvSpPr>
          <p:nvPr>
            <p:ph type="body"/>
          </p:nvPr>
        </p:nvSpPr>
        <p:spPr>
          <a:xfrm>
            <a:off x="898525" y="4687888"/>
            <a:ext cx="4932363" cy="4435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SzPct val="100000"/>
            </a:pPr>
            <a:fld id="{D041D72F-DB3F-4EB7-B295-CBD8A57A0C88}" type="slidenum">
              <a:rPr lang="fr-FR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pPr eaLnBrk="1" hangingPunct="1">
                <a:buSzPct val="100000"/>
              </a:pPr>
              <a:t>37</a:t>
            </a:fld>
            <a:endParaRPr lang="fr-FR">
              <a:solidFill>
                <a:srgbClr val="000000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5734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B1E38-B92A-40B6-AAF8-C2BB73094040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SzPct val="100000"/>
            </a:pPr>
            <a:fld id="{FCC7E6D3-3CB8-44B3-9533-1C5AB991743D}" type="slidenum">
              <a:rPr lang="fr-FR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pPr eaLnBrk="1" hangingPunct="1">
                <a:buSzPct val="100000"/>
              </a:pPr>
              <a:t>44</a:t>
            </a:fld>
            <a:endParaRPr lang="fr-FR">
              <a:solidFill>
                <a:srgbClr val="000000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5EB384-6620-42CF-B2D9-B952E0AD0E1E}" type="slidenum">
              <a:rPr lang="fr-FR"/>
              <a:pPr/>
              <a:t>56</a:t>
            </a:fld>
            <a:endParaRPr lang="fr-FR"/>
          </a:p>
        </p:txBody>
      </p:sp>
      <p:sp>
        <p:nvSpPr>
          <p:cNvPr id="131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L’enracinement de l’arbre (en rouge) est généralisé, y compris au delà de la limite du houppier (ici à 10m du tronc)</a:t>
            </a:r>
          </a:p>
          <a:p>
            <a:r>
              <a:rPr lang="fr-FR"/>
              <a:t>L’enracinement de la culture (prairie) est superficiel</a:t>
            </a:r>
          </a:p>
          <a:p>
            <a:endParaRPr lang="fr-FR"/>
          </a:p>
          <a:p>
            <a:r>
              <a:rPr lang="fr-FR"/>
              <a:t>L’arbre intercepte donc tout ce qui échappe à la culture</a:t>
            </a:r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1700" y="739775"/>
            <a:ext cx="4932363" cy="3700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Espace réservé des commentaires 2"/>
          <p:cNvSpPr>
            <a:spLocks noGrp="1"/>
          </p:cNvSpPr>
          <p:nvPr>
            <p:ph type="body" idx="1"/>
          </p:nvPr>
        </p:nvSpPr>
        <p:spPr bwMode="auto">
          <a:xfrm>
            <a:off x="673577" y="4686499"/>
            <a:ext cx="5388610" cy="443984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fr-FR" smtClean="0"/>
              <a:t>Une représentation simplifié du cycle de l’azote dans une parcelle agricole conventionnelle.</a:t>
            </a:r>
          </a:p>
          <a:p>
            <a:pPr>
              <a:spcBef>
                <a:spcPct val="0"/>
              </a:spcBef>
            </a:pPr>
            <a:r>
              <a:rPr lang="fr-FR" smtClean="0"/>
              <a:t>Principale entrée d’azote: Fertilisation</a:t>
            </a:r>
          </a:p>
          <a:p>
            <a:pPr>
              <a:spcBef>
                <a:spcPct val="0"/>
              </a:spcBef>
            </a:pPr>
            <a:r>
              <a:rPr lang="fr-FR" smtClean="0"/>
              <a:t>Principale sortie: exportation (récolte)</a:t>
            </a:r>
          </a:p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94212" name="Espace réservé du numéro de diapositive 3"/>
          <p:cNvSpPr txBox="1">
            <a:spLocks noGrp="1"/>
          </p:cNvSpPr>
          <p:nvPr/>
        </p:nvSpPr>
        <p:spPr bwMode="auto">
          <a:xfrm>
            <a:off x="3815373" y="9371285"/>
            <a:ext cx="2918831" cy="49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0" hangingPunct="0"/>
            <a:fld id="{1123E2AA-52C3-4BB8-847B-45711F5085AE}" type="slidenum">
              <a:rPr lang="fr-FR" sz="1200">
                <a:latin typeface="Arial" charset="0"/>
                <a:ea typeface="ヒラギノ角ゴ Pro W3" pitchFamily="16" charset="-128"/>
              </a:rPr>
              <a:pPr algn="r" eaLnBrk="0" hangingPunct="0"/>
              <a:t>59</a:t>
            </a:fld>
            <a:endParaRPr lang="fr-FR" sz="1200">
              <a:latin typeface="Arial" charset="0"/>
              <a:ea typeface="ヒラギノ角ゴ Pro W3" pitchFamily="16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1700" y="739775"/>
            <a:ext cx="4932363" cy="3700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Espace réservé des commentaires 2"/>
          <p:cNvSpPr>
            <a:spLocks noGrp="1"/>
          </p:cNvSpPr>
          <p:nvPr>
            <p:ph type="body" idx="1"/>
          </p:nvPr>
        </p:nvSpPr>
        <p:spPr bwMode="auto">
          <a:xfrm>
            <a:off x="673577" y="4686499"/>
            <a:ext cx="5388610" cy="443984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>
              <a:spcBef>
                <a:spcPct val="0"/>
              </a:spcBef>
            </a:pPr>
            <a:r>
              <a:rPr lang="fr-FR" smtClean="0"/>
              <a:t>Introduction d’arbres dans une parcelle: plusieurs opportunités de modification du cycle de l’azote</a:t>
            </a:r>
          </a:p>
          <a:p>
            <a:pPr marL="228600" indent="-228600">
              <a:spcBef>
                <a:spcPct val="0"/>
              </a:spcBef>
              <a:buFontTx/>
              <a:buAutoNum type="arabicParenR"/>
            </a:pPr>
            <a:r>
              <a:rPr lang="fr-FR" smtClean="0"/>
              <a:t> Prélèvements d’azote minéral -&gt; mais attention: compétition aux cultures.</a:t>
            </a:r>
          </a:p>
          <a:p>
            <a:pPr marL="228600" indent="-228600">
              <a:spcBef>
                <a:spcPct val="0"/>
              </a:spcBef>
              <a:buFontTx/>
              <a:buAutoNum type="arabicParenR"/>
            </a:pPr>
            <a:r>
              <a:rPr lang="fr-FR" smtClean="0"/>
              <a:t> Prélèvements en profondeur.</a:t>
            </a:r>
          </a:p>
          <a:p>
            <a:pPr marL="228600" indent="-228600">
              <a:spcBef>
                <a:spcPct val="0"/>
              </a:spcBef>
              <a:buFontTx/>
              <a:buAutoNum type="arabicParenR"/>
            </a:pPr>
            <a:r>
              <a:rPr lang="fr-FR" smtClean="0"/>
              <a:t> Restitutions par les litières.</a:t>
            </a:r>
          </a:p>
          <a:p>
            <a:pPr marL="228600" indent="-228600">
              <a:spcBef>
                <a:spcPct val="0"/>
              </a:spcBef>
            </a:pPr>
            <a:endParaRPr lang="fr-FR" smtClean="0"/>
          </a:p>
          <a:p>
            <a:pPr marL="228600" indent="-228600">
              <a:spcBef>
                <a:spcPct val="0"/>
              </a:spcBef>
            </a:pPr>
            <a:r>
              <a:rPr lang="fr-FR" smtClean="0"/>
              <a:t>Une grande partie des flux sont conditionnés par les flux d’eau</a:t>
            </a:r>
          </a:p>
          <a:p>
            <a:pPr marL="228600" indent="-228600">
              <a:spcBef>
                <a:spcPct val="0"/>
              </a:spcBef>
            </a:pPr>
            <a:r>
              <a:rPr lang="fr-FR" smtClean="0"/>
              <a:t>En particulier, la lixiviation est liée au drainage</a:t>
            </a:r>
          </a:p>
          <a:p>
            <a:pPr marL="228600" indent="-228600">
              <a:spcBef>
                <a:spcPct val="0"/>
              </a:spcBef>
            </a:pPr>
            <a:r>
              <a:rPr lang="fr-FR" smtClean="0"/>
              <a:t>Pour réduire la lixiviation: deux solutions: réduire le drainage, ou réduire la concentration de l’eau drainée.</a:t>
            </a:r>
          </a:p>
          <a:p>
            <a:pPr marL="228600" indent="-228600">
              <a:spcBef>
                <a:spcPct val="0"/>
              </a:spcBef>
            </a:pPr>
            <a:endParaRPr lang="fr-FR" smtClean="0"/>
          </a:p>
        </p:txBody>
      </p:sp>
      <p:sp>
        <p:nvSpPr>
          <p:cNvPr id="96260" name="Espace réservé du numéro de diapositive 3"/>
          <p:cNvSpPr txBox="1">
            <a:spLocks noGrp="1"/>
          </p:cNvSpPr>
          <p:nvPr/>
        </p:nvSpPr>
        <p:spPr bwMode="auto">
          <a:xfrm>
            <a:off x="3815373" y="9371285"/>
            <a:ext cx="2918831" cy="49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0" hangingPunct="0"/>
            <a:fld id="{08626FAC-8E1D-40E6-910A-C55B650A55E9}" type="slidenum">
              <a:rPr lang="fr-FR" sz="1200">
                <a:latin typeface="Arial" charset="0"/>
                <a:ea typeface="ヒラギノ角ゴ Pro W3" pitchFamily="16" charset="-128"/>
              </a:rPr>
              <a:pPr algn="r" eaLnBrk="0" hangingPunct="0"/>
              <a:t>60</a:t>
            </a:fld>
            <a:endParaRPr lang="fr-FR" sz="1200">
              <a:latin typeface="Arial" charset="0"/>
              <a:ea typeface="ヒラギノ角ゴ Pro W3" pitchFamily="16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0113" y="738188"/>
            <a:ext cx="4937125" cy="3703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Espace réservé des commentaires 2"/>
          <p:cNvSpPr>
            <a:spLocks noGrp="1"/>
          </p:cNvSpPr>
          <p:nvPr>
            <p:ph type="body" idx="1"/>
          </p:nvPr>
        </p:nvSpPr>
        <p:spPr bwMode="auto">
          <a:xfrm>
            <a:off x="673577" y="4686499"/>
            <a:ext cx="5388610" cy="4441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70" tIns="47535" rIns="95070" bIns="47535"/>
          <a:lstStyle/>
          <a:p>
            <a:pPr defTabSz="1054100">
              <a:spcBef>
                <a:spcPct val="0"/>
              </a:spcBef>
            </a:pPr>
            <a:r>
              <a:rPr lang="fr-FR" smtClean="0"/>
              <a:t>Le domaine expérimental de Restinclières est situé dans l’’Hérault, au nord de Montpellier.</a:t>
            </a:r>
          </a:p>
          <a:p>
            <a:pPr defTabSz="1054100">
              <a:spcBef>
                <a:spcPct val="0"/>
              </a:spcBef>
            </a:pPr>
            <a:r>
              <a:rPr lang="fr-FR" smtClean="0"/>
              <a:t>Le Climat est de type méditerranéen, avec sècheresse estivale et fortes pluies d’automne et d’hiver.</a:t>
            </a:r>
          </a:p>
          <a:p>
            <a:pPr defTabSz="1054100">
              <a:spcBef>
                <a:spcPct val="0"/>
              </a:spcBef>
            </a:pPr>
            <a:r>
              <a:rPr lang="fr-FR" smtClean="0"/>
              <a:t>Le sol est limoneux, profond, avec une forte réserve utile.</a:t>
            </a:r>
          </a:p>
          <a:p>
            <a:pPr defTabSz="1054100">
              <a:spcBef>
                <a:spcPct val="0"/>
              </a:spcBef>
            </a:pPr>
            <a:r>
              <a:rPr lang="fr-FR" smtClean="0"/>
              <a:t>Présence d’une nappe alluviale, dont la profondeur oscille entre 1 et 4 m.</a:t>
            </a:r>
          </a:p>
          <a:p>
            <a:pPr defTabSz="1054100">
              <a:spcBef>
                <a:spcPct val="0"/>
              </a:spcBef>
            </a:pPr>
            <a:endParaRPr lang="fr-FR" smtClean="0"/>
          </a:p>
          <a:p>
            <a:pPr defTabSz="1054100">
              <a:spcBef>
                <a:spcPct val="0"/>
              </a:spcBef>
            </a:pPr>
            <a:endParaRPr lang="fr-FR" smtClean="0"/>
          </a:p>
        </p:txBody>
      </p:sp>
      <p:sp>
        <p:nvSpPr>
          <p:cNvPr id="72708" name="Espace réservé du numéro de diapositive 3"/>
          <p:cNvSpPr txBox="1">
            <a:spLocks noGrp="1"/>
          </p:cNvSpPr>
          <p:nvPr/>
        </p:nvSpPr>
        <p:spPr bwMode="auto">
          <a:xfrm>
            <a:off x="3815373" y="9371285"/>
            <a:ext cx="2918831" cy="49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70" tIns="47535" rIns="95070" bIns="47535" anchor="b"/>
          <a:lstStyle>
            <a:lvl1pPr defTabSz="10541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0541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0541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0541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0541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541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541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541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541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11615FC3-5C27-4A7C-B0BC-C98721239DC0}" type="slidenum">
              <a:rPr lang="fr-FR" sz="1200"/>
              <a:pPr algn="r"/>
              <a:t>62</a:t>
            </a:fld>
            <a:endParaRPr lang="fr-FR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1EDE3E-2C07-4FE6-94C1-CAC119672595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5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0113" y="738188"/>
            <a:ext cx="4937125" cy="3703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Espace réservé des commentaires 2"/>
          <p:cNvSpPr>
            <a:spLocks noGrp="1"/>
          </p:cNvSpPr>
          <p:nvPr>
            <p:ph type="body" idx="1"/>
          </p:nvPr>
        </p:nvSpPr>
        <p:spPr bwMode="auto">
          <a:xfrm>
            <a:off x="673577" y="4686499"/>
            <a:ext cx="5388610" cy="4441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70" tIns="47535" rIns="95070" bIns="47535"/>
          <a:lstStyle/>
          <a:p>
            <a:pPr defTabSz="1054100">
              <a:spcBef>
                <a:spcPct val="0"/>
              </a:spcBef>
            </a:pPr>
            <a:r>
              <a:rPr lang="fr-FR" smtClean="0"/>
              <a:t>La parcelle qui nous intéresse ici est la parcelle A3, qui a fait l’objet d’un suivi expérimental lourd depuis sa mise en place en 1995.</a:t>
            </a:r>
          </a:p>
          <a:p>
            <a:pPr defTabSz="1054100">
              <a:spcBef>
                <a:spcPct val="0"/>
              </a:spcBef>
            </a:pPr>
            <a:r>
              <a:rPr lang="fr-FR" smtClean="0"/>
              <a:t>Cette parcelle associée des noyers hybrides avec une rotation quadriennale de blé dur et colza.</a:t>
            </a:r>
          </a:p>
        </p:txBody>
      </p:sp>
      <p:sp>
        <p:nvSpPr>
          <p:cNvPr id="74756" name="Espace réservé du numéro de diapositive 3"/>
          <p:cNvSpPr txBox="1">
            <a:spLocks noGrp="1"/>
          </p:cNvSpPr>
          <p:nvPr/>
        </p:nvSpPr>
        <p:spPr bwMode="auto">
          <a:xfrm>
            <a:off x="3815373" y="9371285"/>
            <a:ext cx="2918831" cy="49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70" tIns="47535" rIns="95070" bIns="47535" anchor="b"/>
          <a:lstStyle>
            <a:lvl1pPr defTabSz="10541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0541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0541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0541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0541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541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541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541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541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D6D95947-A242-42C0-B30F-9E3C5894E60B}" type="slidenum">
              <a:rPr lang="fr-FR" sz="1200"/>
              <a:pPr algn="r"/>
              <a:t>63</a:t>
            </a:fld>
            <a:endParaRPr lang="fr-FR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SzPct val="100000"/>
            </a:pPr>
            <a:fld id="{CF0158D4-E2BD-4CE5-8688-D5A9DDC6116F}" type="slidenum">
              <a:rPr lang="fr-FR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pPr eaLnBrk="1" hangingPunct="1">
                <a:buSzPct val="100000"/>
              </a:pPr>
              <a:t>77</a:t>
            </a:fld>
            <a:endParaRPr lang="fr-FR">
              <a:solidFill>
                <a:srgbClr val="000000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SzPct val="100000"/>
            </a:pPr>
            <a:fld id="{CF0158D4-E2BD-4CE5-8688-D5A9DDC6116F}" type="slidenum">
              <a:rPr lang="fr-FR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pPr eaLnBrk="1" hangingPunct="1">
                <a:buSzPct val="100000"/>
              </a:pPr>
              <a:t>103</a:t>
            </a:fld>
            <a:endParaRPr lang="fr-FR">
              <a:solidFill>
                <a:srgbClr val="000000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0113" y="739775"/>
            <a:ext cx="4935537" cy="3702050"/>
          </a:xfrm>
          <a:ln/>
        </p:spPr>
      </p:sp>
      <p:sp>
        <p:nvSpPr>
          <p:cNvPr id="65539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smtClean="0">
                <a:latin typeface="Times New Roman" pitchFamily="18" charset="0"/>
                <a:cs typeface="Times New Roman" pitchFamily="18" charset="0"/>
              </a:rPr>
              <a:t>Commençons par définir les systèmes sur lesquels porte cet exposé.</a:t>
            </a:r>
          </a:p>
          <a:p>
            <a:pPr eaLnBrk="1" hangingPunct="1"/>
            <a:r>
              <a:rPr lang="fr-FR" smtClean="0">
                <a:latin typeface="Times New Roman" pitchFamily="18" charset="0"/>
                <a:cs typeface="Times New Roman" pitchFamily="18" charset="0"/>
              </a:rPr>
              <a:t>Agroforesterie, de manière générale, désigne tout système de culture associant arbres et cultures sur les même surfaces.</a:t>
            </a:r>
          </a:p>
          <a:p>
            <a:pPr eaLnBrk="1" hangingPunct="1"/>
            <a:r>
              <a:rPr lang="fr-FR" smtClean="0">
                <a:latin typeface="Times New Roman" pitchFamily="18" charset="0"/>
                <a:cs typeface="Times New Roman" pitchFamily="18" charset="0"/>
              </a:rPr>
              <a:t>Nous nous intéresserons ici à un cas particulier de systèmes agroforestiers des zones tempérées, consistant à associer des alignements d’arbres a vocation de production de bois, et des bandes intercalaires cultivée. </a:t>
            </a:r>
          </a:p>
        </p:txBody>
      </p:sp>
      <p:sp>
        <p:nvSpPr>
          <p:cNvPr id="6554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38C8CD9-0B7E-4FA2-9E88-8D4FEFEA0E2B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6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476F0B4-61C7-414D-B7FB-25C503AE9B7C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7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FEBED29-EEDA-4BC1-AE98-E99C178E8C80}" type="slidenum">
              <a:rPr lang="en-GB">
                <a:latin typeface="Calibri" pitchFamily="34" charset="0"/>
                <a:cs typeface="Calibri" pitchFamily="34" charset="0"/>
              </a:rPr>
              <a:pPr eaLnBrk="1" hangingPunct="1"/>
              <a:t>16</a:t>
            </a:fld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CCE028B-464D-497A-91AA-22A48838DC27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17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318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A7F6F06-2491-4144-9036-6872A063CFDC}" type="slidenum">
              <a:rPr lang="fr-FR">
                <a:latin typeface="Calibri" pitchFamily="34" charset="0"/>
                <a:cs typeface="Calibri" pitchFamily="34" charset="0"/>
              </a:rPr>
              <a:pPr eaLnBrk="1" hangingPunct="1"/>
              <a:t>19</a:t>
            </a:fld>
            <a:endParaRPr lang="fr-FR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70F0A98-14AC-470D-9724-6FD2C94ECD07}" type="slidenum">
              <a:rPr lang="en-GB">
                <a:latin typeface="Calibri" pitchFamily="34" charset="0"/>
                <a:cs typeface="Calibri" pitchFamily="34" charset="0"/>
              </a:rPr>
              <a:pPr eaLnBrk="1" hangingPunct="1"/>
              <a:t>22</a:t>
            </a:fld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u titre 2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noProof="0" smtClean="0"/>
              <a:t>Cliquez pour modifier le style du titre du masque</a:t>
            </a:r>
          </a:p>
        </p:txBody>
      </p:sp>
      <p:sp>
        <p:nvSpPr>
          <p:cNvPr id="4099" name="Espace réservé du texte 1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 2" pitchFamily="18" charset="2"/>
              <a:buNone/>
              <a:defRPr/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215764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8EC89-4EEB-43E3-AFBA-665FED72C5B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0018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27825" y="228600"/>
            <a:ext cx="2038350" cy="5897563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965825" cy="589756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67E01-0C5A-4A4D-B89F-61CBE7AF62A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780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DA190-969C-47E3-B796-543A9D2C9BBC}" type="slidenum">
              <a:rPr lang="es-ES"/>
              <a:pPr>
                <a:defRPr/>
              </a:pPr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0492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7B90C-DF91-450B-8407-08CD34A2F29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6373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0F941-F811-445B-8E45-0AD053A5673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675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CCBA3-C69B-4971-986E-0D3EA6968C8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3662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0F5FD-ABD5-4E33-BF97-7B36AA1CA24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2310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6E0BC-4957-448B-8D0B-0DB4D143CA6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496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473D0-6B4E-4542-BF99-5947A437D0A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171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70BA3-92F7-40C8-9472-10626A155E5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7562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0B94E-EFB6-49B6-B150-F91BE9909E2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527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en-US" smtClean="0"/>
          </a:p>
        </p:txBody>
      </p:sp>
      <p:sp>
        <p:nvSpPr>
          <p:cNvPr id="102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dirty="0">
                <a:solidFill>
                  <a:schemeClr val="tx2"/>
                </a:solidFill>
                <a:latin typeface="+mn-lt"/>
                <a:cs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6AFCD5-930F-44DB-97CD-8C3BBEC0FC3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4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>
          <a:solidFill>
            <a:schemeClr val="tx1"/>
          </a:solidFill>
          <a:latin typeface="+mn-lt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400">
          <a:solidFill>
            <a:schemeClr val="tx1"/>
          </a:solidFill>
          <a:latin typeface="+mn-lt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B58B80"/>
        </a:buClr>
        <a:buSzPct val="75000"/>
        <a:buFont typeface="Wingdings" pitchFamily="2" charset="2"/>
        <a:buChar char=""/>
        <a:defRPr sz="2000">
          <a:solidFill>
            <a:schemeClr val="tx1"/>
          </a:solidFill>
          <a:latin typeface="+mn-lt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C3986D"/>
        </a:buClr>
        <a:buSzPct val="65000"/>
        <a:buFont typeface="Wingdings" pitchFamily="2" charset="2"/>
        <a:buChar char=""/>
        <a:defRPr>
          <a:solidFill>
            <a:schemeClr val="tx1"/>
          </a:solidFill>
          <a:latin typeface="+mn-lt"/>
        </a:defRPr>
      </a:lvl5pPr>
      <a:lvl6pPr marL="2286000" indent="-228600" algn="l" rtl="0" eaLnBrk="0" fontAlgn="base" hangingPunct="0">
        <a:spcBef>
          <a:spcPts val="400"/>
        </a:spcBef>
        <a:spcAft>
          <a:spcPct val="0"/>
        </a:spcAft>
        <a:buClr>
          <a:srgbClr val="C3986D"/>
        </a:buClr>
        <a:buSzPct val="65000"/>
        <a:buFont typeface="Wingdings" pitchFamily="2" charset="2"/>
        <a:buChar char=""/>
        <a:defRPr>
          <a:solidFill>
            <a:schemeClr val="tx1"/>
          </a:solidFill>
          <a:latin typeface="+mn-lt"/>
        </a:defRPr>
      </a:lvl6pPr>
      <a:lvl7pPr marL="2743200" indent="-228600" algn="l" rtl="0" eaLnBrk="0" fontAlgn="base" hangingPunct="0">
        <a:spcBef>
          <a:spcPts val="400"/>
        </a:spcBef>
        <a:spcAft>
          <a:spcPct val="0"/>
        </a:spcAft>
        <a:buClr>
          <a:srgbClr val="C3986D"/>
        </a:buClr>
        <a:buSzPct val="65000"/>
        <a:buFont typeface="Wingdings" pitchFamily="2" charset="2"/>
        <a:buChar char=""/>
        <a:defRPr>
          <a:solidFill>
            <a:schemeClr val="tx1"/>
          </a:solidFill>
          <a:latin typeface="+mn-lt"/>
        </a:defRPr>
      </a:lvl7pPr>
      <a:lvl8pPr marL="3200400" indent="-228600" algn="l" rtl="0" eaLnBrk="0" fontAlgn="base" hangingPunct="0">
        <a:spcBef>
          <a:spcPts val="400"/>
        </a:spcBef>
        <a:spcAft>
          <a:spcPct val="0"/>
        </a:spcAft>
        <a:buClr>
          <a:srgbClr val="C3986D"/>
        </a:buClr>
        <a:buSzPct val="65000"/>
        <a:buFont typeface="Wingdings" pitchFamily="2" charset="2"/>
        <a:buChar char=""/>
        <a:defRPr>
          <a:solidFill>
            <a:schemeClr val="tx1"/>
          </a:solidFill>
          <a:latin typeface="+mn-lt"/>
        </a:defRPr>
      </a:lvl8pPr>
      <a:lvl9pPr marL="3657600" indent="-228600" algn="l" rtl="0" eaLnBrk="0" fontAlgn="base" hangingPunct="0">
        <a:spcBef>
          <a:spcPts val="400"/>
        </a:spcBef>
        <a:spcAft>
          <a:spcPct val="0"/>
        </a:spcAft>
        <a:buClr>
          <a:srgbClr val="C3986D"/>
        </a:buClr>
        <a:buSzPct val="65000"/>
        <a:buFont typeface="Wingdings" pitchFamily="2" charset="2"/>
        <a:buChar char=""/>
        <a:defRPr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51520" y="816967"/>
            <a:ext cx="8639945" cy="2185214"/>
          </a:xfrm>
        </p:spPr>
        <p:txBody>
          <a:bodyPr wrap="square">
            <a:spAutoFit/>
          </a:bodyPr>
          <a:lstStyle/>
          <a:p>
            <a:pPr algn="r"/>
            <a:r>
              <a:rPr lang="en-GB" sz="4000" b="1" dirty="0" err="1" smtClean="0">
                <a:solidFill>
                  <a:srgbClr val="66FF33"/>
                </a:solidFill>
              </a:rPr>
              <a:t>L’agroforesterie</a:t>
            </a:r>
            <a:r>
              <a:rPr lang="en-GB" sz="4000" b="1" dirty="0" smtClean="0">
                <a:solidFill>
                  <a:srgbClr val="66FF33"/>
                </a:solidFill>
              </a:rPr>
              <a:t> </a:t>
            </a:r>
            <a:r>
              <a:rPr lang="en-GB" sz="4000" b="1" dirty="0" err="1" smtClean="0">
                <a:solidFill>
                  <a:srgbClr val="66FF33"/>
                </a:solidFill>
              </a:rPr>
              <a:t>peut-elle</a:t>
            </a:r>
            <a:r>
              <a:rPr lang="en-GB" sz="4000" b="1" dirty="0" smtClean="0">
                <a:solidFill>
                  <a:srgbClr val="66FF33"/>
                </a:solidFill>
              </a:rPr>
              <a:t> </a:t>
            </a:r>
            <a:r>
              <a:rPr lang="en-GB" sz="4000" b="1" dirty="0" err="1" smtClean="0">
                <a:solidFill>
                  <a:srgbClr val="66FF33"/>
                </a:solidFill>
              </a:rPr>
              <a:t>permettre</a:t>
            </a:r>
            <a:r>
              <a:rPr lang="en-GB" sz="4000" b="1" dirty="0" smtClean="0">
                <a:solidFill>
                  <a:srgbClr val="66FF33"/>
                </a:solidFill>
              </a:rPr>
              <a:t> de </a:t>
            </a:r>
            <a:r>
              <a:rPr lang="en-GB" sz="4000" b="1" dirty="0" err="1" smtClean="0">
                <a:solidFill>
                  <a:srgbClr val="66FF33"/>
                </a:solidFill>
              </a:rPr>
              <a:t>réduire</a:t>
            </a:r>
            <a:r>
              <a:rPr lang="en-GB" sz="4000" b="1" dirty="0" smtClean="0">
                <a:solidFill>
                  <a:srgbClr val="66FF33"/>
                </a:solidFill>
              </a:rPr>
              <a:t> les pollutions diffuses </a:t>
            </a:r>
            <a:r>
              <a:rPr lang="en-GB" sz="4000" b="1" dirty="0" smtClean="0">
                <a:solidFill>
                  <a:srgbClr val="66FF33"/>
                </a:solidFill>
              </a:rPr>
              <a:t>par </a:t>
            </a:r>
            <a:r>
              <a:rPr lang="en-GB" sz="4000" b="1" dirty="0" err="1" smtClean="0">
                <a:solidFill>
                  <a:srgbClr val="66FF33"/>
                </a:solidFill>
              </a:rPr>
              <a:t>l’azote</a:t>
            </a:r>
            <a:r>
              <a:rPr lang="en-GB" sz="4000" b="1" dirty="0" smtClean="0">
                <a:solidFill>
                  <a:srgbClr val="66FF33"/>
                </a:solidFill>
              </a:rPr>
              <a:t>? </a:t>
            </a:r>
            <a:r>
              <a:rPr lang="en-GB" sz="4000" b="1" dirty="0" smtClean="0">
                <a:solidFill>
                  <a:srgbClr val="66FF33"/>
                </a:solidFill>
              </a:rPr>
              <a:t/>
            </a:r>
            <a:br>
              <a:rPr lang="en-GB" sz="4000" b="1" dirty="0" smtClean="0">
                <a:solidFill>
                  <a:srgbClr val="66FF33"/>
                </a:solidFill>
              </a:rPr>
            </a:br>
            <a:endParaRPr lang="en-GB" sz="1600" b="1" dirty="0" smtClean="0"/>
          </a:p>
        </p:txBody>
      </p:sp>
      <p:sp>
        <p:nvSpPr>
          <p:cNvPr id="4100" name="Rectangle 2"/>
          <p:cNvSpPr txBox="1">
            <a:spLocks noChangeArrowheads="1"/>
          </p:cNvSpPr>
          <p:nvPr/>
        </p:nvSpPr>
        <p:spPr bwMode="auto">
          <a:xfrm>
            <a:off x="251520" y="3068960"/>
            <a:ext cx="83058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GB" b="1" dirty="0">
                <a:solidFill>
                  <a:srgbClr val="FFCC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GB" b="1" dirty="0">
                <a:solidFill>
                  <a:srgbClr val="FFCC00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2000" b="1" dirty="0" smtClean="0">
                <a:effectLst/>
              </a:rPr>
              <a:t>Rencontre régionale d’agroforesterie en Poitou-Charentes</a:t>
            </a:r>
          </a:p>
          <a:p>
            <a:pPr algn="r" eaLnBrk="1" hangingPunct="1"/>
            <a:r>
              <a:rPr lang="fr-FR" sz="2000" b="1" dirty="0" smtClean="0">
                <a:effectLst/>
              </a:rPr>
              <a:t/>
            </a:r>
            <a:br>
              <a:rPr lang="fr-FR" sz="2000" b="1" dirty="0" smtClean="0">
                <a:effectLst/>
              </a:rPr>
            </a:br>
            <a:r>
              <a:rPr lang="fr-FR" sz="1600" b="1" dirty="0" smtClean="0"/>
              <a:t>Jeudi 3 Octobre </a:t>
            </a:r>
            <a:r>
              <a:rPr lang="fr-FR" sz="1600" b="1" dirty="0" smtClean="0">
                <a:effectLst/>
              </a:rPr>
              <a:t>2013</a:t>
            </a:r>
          </a:p>
          <a:p>
            <a:pPr algn="r" eaLnBrk="1" hangingPunct="1"/>
            <a:r>
              <a:rPr lang="fr-FR" sz="1600" b="1" dirty="0" smtClean="0">
                <a:effectLst/>
              </a:rPr>
              <a:t>Ferme du Mont D’Or</a:t>
            </a:r>
          </a:p>
          <a:p>
            <a:pPr algn="r" eaLnBrk="1" hangingPunct="1"/>
            <a:r>
              <a:rPr lang="fr-FR" sz="1600" b="1" dirty="0" smtClean="0"/>
              <a:t>Le Thou</a:t>
            </a:r>
            <a:endParaRPr lang="fr-FR" sz="1600" b="1" dirty="0" smtClean="0">
              <a:effectLst/>
            </a:endParaRPr>
          </a:p>
          <a:p>
            <a:pPr algn="r" eaLnBrk="1" hangingPunct="1"/>
            <a:endParaRPr lang="en-GB" b="1" dirty="0">
              <a:solidFill>
                <a:srgbClr val="66FF33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fr-FR" b="1" dirty="0">
                <a:solidFill>
                  <a:srgbClr val="66FF33"/>
                </a:solidFill>
                <a:latin typeface="Calibri" pitchFamily="34" charset="0"/>
                <a:cs typeface="Calibri" pitchFamily="34" charset="0"/>
              </a:rPr>
              <a:t>Christian Dupraz </a:t>
            </a:r>
            <a:br>
              <a:rPr lang="fr-FR" b="1" dirty="0">
                <a:solidFill>
                  <a:srgbClr val="66FF33"/>
                </a:solidFill>
                <a:latin typeface="Calibri" pitchFamily="34" charset="0"/>
                <a:cs typeface="Calibri" pitchFamily="34" charset="0"/>
              </a:rPr>
            </a:br>
            <a:r>
              <a:rPr lang="fr-FR" b="1" dirty="0">
                <a:solidFill>
                  <a:srgbClr val="66FF33"/>
                </a:solidFill>
                <a:latin typeface="Calibri" pitchFamily="34" charset="0"/>
                <a:cs typeface="Calibri" pitchFamily="34" charset="0"/>
              </a:rPr>
              <a:t>INRA, </a:t>
            </a:r>
            <a:r>
              <a:rPr lang="fr-FR" b="1" dirty="0" smtClean="0">
                <a:solidFill>
                  <a:srgbClr val="66FF33"/>
                </a:solidFill>
                <a:latin typeface="Calibri" pitchFamily="34" charset="0"/>
                <a:cs typeface="Calibri" pitchFamily="34" charset="0"/>
              </a:rPr>
              <a:t>Montpellier</a:t>
            </a:r>
          </a:p>
          <a:p>
            <a:pPr eaLnBrk="1" hangingPunct="1"/>
            <a:r>
              <a:rPr lang="fr-FR" b="1" dirty="0" smtClean="0">
                <a:solidFill>
                  <a:srgbClr val="66FF33"/>
                </a:solidFill>
                <a:latin typeface="Calibri" pitchFamily="34" charset="0"/>
                <a:cs typeface="Calibri" pitchFamily="34" charset="0"/>
              </a:rPr>
              <a:t>Fédération Européenne d’Agroforesterie</a:t>
            </a:r>
            <a:endParaRPr lang="en-GB" sz="2800" b="1" dirty="0">
              <a:solidFill>
                <a:srgbClr val="FFCC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Contrôler</a:t>
            </a:r>
            <a:r>
              <a:rPr lang="en-US" dirty="0" smtClean="0"/>
              <a:t> les pollutions diffuses avec les </a:t>
            </a:r>
            <a:r>
              <a:rPr lang="en-US" dirty="0" err="1" smtClean="0"/>
              <a:t>arbres</a:t>
            </a:r>
            <a:r>
              <a:rPr lang="en-US" dirty="0" smtClean="0"/>
              <a:t> </a:t>
            </a:r>
            <a:r>
              <a:rPr lang="en-US" dirty="0" err="1" smtClean="0"/>
              <a:t>agroforestiers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 rot="20134938">
            <a:off x="4078559" y="4516075"/>
            <a:ext cx="3843424" cy="70788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On va en causer!</a:t>
            </a:r>
            <a:endParaRPr lang="fr-FR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56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938213"/>
            <a:ext cx="819150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48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923925"/>
            <a:ext cx="8162925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10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962025"/>
            <a:ext cx="8201025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25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15109"/>
            <a:ext cx="6911975" cy="171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148064" y="5373216"/>
            <a:ext cx="1300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 suivre….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043608" y="908720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Nécessité de </a:t>
            </a:r>
            <a:r>
              <a:rPr lang="fr-FR" sz="2800" dirty="0" err="1" smtClean="0"/>
              <a:t>reparamétrer</a:t>
            </a:r>
            <a:r>
              <a:rPr lang="fr-FR" sz="2800" dirty="0" smtClean="0"/>
              <a:t> les modèles, et de refaire les </a:t>
            </a:r>
            <a:r>
              <a:rPr lang="fr-FR" sz="2800" dirty="0" err="1" smtClean="0"/>
              <a:t>simuations</a:t>
            </a:r>
            <a:r>
              <a:rPr lang="fr-FR" sz="2800" dirty="0" smtClean="0"/>
              <a:t>…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0331965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319213"/>
            <a:ext cx="7572375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64377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1719263"/>
            <a:ext cx="7781925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59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457200"/>
            <a:ext cx="8096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26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89" y="1268760"/>
            <a:ext cx="835443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259632" y="6021288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www.agroforestry.eu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6980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683" y="0"/>
            <a:ext cx="2912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0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442913"/>
            <a:ext cx="8591550" cy="597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57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re 1"/>
          <p:cNvSpPr>
            <a:spLocks noGrp="1"/>
          </p:cNvSpPr>
          <p:nvPr>
            <p:ph type="ctrTitle"/>
          </p:nvPr>
        </p:nvSpPr>
        <p:spPr>
          <a:xfrm>
            <a:off x="0" y="2286000"/>
            <a:ext cx="9036496" cy="1143000"/>
          </a:xfrm>
        </p:spPr>
        <p:txBody>
          <a:bodyPr/>
          <a:lstStyle/>
          <a:p>
            <a:r>
              <a:rPr lang="en-US" dirty="0" err="1" smtClean="0"/>
              <a:t>Réduire</a:t>
            </a:r>
            <a:r>
              <a:rPr lang="en-US" dirty="0" smtClean="0"/>
              <a:t> </a:t>
            </a:r>
            <a:r>
              <a:rPr lang="en-US" dirty="0" err="1" smtClean="0"/>
              <a:t>l’emploi</a:t>
            </a:r>
            <a:r>
              <a:rPr lang="en-US" dirty="0" smtClean="0"/>
              <a:t> des </a:t>
            </a:r>
            <a:r>
              <a:rPr lang="en-US" dirty="0" err="1" smtClean="0"/>
              <a:t>engrais</a:t>
            </a:r>
            <a:r>
              <a:rPr lang="en-US" dirty="0" smtClean="0"/>
              <a:t> en </a:t>
            </a:r>
            <a:r>
              <a:rPr lang="en-US" dirty="0" err="1" smtClean="0"/>
              <a:t>agroforesterie</a:t>
            </a:r>
            <a:r>
              <a:rPr lang="en-US" dirty="0" smtClean="0"/>
              <a:t>? </a:t>
            </a:r>
          </a:p>
        </p:txBody>
      </p:sp>
      <p:sp>
        <p:nvSpPr>
          <p:cNvPr id="5120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Rectangle 3"/>
          <p:cNvSpPr/>
          <p:nvPr/>
        </p:nvSpPr>
        <p:spPr>
          <a:xfrm rot="20134938">
            <a:off x="3901717" y="4528135"/>
            <a:ext cx="4197111" cy="70788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 serait chouette!</a:t>
            </a:r>
            <a:endParaRPr lang="fr-FR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247775"/>
            <a:ext cx="8601075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4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EURAF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2775" y="1600201"/>
            <a:ext cx="8153400" cy="1900808"/>
          </a:xfrm>
        </p:spPr>
        <p:txBody>
          <a:bodyPr/>
          <a:lstStyle/>
          <a:p>
            <a:r>
              <a:rPr lang="en-US" dirty="0" smtClean="0"/>
              <a:t>L’EURAF </a:t>
            </a:r>
            <a:r>
              <a:rPr lang="en-US" dirty="0" err="1" smtClean="0"/>
              <a:t>regroupe</a:t>
            </a:r>
            <a:r>
              <a:rPr lang="en-US" dirty="0" smtClean="0"/>
              <a:t> 6 associations </a:t>
            </a:r>
            <a:r>
              <a:rPr lang="en-US" dirty="0" err="1" smtClean="0"/>
              <a:t>nationales</a:t>
            </a:r>
            <a:r>
              <a:rPr lang="en-US" dirty="0" smtClean="0"/>
              <a:t> </a:t>
            </a:r>
            <a:r>
              <a:rPr lang="en-US" dirty="0" err="1" smtClean="0"/>
              <a:t>d’agroforesterie</a:t>
            </a:r>
            <a:r>
              <a:rPr lang="en-US" dirty="0" smtClean="0"/>
              <a:t> </a:t>
            </a:r>
            <a:r>
              <a:rPr lang="en-US" dirty="0" smtClean="0"/>
              <a:t>(France</a:t>
            </a:r>
            <a:r>
              <a:rPr lang="en-US" dirty="0" smtClean="0"/>
              <a:t>, UK, </a:t>
            </a:r>
            <a:r>
              <a:rPr lang="en-US" dirty="0" err="1" smtClean="0"/>
              <a:t>Espagne</a:t>
            </a:r>
            <a:r>
              <a:rPr lang="en-US" dirty="0" smtClean="0"/>
              <a:t>, </a:t>
            </a:r>
            <a:r>
              <a:rPr lang="en-US" dirty="0" err="1" smtClean="0"/>
              <a:t>Allemagne</a:t>
            </a:r>
            <a:r>
              <a:rPr lang="en-US" dirty="0" smtClean="0"/>
              <a:t>, </a:t>
            </a:r>
            <a:r>
              <a:rPr lang="en-US" dirty="0" err="1" smtClean="0"/>
              <a:t>Grèce</a:t>
            </a:r>
            <a:r>
              <a:rPr lang="en-US" dirty="0" smtClean="0"/>
              <a:t>, </a:t>
            </a:r>
            <a:r>
              <a:rPr lang="en-US" dirty="0" err="1" smtClean="0"/>
              <a:t>Suède</a:t>
            </a:r>
            <a:r>
              <a:rPr lang="en-US" dirty="0" smtClean="0"/>
              <a:t>). </a:t>
            </a:r>
            <a:r>
              <a:rPr lang="en-US" dirty="0" err="1" smtClean="0"/>
              <a:t>D’autres</a:t>
            </a:r>
            <a:r>
              <a:rPr lang="en-US" dirty="0" smtClean="0"/>
              <a:t> </a:t>
            </a:r>
            <a:r>
              <a:rPr lang="en-US" dirty="0" err="1" smtClean="0"/>
              <a:t>sont</a:t>
            </a:r>
            <a:r>
              <a:rPr lang="en-US" dirty="0" smtClean="0"/>
              <a:t> en </a:t>
            </a:r>
            <a:r>
              <a:rPr lang="en-US" dirty="0" err="1" smtClean="0"/>
              <a:t>cours</a:t>
            </a:r>
            <a:r>
              <a:rPr lang="en-US" dirty="0" smtClean="0"/>
              <a:t> de constitution (</a:t>
            </a:r>
            <a:r>
              <a:rPr lang="en-US" dirty="0" err="1" smtClean="0"/>
              <a:t>Italie</a:t>
            </a:r>
            <a:r>
              <a:rPr lang="en-US" dirty="0" smtClean="0"/>
              <a:t>, </a:t>
            </a:r>
            <a:r>
              <a:rPr lang="en-US" dirty="0" err="1" smtClean="0"/>
              <a:t>Danemark</a:t>
            </a:r>
            <a:r>
              <a:rPr lang="en-US" dirty="0" smtClean="0"/>
              <a:t>)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1" y="3861048"/>
            <a:ext cx="3002401" cy="2996952"/>
          </a:xfrm>
          <a:prstGeom prst="rect">
            <a:avLst/>
          </a:prstGeom>
        </p:spPr>
      </p:pic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611560" y="4005064"/>
            <a:ext cx="5112568" cy="19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+mn-lt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B58B80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65000"/>
              <a:buFont typeface="Wingdings" pitchFamily="2" charset="2"/>
              <a:buChar char=""/>
              <a:defRPr>
                <a:solidFill>
                  <a:schemeClr val="tx1"/>
                </a:solidFill>
                <a:latin typeface="+mn-lt"/>
              </a:defRPr>
            </a:lvl5pPr>
            <a:lvl6pPr marL="22860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65000"/>
              <a:buFont typeface="Wingdings" pitchFamily="2" charset="2"/>
              <a:buChar char=""/>
              <a:defRPr>
                <a:solidFill>
                  <a:schemeClr val="tx1"/>
                </a:solidFill>
                <a:latin typeface="+mn-lt"/>
              </a:defRPr>
            </a:lvl6pPr>
            <a:lvl7pPr marL="27432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65000"/>
              <a:buFont typeface="Wingdings" pitchFamily="2" charset="2"/>
              <a:buChar char=""/>
              <a:defRPr>
                <a:solidFill>
                  <a:schemeClr val="tx1"/>
                </a:solidFill>
                <a:latin typeface="+mn-lt"/>
              </a:defRPr>
            </a:lvl7pPr>
            <a:lvl8pPr marL="32004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65000"/>
              <a:buFont typeface="Wingdings" pitchFamily="2" charset="2"/>
              <a:buChar char=""/>
              <a:defRPr>
                <a:solidFill>
                  <a:schemeClr val="tx1"/>
                </a:solidFill>
                <a:latin typeface="+mn-lt"/>
              </a:defRPr>
            </a:lvl8pPr>
            <a:lvl9pPr marL="3657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65000"/>
              <a:buFont typeface="Wingdings" pitchFamily="2" charset="2"/>
              <a:buChar char="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err="1" smtClean="0"/>
              <a:t>Ainsi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150 </a:t>
            </a:r>
            <a:r>
              <a:rPr lang="en-US" dirty="0" err="1" smtClean="0"/>
              <a:t>membres</a:t>
            </a:r>
            <a:r>
              <a:rPr lang="en-US" dirty="0" smtClean="0"/>
              <a:t> </a:t>
            </a:r>
            <a:r>
              <a:rPr lang="en-US" dirty="0" err="1" smtClean="0"/>
              <a:t>individuels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17 pays </a:t>
            </a:r>
            <a:r>
              <a:rPr lang="en-US" dirty="0" err="1" smtClean="0"/>
              <a:t>européens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38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5576" y="1268760"/>
            <a:ext cx="79208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Prochains évènements à ne pas manquer :</a:t>
            </a:r>
          </a:p>
          <a:p>
            <a:endParaRPr lang="fr-FR" sz="2800" dirty="0"/>
          </a:p>
          <a:p>
            <a:r>
              <a:rPr lang="fr-FR" sz="2800" dirty="0" smtClean="0"/>
              <a:t>3ième congrès mondial d’agroforesterie (New Delhi, février 2014)</a:t>
            </a:r>
          </a:p>
          <a:p>
            <a:endParaRPr lang="fr-FR" sz="2800" dirty="0"/>
          </a:p>
          <a:p>
            <a:r>
              <a:rPr lang="fr-FR" sz="2800" dirty="0" smtClean="0"/>
              <a:t>Seconde conférence européenne d’agroforesterie (Cottbus, 2-6 juin 2014)</a:t>
            </a:r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87526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771800" y="5737824"/>
            <a:ext cx="2303463" cy="830997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Merci </a:t>
            </a:r>
            <a:r>
              <a:rPr lang="fr-FR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de m’avoir… écouté</a:t>
            </a:r>
            <a:endParaRPr lang="fr-FR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16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19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S’adapter</a:t>
            </a:r>
            <a:r>
              <a:rPr lang="en-US" dirty="0" smtClean="0"/>
              <a:t> au </a:t>
            </a:r>
            <a:r>
              <a:rPr lang="en-US" dirty="0" err="1" smtClean="0"/>
              <a:t>changement</a:t>
            </a:r>
            <a:r>
              <a:rPr lang="en-US" dirty="0" smtClean="0"/>
              <a:t> </a:t>
            </a:r>
            <a:r>
              <a:rPr lang="en-US" dirty="0" err="1" smtClean="0"/>
              <a:t>climatique</a:t>
            </a:r>
            <a:r>
              <a:rPr lang="en-US" dirty="0" smtClean="0"/>
              <a:t> grâce aux </a:t>
            </a:r>
            <a:r>
              <a:rPr lang="en-US" dirty="0" err="1" smtClean="0"/>
              <a:t>arbres</a:t>
            </a:r>
            <a:r>
              <a:rPr lang="en-US" dirty="0" smtClean="0"/>
              <a:t>?</a:t>
            </a:r>
          </a:p>
        </p:txBody>
      </p:sp>
      <p:sp>
        <p:nvSpPr>
          <p:cNvPr id="5120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Rectangle 3"/>
          <p:cNvSpPr/>
          <p:nvPr/>
        </p:nvSpPr>
        <p:spPr>
          <a:xfrm rot="20134938">
            <a:off x="4126622" y="4528135"/>
            <a:ext cx="3747308" cy="70788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On </a:t>
            </a:r>
            <a:r>
              <a:rPr lang="fr-FR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 des pistes…</a:t>
            </a:r>
            <a:endParaRPr lang="fr-FR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28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Stocker du C grâce aux </a:t>
            </a:r>
            <a:r>
              <a:rPr lang="en-US" dirty="0" err="1" smtClean="0"/>
              <a:t>arbres</a:t>
            </a:r>
            <a:r>
              <a:rPr lang="en-US" dirty="0" smtClean="0"/>
              <a:t>?</a:t>
            </a:r>
          </a:p>
        </p:txBody>
      </p:sp>
      <p:sp>
        <p:nvSpPr>
          <p:cNvPr id="5120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Rectangle 3"/>
          <p:cNvSpPr/>
          <p:nvPr/>
        </p:nvSpPr>
        <p:spPr>
          <a:xfrm rot="20134938">
            <a:off x="4321161" y="4528135"/>
            <a:ext cx="3358227" cy="70788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Pas si simple …</a:t>
            </a:r>
            <a:endParaRPr lang="fr-FR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80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1787382" y="6252369"/>
            <a:ext cx="8988425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0" tIns="45716" rIns="91430" bIns="45716"/>
          <a:lstStyle/>
          <a:p>
            <a:endParaRPr lang="fr-FR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655247" y="6340475"/>
            <a:ext cx="2344737" cy="517525"/>
          </a:xfrm>
          <a:noFill/>
        </p:spPr>
        <p:txBody>
          <a:bodyPr/>
          <a:lstStyle>
            <a:lvl1pPr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defTabSz="447675" eaLnBrk="1"/>
            <a:fld id="{4A0630D6-F7AB-4541-8E38-21A7FD109842}" type="slidenum">
              <a:rPr lang="en-GB" sz="1400" smtClean="0">
                <a:solidFill>
                  <a:srgbClr val="000000"/>
                </a:solidFill>
              </a:rPr>
              <a:pPr defTabSz="447675" eaLnBrk="1"/>
              <a:t>14</a:t>
            </a:fld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6740575" y="5290024"/>
            <a:ext cx="1392311" cy="54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349" tIns="51475" rIns="99349" bIns="51475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Arial Unicode MS" pitchFamily="34" charset="-128"/>
              <a:buNone/>
            </a:pPr>
            <a:r>
              <a:rPr lang="en-GB" b="1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Premier </a:t>
            </a:r>
            <a:endParaRPr lang="en-GB" b="1" dirty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80000"/>
              </a:lnSpc>
              <a:buFont typeface="Arial Unicode MS" pitchFamily="34" charset="-128"/>
              <a:buNone/>
            </a:pPr>
            <a:r>
              <a:rPr lang="en-GB" b="1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métre</a:t>
            </a:r>
            <a:r>
              <a:rPr lang="en-GB" b="1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de sol</a:t>
            </a:r>
            <a:endParaRPr lang="en-GB" b="1" dirty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740575" y="2696137"/>
            <a:ext cx="2284413" cy="38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349" tIns="51475" rIns="99349" bIns="51475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buFont typeface="Arial Unicode MS" pitchFamily="34" charset="-128"/>
              <a:buNone/>
            </a:pPr>
            <a:r>
              <a:rPr lang="en-GB" b="1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Végétation</a:t>
            </a:r>
            <a:endParaRPr lang="en-GB" b="1" dirty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740575" y="1586395"/>
            <a:ext cx="1372369" cy="38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349" tIns="51475" rIns="99349" bIns="51475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buFont typeface="Arial Unicode MS" pitchFamily="34" charset="-128"/>
              <a:buNone/>
            </a:pPr>
            <a:r>
              <a:rPr lang="en-GB" b="1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Atmosphère</a:t>
            </a:r>
            <a:endParaRPr lang="en-GB" b="1" dirty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4" name="Group 5"/>
          <p:cNvGrpSpPr>
            <a:grpSpLocks/>
          </p:cNvGrpSpPr>
          <p:nvPr/>
        </p:nvGrpSpPr>
        <p:grpSpPr bwMode="auto">
          <a:xfrm>
            <a:off x="4860032" y="1297782"/>
            <a:ext cx="1735137" cy="4954587"/>
            <a:chOff x="3393" y="1491"/>
            <a:chExt cx="1093" cy="3121"/>
          </a:xfrm>
        </p:grpSpPr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3393" y="2803"/>
              <a:ext cx="1094" cy="1809"/>
            </a:xfrm>
            <a:prstGeom prst="rect">
              <a:avLst/>
            </a:prstGeom>
            <a:blipFill dpi="0" rotWithShape="0">
              <a:blip r:embed="rId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3393" y="2238"/>
              <a:ext cx="1094" cy="585"/>
            </a:xfrm>
            <a:prstGeom prst="rect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3393" y="1491"/>
              <a:ext cx="1094" cy="766"/>
            </a:xfrm>
            <a:prstGeom prst="rect">
              <a:avLst/>
            </a:prstGeom>
            <a:blipFill dpi="0" rotWithShape="0">
              <a:blip r:embed="rId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4860032" y="3413919"/>
            <a:ext cx="1727200" cy="927100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6800850" y="3574580"/>
            <a:ext cx="1803598" cy="6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360" tIns="51480" rIns="99360" bIns="5148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009900"/>
              </a:buClr>
            </a:pPr>
            <a:r>
              <a:rPr lang="en-GB" b="1" dirty="0" smtClean="0">
                <a:solidFill>
                  <a:schemeClr val="tx1"/>
                </a:solidFill>
              </a:rPr>
              <a:t>30 </a:t>
            </a:r>
            <a:r>
              <a:rPr lang="en-GB" b="1" dirty="0">
                <a:solidFill>
                  <a:schemeClr val="tx1"/>
                </a:solidFill>
              </a:rPr>
              <a:t>premiers </a:t>
            </a:r>
            <a:r>
              <a:rPr lang="en-GB" b="1" dirty="0" smtClean="0">
                <a:solidFill>
                  <a:schemeClr val="tx1"/>
                </a:solidFill>
              </a:rPr>
              <a:t>cm de sol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264519" y="365574"/>
            <a:ext cx="7191025" cy="47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83" tIns="50392" rIns="100783" bIns="50392">
            <a:spAutoFit/>
          </a:bodyPr>
          <a:lstStyle/>
          <a:p>
            <a:pPr defTabSz="493713" hangingPunct="1">
              <a:lnSpc>
                <a:spcPct val="100000"/>
              </a:lnSpc>
              <a:buClrTx/>
              <a:buSzTx/>
            </a:pPr>
            <a:r>
              <a:rPr lang="fr-FR" sz="2400" i="1" dirty="0" smtClean="0">
                <a:solidFill>
                  <a:schemeClr val="tx1"/>
                </a:solidFill>
              </a:rPr>
              <a:t>Où trouve-t-on le carbone à l’échelle de la planète?</a:t>
            </a:r>
            <a:endParaRPr lang="fr-FR" sz="2400" i="1" dirty="0">
              <a:solidFill>
                <a:schemeClr val="tx1"/>
              </a:solidFill>
            </a:endParaRPr>
          </a:p>
        </p:txBody>
      </p:sp>
      <p:grpSp>
        <p:nvGrpSpPr>
          <p:cNvPr id="30" name="Groupe 29"/>
          <p:cNvGrpSpPr/>
          <p:nvPr/>
        </p:nvGrpSpPr>
        <p:grpSpPr>
          <a:xfrm>
            <a:off x="219544" y="1602407"/>
            <a:ext cx="4572000" cy="4234771"/>
            <a:chOff x="179512" y="1177352"/>
            <a:chExt cx="4572000" cy="4234771"/>
          </a:xfrm>
        </p:grpSpPr>
        <p:sp>
          <p:nvSpPr>
            <p:cNvPr id="5" name="Rectangle 4"/>
            <p:cNvSpPr/>
            <p:nvPr/>
          </p:nvSpPr>
          <p:spPr>
            <a:xfrm>
              <a:off x="2621879" y="3960000"/>
              <a:ext cx="7857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dirty="0" smtClean="0">
                  <a:ea typeface="Arial Unicode MS" pitchFamily="34" charset="-128"/>
                  <a:cs typeface="Arial Unicode MS" pitchFamily="34" charset="-128"/>
                </a:rPr>
                <a:t>730</a:t>
              </a:r>
              <a:endParaRPr lang="en-GB" sz="2800" dirty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07632" y="2702903"/>
              <a:ext cx="15071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dirty="0" smtClean="0">
                  <a:ea typeface="Arial Unicode MS" pitchFamily="34" charset="-128"/>
                  <a:cs typeface="Arial Unicode MS" pitchFamily="34" charset="-128"/>
                </a:rPr>
                <a:t>470-655</a:t>
              </a:r>
              <a:endParaRPr lang="en-GB" sz="2800" dirty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55626" y="3595259"/>
              <a:ext cx="88517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dirty="0" smtClean="0">
                  <a:ea typeface="Arial Unicode MS" pitchFamily="34" charset="-128"/>
                  <a:cs typeface="Arial Unicode MS" pitchFamily="34" charset="-128"/>
                </a:rPr>
                <a:t>700 </a:t>
              </a:r>
              <a:endParaRPr lang="en-GB" sz="2800" dirty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79512" y="4975080"/>
              <a:ext cx="4572000" cy="43704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GB" sz="2800" dirty="0" smtClean="0">
                  <a:ea typeface="Arial Unicode MS" pitchFamily="34" charset="-128"/>
                  <a:cs typeface="Arial Unicode MS" pitchFamily="34" charset="-128"/>
                </a:rPr>
                <a:t>1500 </a:t>
              </a:r>
              <a:r>
                <a:rPr lang="en-GB" sz="2800" dirty="0">
                  <a:ea typeface="Arial Unicode MS" pitchFamily="34" charset="-128"/>
                  <a:cs typeface="Arial Unicode MS" pitchFamily="34" charset="-128"/>
                </a:rPr>
                <a:t>- </a:t>
              </a:r>
              <a:r>
                <a:rPr lang="en-GB" sz="2800" dirty="0" smtClean="0">
                  <a:ea typeface="Arial Unicode MS" pitchFamily="34" charset="-128"/>
                  <a:cs typeface="Arial Unicode MS" pitchFamily="34" charset="-128"/>
                </a:rPr>
                <a:t>2000</a:t>
              </a:r>
              <a:endParaRPr lang="en-GB" sz="2800" dirty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1097360" y="1177352"/>
              <a:ext cx="2736304" cy="101566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6000" dirty="0" smtClean="0"/>
                <a:t>Quizz!</a:t>
              </a:r>
              <a:endParaRPr lang="fr-FR" sz="6000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253969" y="2696137"/>
            <a:ext cx="922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 smtClean="0">
                <a:ea typeface="Arial Unicode MS" pitchFamily="34" charset="-128"/>
                <a:cs typeface="Arial Unicode MS" pitchFamily="34" charset="-128"/>
              </a:rPr>
              <a:t>Gt</a:t>
            </a:r>
            <a:r>
              <a:rPr lang="en-GB" sz="2800" dirty="0" smtClean="0">
                <a:ea typeface="Arial Unicode MS" pitchFamily="34" charset="-128"/>
                <a:cs typeface="Arial Unicode MS" pitchFamily="34" charset="-128"/>
              </a:rPr>
              <a:t> C</a:t>
            </a:r>
            <a:endParaRPr lang="en-GB" sz="2800" dirty="0"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129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655247" y="6340475"/>
            <a:ext cx="2344737" cy="517525"/>
          </a:xfrm>
          <a:noFill/>
        </p:spPr>
        <p:txBody>
          <a:bodyPr/>
          <a:lstStyle>
            <a:lvl1pPr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defTabSz="447675" eaLnBrk="1"/>
            <a:fld id="{4A0630D6-F7AB-4541-8E38-21A7FD109842}" type="slidenum">
              <a:rPr lang="en-GB" sz="1400" smtClean="0">
                <a:solidFill>
                  <a:srgbClr val="000000"/>
                </a:solidFill>
              </a:rPr>
              <a:pPr defTabSz="447675" eaLnBrk="1"/>
              <a:t>15</a:t>
            </a:fld>
            <a:endParaRPr lang="en-GB" sz="1400" smtClean="0">
              <a:solidFill>
                <a:srgbClr val="000000"/>
              </a:solidFill>
            </a:endParaRPr>
          </a:p>
        </p:txBody>
      </p:sp>
      <p:grpSp>
        <p:nvGrpSpPr>
          <p:cNvPr id="14" name="Group 5"/>
          <p:cNvGrpSpPr>
            <a:grpSpLocks/>
          </p:cNvGrpSpPr>
          <p:nvPr/>
        </p:nvGrpSpPr>
        <p:grpSpPr bwMode="auto">
          <a:xfrm>
            <a:off x="4860032" y="1297782"/>
            <a:ext cx="1735137" cy="4954587"/>
            <a:chOff x="3393" y="1491"/>
            <a:chExt cx="1093" cy="3121"/>
          </a:xfrm>
        </p:grpSpPr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3393" y="2803"/>
              <a:ext cx="1094" cy="1809"/>
            </a:xfrm>
            <a:prstGeom prst="rect">
              <a:avLst/>
            </a:prstGeom>
            <a:blipFill dpi="0" rotWithShape="0">
              <a:blip r:embed="rId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3393" y="2238"/>
              <a:ext cx="1094" cy="585"/>
            </a:xfrm>
            <a:prstGeom prst="rect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3393" y="1491"/>
              <a:ext cx="1094" cy="766"/>
            </a:xfrm>
            <a:prstGeom prst="rect">
              <a:avLst/>
            </a:prstGeom>
            <a:blipFill dpi="0" rotWithShape="0">
              <a:blip r:embed="rId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4860032" y="3413919"/>
            <a:ext cx="1727200" cy="927100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3" name="Groupe 2"/>
          <p:cNvGrpSpPr/>
          <p:nvPr/>
        </p:nvGrpSpPr>
        <p:grpSpPr>
          <a:xfrm>
            <a:off x="-36512" y="1722438"/>
            <a:ext cx="4876800" cy="2824956"/>
            <a:chOff x="-36512" y="1722438"/>
            <a:chExt cx="4876800" cy="2824956"/>
          </a:xfrm>
        </p:grpSpPr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>
              <a:off x="-36512" y="3629819"/>
              <a:ext cx="4876800" cy="917575"/>
            </a:xfrm>
            <a:prstGeom prst="rect">
              <a:avLst/>
            </a:prstGeom>
            <a:solidFill>
              <a:srgbClr val="BBE0E3"/>
            </a:solidFill>
            <a:ln w="12708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9349" tIns="51475" rIns="99349" bIns="51475">
              <a:spAutoFit/>
            </a:bodyPr>
            <a:lstStyle>
              <a:lvl1pPr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MS Gothic" pitchFamily="49" charset="-128"/>
                </a:defRPr>
              </a:lvl1pPr>
              <a:lvl2pPr marL="742950" indent="-285750"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MS Gothic" pitchFamily="49" charset="-128"/>
                </a:defRPr>
              </a:lvl2pPr>
              <a:lvl3pPr marL="1143000" indent="-228600"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MS Gothic" pitchFamily="49" charset="-128"/>
                </a:defRPr>
              </a:lvl3pPr>
              <a:lvl4pPr marL="1600200" indent="-228600"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MS Gothic" pitchFamily="49" charset="-128"/>
                </a:defRPr>
              </a:lvl4pPr>
              <a:lvl5pPr marL="2057400" indent="-228600"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MS Gothic" pitchFamily="49" charset="-128"/>
                </a:defRPr>
              </a:lvl5pPr>
              <a:lvl6pPr marL="2514600" indent="-228600" defTabSz="447675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MS Gothic" pitchFamily="49" charset="-128"/>
                </a:defRPr>
              </a:lvl6pPr>
              <a:lvl7pPr marL="2971800" indent="-228600" defTabSz="447675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MS Gothic" pitchFamily="49" charset="-128"/>
                </a:defRPr>
              </a:lvl7pPr>
              <a:lvl8pPr marL="3429000" indent="-228600" defTabSz="447675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MS Gothic" pitchFamily="49" charset="-128"/>
                </a:defRPr>
              </a:lvl8pPr>
              <a:lvl9pPr marL="3886200" indent="-228600" defTabSz="447675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MS Gothic" pitchFamily="49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663"/>
                </a:spcBef>
              </a:pPr>
              <a:r>
                <a:rPr lang="en-GB" sz="2600" b="1" dirty="0">
                  <a:solidFill>
                    <a:srgbClr val="000000"/>
                  </a:solidFill>
                </a:rPr>
                <a:t>Augmenter la </a:t>
              </a:r>
              <a:r>
                <a:rPr lang="en-GB" sz="2600" b="1" dirty="0" err="1">
                  <a:solidFill>
                    <a:srgbClr val="000000"/>
                  </a:solidFill>
                </a:rPr>
                <a:t>séquestration</a:t>
              </a:r>
              <a:r>
                <a:rPr lang="en-GB" sz="2600" b="1" dirty="0">
                  <a:solidFill>
                    <a:srgbClr val="000000"/>
                  </a:solidFill>
                </a:rPr>
                <a:t> </a:t>
              </a:r>
              <a:r>
                <a:rPr lang="en-GB" sz="2600" b="1" dirty="0" err="1">
                  <a:solidFill>
                    <a:srgbClr val="000000"/>
                  </a:solidFill>
                </a:rPr>
                <a:t>dans</a:t>
              </a:r>
              <a:r>
                <a:rPr lang="en-GB" sz="2600" b="1" dirty="0">
                  <a:solidFill>
                    <a:srgbClr val="000000"/>
                  </a:solidFill>
                </a:rPr>
                <a:t> le </a:t>
              </a:r>
              <a:r>
                <a:rPr lang="en-GB" sz="2600" b="1" dirty="0" err="1">
                  <a:solidFill>
                    <a:srgbClr val="008000"/>
                  </a:solidFill>
                </a:rPr>
                <a:t>système</a:t>
              </a:r>
              <a:r>
                <a:rPr lang="en-GB" sz="2600" b="1" dirty="0">
                  <a:solidFill>
                    <a:srgbClr val="008000"/>
                  </a:solidFill>
                </a:rPr>
                <a:t> sol-</a:t>
              </a:r>
              <a:r>
                <a:rPr lang="en-GB" sz="2600" b="1" dirty="0" err="1">
                  <a:solidFill>
                    <a:srgbClr val="008000"/>
                  </a:solidFill>
                </a:rPr>
                <a:t>plante</a:t>
              </a:r>
              <a:endParaRPr lang="en-GB" sz="2600" b="1" dirty="0">
                <a:solidFill>
                  <a:srgbClr val="008000"/>
                </a:solidFill>
              </a:endParaRPr>
            </a:p>
          </p:txBody>
        </p:sp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23937" y="1722438"/>
              <a:ext cx="4764087" cy="511175"/>
            </a:xfrm>
            <a:prstGeom prst="rect">
              <a:avLst/>
            </a:prstGeom>
            <a:solidFill>
              <a:srgbClr val="BBE0E3"/>
            </a:solidFill>
            <a:ln w="12708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9349" tIns="51475" rIns="99349" bIns="51475">
              <a:spAutoFit/>
            </a:bodyPr>
            <a:lstStyle>
              <a:lvl1pPr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MS Gothic" pitchFamily="49" charset="-128"/>
                </a:defRPr>
              </a:lvl1pPr>
              <a:lvl2pPr marL="742950" indent="-285750"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MS Gothic" pitchFamily="49" charset="-128"/>
                </a:defRPr>
              </a:lvl2pPr>
              <a:lvl3pPr marL="1143000" indent="-228600"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MS Gothic" pitchFamily="49" charset="-128"/>
                </a:defRPr>
              </a:lvl3pPr>
              <a:lvl4pPr marL="1600200" indent="-228600"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MS Gothic" pitchFamily="49" charset="-128"/>
                </a:defRPr>
              </a:lvl4pPr>
              <a:lvl5pPr marL="2057400" indent="-228600"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MS Gothic" pitchFamily="49" charset="-128"/>
                </a:defRPr>
              </a:lvl5pPr>
              <a:lvl6pPr marL="2514600" indent="-228600" defTabSz="447675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MS Gothic" pitchFamily="49" charset="-128"/>
                </a:defRPr>
              </a:lvl6pPr>
              <a:lvl7pPr marL="2971800" indent="-228600" defTabSz="447675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MS Gothic" pitchFamily="49" charset="-128"/>
                </a:defRPr>
              </a:lvl7pPr>
              <a:lvl8pPr marL="3429000" indent="-228600" defTabSz="447675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MS Gothic" pitchFamily="49" charset="-128"/>
                </a:defRPr>
              </a:lvl8pPr>
              <a:lvl9pPr marL="3886200" indent="-228600" defTabSz="447675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MS Gothic" pitchFamily="49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663"/>
                </a:spcBef>
              </a:pPr>
              <a:r>
                <a:rPr lang="en-GB" sz="2600" b="1" dirty="0" err="1">
                  <a:solidFill>
                    <a:srgbClr val="000000"/>
                  </a:solidFill>
                </a:rPr>
                <a:t>Diminuer</a:t>
              </a:r>
              <a:r>
                <a:rPr lang="en-GB" sz="2600" b="1" dirty="0">
                  <a:solidFill>
                    <a:srgbClr val="000000"/>
                  </a:solidFill>
                </a:rPr>
                <a:t> les </a:t>
              </a:r>
              <a:r>
                <a:rPr lang="en-GB" sz="2600" b="1" dirty="0" err="1">
                  <a:solidFill>
                    <a:srgbClr val="000000"/>
                  </a:solidFill>
                </a:rPr>
                <a:t>émissions</a:t>
              </a:r>
              <a:endParaRPr lang="en-GB" sz="2600" b="1" dirty="0">
                <a:solidFill>
                  <a:srgbClr val="000000"/>
                </a:solidFill>
              </a:endParaRPr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2329105" y="2567226"/>
              <a:ext cx="481222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5000" b="1" dirty="0" smtClean="0"/>
                <a:t>?</a:t>
              </a:r>
              <a:endParaRPr lang="fr-FR" sz="5000" b="1" dirty="0"/>
            </a:p>
          </p:txBody>
        </p:sp>
      </p:grp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464447" y="185315"/>
            <a:ext cx="4613396" cy="37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83" tIns="50392" rIns="100783" bIns="50392">
            <a:spAutoFit/>
          </a:bodyPr>
          <a:lstStyle/>
          <a:p>
            <a:pPr defTabSz="493713" hangingPunct="1">
              <a:lnSpc>
                <a:spcPct val="100000"/>
              </a:lnSpc>
              <a:buClrTx/>
              <a:buSzTx/>
            </a:pPr>
            <a:r>
              <a:rPr lang="fr-FR" i="1" dirty="0" smtClean="0">
                <a:solidFill>
                  <a:schemeClr val="tx1"/>
                </a:solidFill>
              </a:rPr>
              <a:t>Où trouve-t-on le carbone à l’échelle de la planète?</a:t>
            </a:r>
            <a:endParaRPr lang="fr-FR" i="1" dirty="0">
              <a:solidFill>
                <a:schemeClr val="tx1"/>
              </a:solidFill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6863030" y="4763596"/>
            <a:ext cx="1366022" cy="55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349" tIns="51475" rIns="99349" bIns="51475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Arial Unicode MS" pitchFamily="34" charset="-128"/>
              <a:buNone/>
            </a:pPr>
            <a:endParaRPr lang="en-GB" b="1" dirty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80000"/>
              </a:lnSpc>
              <a:buFont typeface="Arial Unicode MS" pitchFamily="34" charset="-128"/>
              <a:buNone/>
            </a:pPr>
            <a:r>
              <a:rPr lang="en-GB" b="1" dirty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1500 - 2000 </a:t>
            </a: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6872640" y="2745297"/>
            <a:ext cx="1798378" cy="38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349" tIns="51475" rIns="99349" bIns="51475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buFont typeface="Arial Unicode MS" pitchFamily="34" charset="-128"/>
              <a:buNone/>
            </a:pPr>
            <a:r>
              <a:rPr lang="en-GB" b="1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470-655</a:t>
            </a:r>
            <a:endParaRPr lang="en-GB" b="1" dirty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6863030" y="1642048"/>
            <a:ext cx="604595" cy="657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349" tIns="51475" rIns="99349" bIns="51475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buFont typeface="Arial Unicode MS" pitchFamily="34" charset="-128"/>
              <a:buNone/>
            </a:pPr>
            <a:endParaRPr lang="en-GB" b="1" dirty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100000"/>
              </a:lnSpc>
              <a:buFont typeface="Arial Unicode MS" pitchFamily="34" charset="-128"/>
              <a:buNone/>
            </a:pPr>
            <a:r>
              <a:rPr lang="en-GB" b="1" dirty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730 </a:t>
            </a: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6872640" y="3685485"/>
            <a:ext cx="1201688" cy="38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360" tIns="51480" rIns="99360" bIns="5148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767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009900"/>
              </a:buClr>
            </a:pPr>
            <a:r>
              <a:rPr lang="en-GB" b="1" dirty="0" smtClean="0">
                <a:solidFill>
                  <a:schemeClr val="tx1"/>
                </a:solidFill>
              </a:rPr>
              <a:t>700 </a:t>
            </a:r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120079" y="597893"/>
            <a:ext cx="8988425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0" tIns="45716" rIns="91430" bIns="45716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988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npo0000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73238"/>
            <a:ext cx="54070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228600" y="5734050"/>
            <a:ext cx="63805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Cette</a:t>
            </a:r>
            <a:r>
              <a:rPr lang="en-GB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plantation de </a:t>
            </a:r>
            <a:r>
              <a:rPr lang="en-GB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noyers</a:t>
            </a:r>
            <a:r>
              <a:rPr lang="en-GB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en-GB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156 </a:t>
            </a:r>
            <a:r>
              <a:rPr lang="en-GB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arbres</a:t>
            </a:r>
            <a:r>
              <a:rPr lang="en-GB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/ha</a:t>
            </a:r>
            <a:r>
              <a:rPr lang="en-GB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en-GB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est</a:t>
            </a:r>
            <a:r>
              <a:rPr lang="en-GB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évaluée</a:t>
            </a:r>
            <a:r>
              <a:rPr lang="en-GB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à 120 K€ de bois par hectare</a:t>
            </a:r>
            <a:endParaRPr lang="en-GB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827088" y="393700"/>
            <a:ext cx="6769248" cy="584775"/>
          </a:xfrm>
          <a:prstGeom prst="rect">
            <a:avLst/>
          </a:prstGeom>
          <a:gradFill rotWithShape="1">
            <a:gsLst>
              <a:gs pos="0">
                <a:srgbClr val="333333"/>
              </a:gs>
              <a:gs pos="100000">
                <a:schemeClr val="bg2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dirty="0" err="1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Gagner</a:t>
            </a:r>
            <a:r>
              <a:rPr lang="en-GB" sz="32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 de </a:t>
            </a:r>
            <a:r>
              <a:rPr lang="en-GB" sz="3200" dirty="0" err="1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l’argent</a:t>
            </a:r>
            <a:r>
              <a:rPr lang="en-GB" sz="32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 en </a:t>
            </a:r>
            <a:r>
              <a:rPr lang="en-GB" sz="3200" dirty="0" err="1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agroforesterie</a:t>
            </a:r>
            <a:r>
              <a:rPr lang="en-GB" sz="32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 !</a:t>
            </a:r>
            <a:endParaRPr lang="en-GB" sz="32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rot="20134938">
            <a:off x="4674787" y="3665342"/>
            <a:ext cx="4478662" cy="92333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 oui, prouvé </a:t>
            </a:r>
            <a:endParaRPr lang="fr-FR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 rot="20134938">
            <a:off x="5806737" y="5142853"/>
            <a:ext cx="2556726" cy="46166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Mais pas toujours!</a:t>
            </a:r>
            <a:endParaRPr lang="fr-FR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-100013"/>
            <a:ext cx="7772400" cy="1143001"/>
          </a:xfrm>
        </p:spPr>
        <p:txBody>
          <a:bodyPr/>
          <a:lstStyle/>
          <a:p>
            <a:pPr eaLnBrk="1" hangingPunct="1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Des efforts de recherche bien modestes pour des attentes impatientes ….</a:t>
            </a:r>
          </a:p>
        </p:txBody>
      </p:sp>
      <p:pic>
        <p:nvPicPr>
          <p:cNvPr id="3" name="Picture 5" descr="E:\Documents and Settings\Christian\Publications\Publications parues\Livre Agroforesterie\Illustrations Nicolas\Figures finales\Figure 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27"/>
          <a:stretch>
            <a:fillRect/>
          </a:stretch>
        </p:blipFill>
        <p:spPr bwMode="auto">
          <a:xfrm>
            <a:off x="5148064" y="4509120"/>
            <a:ext cx="3598862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oneTexte 2"/>
          <p:cNvSpPr txBox="1">
            <a:spLocks noChangeArrowheads="1"/>
          </p:cNvSpPr>
          <p:nvPr/>
        </p:nvSpPr>
        <p:spPr bwMode="auto">
          <a:xfrm>
            <a:off x="287337" y="476250"/>
            <a:ext cx="8856663" cy="697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059" tIns="39530" rIns="79059" bIns="39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32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Un monde à explorer…</a:t>
            </a:r>
            <a:endParaRPr lang="fr-FR" sz="36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fr-FR" sz="2800" dirty="0">
              <a:solidFill>
                <a:srgbClr val="00FF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fr-FR" sz="28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Ecophysiologie des cultures à l’ombre</a:t>
            </a:r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fr-FR" sz="2000" dirty="0" err="1" smtClean="0">
                <a:latin typeface="Calibri" pitchFamily="34" charset="0"/>
                <a:cs typeface="Calibri" pitchFamily="34" charset="0"/>
              </a:rPr>
              <a:t>Microclimatologie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des systèmes hétérogènes</a:t>
            </a:r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Sélection de variétés adaptées à l’ombre</a:t>
            </a:r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fr-FR" sz="2000" dirty="0">
                <a:latin typeface="Calibri" pitchFamily="34" charset="0"/>
                <a:cs typeface="Calibri" pitchFamily="34" charset="0"/>
              </a:rPr>
              <a:t>Sélection 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d’arbres à enracinement profond</a:t>
            </a:r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Modélisation des interactions arbres-cultures</a:t>
            </a:r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Contrôle biologique des maladies en agroforesterie</a:t>
            </a:r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Recyclage des nutriments par les arbres</a:t>
            </a:r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en-US" sz="20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81000" y="431800"/>
            <a:ext cx="8458200" cy="520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9784" tIns="46688" rIns="89784" bIns="46688" anchor="b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7000"/>
              </a:lnSpc>
              <a:buClr>
                <a:srgbClr val="FFFFCC"/>
              </a:buClr>
              <a:buSzPct val="100000"/>
              <a:buFont typeface="Times New Roman" pitchFamily="18" charset="0"/>
              <a:buNone/>
              <a:defRPr/>
            </a:pPr>
            <a:r>
              <a:rPr lang="fr-FR" sz="3200" dirty="0" smtClean="0">
                <a:latin typeface="+mj-lt"/>
                <a:cs typeface="Calibri" pitchFamily="34" charset="0"/>
              </a:rPr>
              <a:t>Les limites des expérimentations virtuelles</a:t>
            </a:r>
            <a:endParaRPr lang="en-GB" sz="3200" dirty="0">
              <a:latin typeface="+mj-lt"/>
              <a:cs typeface="Calibri" pitchFamily="34" charset="0"/>
            </a:endParaRPr>
          </a:p>
        </p:txBody>
      </p:sp>
      <p:grpSp>
        <p:nvGrpSpPr>
          <p:cNvPr id="55299" name="Groupe 107"/>
          <p:cNvGrpSpPr>
            <a:grpSpLocks/>
          </p:cNvGrpSpPr>
          <p:nvPr/>
        </p:nvGrpSpPr>
        <p:grpSpPr bwMode="auto">
          <a:xfrm>
            <a:off x="4967290" y="1905000"/>
            <a:ext cx="2268670" cy="1749425"/>
            <a:chOff x="7247547" y="1316008"/>
            <a:chExt cx="3360554" cy="2446590"/>
          </a:xfrm>
        </p:grpSpPr>
        <p:sp>
          <p:nvSpPr>
            <p:cNvPr id="55331" name="ZoneTexte 21"/>
            <p:cNvSpPr txBox="1">
              <a:spLocks noChangeArrowheads="1"/>
            </p:cNvSpPr>
            <p:nvPr/>
          </p:nvSpPr>
          <p:spPr bwMode="auto">
            <a:xfrm>
              <a:off x="8800814" y="1316008"/>
              <a:ext cx="1807287" cy="817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16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11 m x 9 m</a:t>
              </a:r>
            </a:p>
            <a:p>
              <a:pPr eaLnBrk="1" hangingPunct="1"/>
              <a:r>
                <a:rPr lang="fr-FR" sz="16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100 </a:t>
              </a:r>
              <a:r>
                <a:rPr lang="fr-FR" sz="1600" dirty="0" smtClean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tiges/ha</a:t>
              </a:r>
              <a:endParaRPr lang="fr-FR" sz="1600" dirty="0">
                <a:solidFill>
                  <a:srgbClr val="FFFFCC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55332" name="Groupe 73"/>
            <p:cNvGrpSpPr>
              <a:grpSpLocks noChangeAspect="1"/>
            </p:cNvGrpSpPr>
            <p:nvPr/>
          </p:nvGrpSpPr>
          <p:grpSpPr bwMode="auto">
            <a:xfrm>
              <a:off x="7247547" y="1494598"/>
              <a:ext cx="2748207" cy="2268000"/>
              <a:chOff x="6785089" y="1926294"/>
              <a:chExt cx="3926010" cy="3240000"/>
            </a:xfrm>
          </p:grpSpPr>
          <p:grpSp>
            <p:nvGrpSpPr>
              <p:cNvPr id="70" name="Groupe 69"/>
              <p:cNvGrpSpPr/>
              <p:nvPr/>
            </p:nvGrpSpPr>
            <p:grpSpPr>
              <a:xfrm>
                <a:off x="6785089" y="1926294"/>
                <a:ext cx="3926010" cy="3240000"/>
                <a:chOff x="6785089" y="1926294"/>
                <a:chExt cx="3926010" cy="3240000"/>
              </a:xfrm>
              <a:scene3d>
                <a:camera prst="isometricOffAxis2Top"/>
                <a:lightRig rig="threePt" dir="t"/>
              </a:scene3d>
            </p:grpSpPr>
            <p:grpSp>
              <p:nvGrpSpPr>
                <p:cNvPr id="28" name="Groupe 27"/>
                <p:cNvGrpSpPr/>
                <p:nvPr/>
              </p:nvGrpSpPr>
              <p:grpSpPr>
                <a:xfrm>
                  <a:off x="6785089" y="3528768"/>
                  <a:ext cx="1980000" cy="1620000"/>
                  <a:chOff x="5346923" y="1296574"/>
                  <a:chExt cx="1980000" cy="1620000"/>
                </a:xfrm>
              </p:grpSpPr>
              <p:sp>
                <p:nvSpPr>
                  <p:cNvPr id="6" name="Rectangle 5"/>
                  <p:cNvSpPr/>
                  <p:nvPr/>
                </p:nvSpPr>
                <p:spPr>
                  <a:xfrm>
                    <a:off x="5346923" y="1296574"/>
                    <a:ext cx="1980000" cy="1620000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17" name="Rectangle 16"/>
                  <p:cNvSpPr/>
                  <p:nvPr/>
                </p:nvSpPr>
                <p:spPr>
                  <a:xfrm>
                    <a:off x="6246923" y="1296574"/>
                    <a:ext cx="180000" cy="162000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60" name="Groupe 59"/>
                <p:cNvGrpSpPr/>
                <p:nvPr/>
              </p:nvGrpSpPr>
              <p:grpSpPr>
                <a:xfrm>
                  <a:off x="8731099" y="3546294"/>
                  <a:ext cx="1980000" cy="1620000"/>
                  <a:chOff x="5346923" y="1296574"/>
                  <a:chExt cx="1980000" cy="1620000"/>
                </a:xfrm>
              </p:grpSpPr>
              <p:sp>
                <p:nvSpPr>
                  <p:cNvPr id="61" name="Rectangle 60"/>
                  <p:cNvSpPr/>
                  <p:nvPr/>
                </p:nvSpPr>
                <p:spPr>
                  <a:xfrm>
                    <a:off x="5346923" y="1296574"/>
                    <a:ext cx="1980000" cy="1620000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6246923" y="1296574"/>
                    <a:ext cx="180000" cy="162000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63" name="Groupe 62"/>
                <p:cNvGrpSpPr/>
                <p:nvPr/>
              </p:nvGrpSpPr>
              <p:grpSpPr>
                <a:xfrm>
                  <a:off x="6785089" y="1926294"/>
                  <a:ext cx="1980000" cy="1620000"/>
                  <a:chOff x="5346923" y="1296574"/>
                  <a:chExt cx="1980000" cy="1620000"/>
                </a:xfrm>
              </p:grpSpPr>
              <p:sp>
                <p:nvSpPr>
                  <p:cNvPr id="64" name="Rectangle 63"/>
                  <p:cNvSpPr/>
                  <p:nvPr/>
                </p:nvSpPr>
                <p:spPr>
                  <a:xfrm>
                    <a:off x="5346923" y="1296574"/>
                    <a:ext cx="1980000" cy="1620000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65" name="Rectangle 64"/>
                  <p:cNvSpPr/>
                  <p:nvPr/>
                </p:nvSpPr>
                <p:spPr>
                  <a:xfrm>
                    <a:off x="6246923" y="1296574"/>
                    <a:ext cx="180000" cy="162000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66" name="Groupe 65"/>
                <p:cNvGrpSpPr/>
                <p:nvPr/>
              </p:nvGrpSpPr>
              <p:grpSpPr>
                <a:xfrm>
                  <a:off x="8731099" y="1926294"/>
                  <a:ext cx="1980000" cy="1620000"/>
                  <a:chOff x="5346923" y="1296574"/>
                  <a:chExt cx="1980000" cy="1620000"/>
                </a:xfrm>
              </p:grpSpPr>
              <p:sp>
                <p:nvSpPr>
                  <p:cNvPr id="67" name="Rectangle 66"/>
                  <p:cNvSpPr/>
                  <p:nvPr/>
                </p:nvSpPr>
                <p:spPr>
                  <a:xfrm>
                    <a:off x="5346923" y="1296574"/>
                    <a:ext cx="1980000" cy="1620000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68" name="Rectangle 67"/>
                  <p:cNvSpPr/>
                  <p:nvPr/>
                </p:nvSpPr>
                <p:spPr>
                  <a:xfrm>
                    <a:off x="6246923" y="1296574"/>
                    <a:ext cx="180000" cy="162000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</p:grpSp>
          <p:pic>
            <p:nvPicPr>
              <p:cNvPr id="55334" name="Image 7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48587" y="2864861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35" name="Image 2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6830" y="2470621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36" name="Image 7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76998" y="3152333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37" name="Image 7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88633" y="2693857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5300" name="Groupe 109"/>
          <p:cNvGrpSpPr>
            <a:grpSpLocks/>
          </p:cNvGrpSpPr>
          <p:nvPr/>
        </p:nvGrpSpPr>
        <p:grpSpPr bwMode="auto">
          <a:xfrm>
            <a:off x="2752725" y="2446338"/>
            <a:ext cx="1870076" cy="1641475"/>
            <a:chOff x="1045020" y="3584436"/>
            <a:chExt cx="2771663" cy="2293474"/>
          </a:xfrm>
        </p:grpSpPr>
        <p:sp>
          <p:nvSpPr>
            <p:cNvPr id="55324" name="ZoneTexte 20"/>
            <p:cNvSpPr txBox="1">
              <a:spLocks noChangeArrowheads="1"/>
            </p:cNvSpPr>
            <p:nvPr/>
          </p:nvSpPr>
          <p:spPr bwMode="auto">
            <a:xfrm>
              <a:off x="1669600" y="3584436"/>
              <a:ext cx="1808293" cy="817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16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11 m x 5 m</a:t>
              </a:r>
            </a:p>
            <a:p>
              <a:pPr eaLnBrk="1" hangingPunct="1"/>
              <a:r>
                <a:rPr lang="fr-FR" sz="16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180 </a:t>
              </a:r>
              <a:r>
                <a:rPr lang="fr-FR" sz="1600" dirty="0" smtClean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tiges/ha</a:t>
              </a:r>
              <a:endParaRPr lang="fr-FR" sz="1600" dirty="0">
                <a:solidFill>
                  <a:srgbClr val="FFFFCC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55325" name="Groupe 58"/>
            <p:cNvGrpSpPr>
              <a:grpSpLocks noChangeAspect="1"/>
            </p:cNvGrpSpPr>
            <p:nvPr/>
          </p:nvGrpSpPr>
          <p:grpSpPr bwMode="auto">
            <a:xfrm>
              <a:off x="1045020" y="4537495"/>
              <a:ext cx="2771663" cy="1340415"/>
              <a:chOff x="124205" y="1343943"/>
              <a:chExt cx="3959518" cy="1914879"/>
            </a:xfrm>
          </p:grpSpPr>
          <p:grpSp>
            <p:nvGrpSpPr>
              <p:cNvPr id="40" name="Groupe 39"/>
              <p:cNvGrpSpPr/>
              <p:nvPr/>
            </p:nvGrpSpPr>
            <p:grpSpPr>
              <a:xfrm>
                <a:off x="124205" y="1459102"/>
                <a:ext cx="3959518" cy="1799720"/>
                <a:chOff x="124205" y="1459102"/>
                <a:chExt cx="3959518" cy="1799720"/>
              </a:xfrm>
              <a:scene3d>
                <a:camera prst="isometricOffAxis2Top"/>
                <a:lightRig rig="threePt" dir="t"/>
              </a:scene3d>
            </p:grpSpPr>
            <p:grpSp>
              <p:nvGrpSpPr>
                <p:cNvPr id="27" name="Groupe 26"/>
                <p:cNvGrpSpPr/>
                <p:nvPr/>
              </p:nvGrpSpPr>
              <p:grpSpPr>
                <a:xfrm>
                  <a:off x="2103723" y="1476294"/>
                  <a:ext cx="1980000" cy="900000"/>
                  <a:chOff x="2103723" y="1476294"/>
                  <a:chExt cx="1980000" cy="900000"/>
                </a:xfrm>
              </p:grpSpPr>
              <p:sp>
                <p:nvSpPr>
                  <p:cNvPr id="5" name="Rectangle 4"/>
                  <p:cNvSpPr/>
                  <p:nvPr/>
                </p:nvSpPr>
                <p:spPr>
                  <a:xfrm>
                    <a:off x="2103723" y="1476294"/>
                    <a:ext cx="1980000" cy="900000"/>
                  </a:xfrm>
                  <a:prstGeom prst="rect">
                    <a:avLst/>
                  </a:prstGeom>
                  <a:solidFill>
                    <a:srgbClr val="0000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18" name="Rectangle 17"/>
                  <p:cNvSpPr/>
                  <p:nvPr/>
                </p:nvSpPr>
                <p:spPr>
                  <a:xfrm>
                    <a:off x="3003723" y="1476574"/>
                    <a:ext cx="180000" cy="89972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31" name="Groupe 30"/>
                <p:cNvGrpSpPr/>
                <p:nvPr/>
              </p:nvGrpSpPr>
              <p:grpSpPr>
                <a:xfrm>
                  <a:off x="124205" y="1459102"/>
                  <a:ext cx="1980000" cy="900000"/>
                  <a:chOff x="2103723" y="1476294"/>
                  <a:chExt cx="1980000" cy="900000"/>
                </a:xfrm>
              </p:grpSpPr>
              <p:sp>
                <p:nvSpPr>
                  <p:cNvPr id="32" name="Rectangle 31"/>
                  <p:cNvSpPr/>
                  <p:nvPr/>
                </p:nvSpPr>
                <p:spPr>
                  <a:xfrm>
                    <a:off x="2103723" y="1476294"/>
                    <a:ext cx="1980000" cy="900000"/>
                  </a:xfrm>
                  <a:prstGeom prst="rect">
                    <a:avLst/>
                  </a:prstGeom>
                  <a:solidFill>
                    <a:srgbClr val="0000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33" name="Rectangle 32"/>
                  <p:cNvSpPr/>
                  <p:nvPr/>
                </p:nvSpPr>
                <p:spPr>
                  <a:xfrm>
                    <a:off x="3003723" y="1476574"/>
                    <a:ext cx="180000" cy="89972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34" name="Groupe 33"/>
                <p:cNvGrpSpPr/>
                <p:nvPr/>
              </p:nvGrpSpPr>
              <p:grpSpPr>
                <a:xfrm>
                  <a:off x="124205" y="2358822"/>
                  <a:ext cx="1980000" cy="900000"/>
                  <a:chOff x="2103723" y="1476294"/>
                  <a:chExt cx="1980000" cy="900000"/>
                </a:xfrm>
              </p:grpSpPr>
              <p:sp>
                <p:nvSpPr>
                  <p:cNvPr id="35" name="Rectangle 34"/>
                  <p:cNvSpPr/>
                  <p:nvPr/>
                </p:nvSpPr>
                <p:spPr>
                  <a:xfrm>
                    <a:off x="2103723" y="1476294"/>
                    <a:ext cx="1980000" cy="900000"/>
                  </a:xfrm>
                  <a:prstGeom prst="rect">
                    <a:avLst/>
                  </a:prstGeom>
                  <a:solidFill>
                    <a:srgbClr val="0000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36" name="Rectangle 35"/>
                  <p:cNvSpPr/>
                  <p:nvPr/>
                </p:nvSpPr>
                <p:spPr>
                  <a:xfrm>
                    <a:off x="3003723" y="1476574"/>
                    <a:ext cx="180000" cy="89972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37" name="Groupe 36"/>
                <p:cNvGrpSpPr/>
                <p:nvPr/>
              </p:nvGrpSpPr>
              <p:grpSpPr>
                <a:xfrm>
                  <a:off x="2103723" y="2358542"/>
                  <a:ext cx="1980000" cy="900000"/>
                  <a:chOff x="2103723" y="1476294"/>
                  <a:chExt cx="1980000" cy="900000"/>
                </a:xfrm>
              </p:grpSpPr>
              <p:sp>
                <p:nvSpPr>
                  <p:cNvPr id="38" name="Rectangle 37"/>
                  <p:cNvSpPr/>
                  <p:nvPr/>
                </p:nvSpPr>
                <p:spPr>
                  <a:xfrm>
                    <a:off x="2103723" y="1476294"/>
                    <a:ext cx="1980000" cy="900000"/>
                  </a:xfrm>
                  <a:prstGeom prst="rect">
                    <a:avLst/>
                  </a:prstGeom>
                  <a:solidFill>
                    <a:srgbClr val="0000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39" name="Rectangle 38"/>
                  <p:cNvSpPr/>
                  <p:nvPr/>
                </p:nvSpPr>
                <p:spPr>
                  <a:xfrm>
                    <a:off x="3003723" y="1476574"/>
                    <a:ext cx="180000" cy="89972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</p:grpSp>
          <p:pic>
            <p:nvPicPr>
              <p:cNvPr id="55327" name="Image 4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6461" y="1343943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28" name="Image 4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419" y="1570621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29" name="Image 4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9508" y="1588373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30" name="Image 4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5508" y="1859435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55301" name="ZoneTexte 18"/>
          <p:cNvSpPr txBox="1">
            <a:spLocks noChangeArrowheads="1"/>
          </p:cNvSpPr>
          <p:nvPr/>
        </p:nvSpPr>
        <p:spPr bwMode="auto">
          <a:xfrm>
            <a:off x="581025" y="2992438"/>
            <a:ext cx="1457325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059" tIns="39530" rIns="79059" bIns="39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160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7 m x 7 m</a:t>
            </a:r>
          </a:p>
          <a:p>
            <a:pPr eaLnBrk="1" hangingPunct="1"/>
            <a:r>
              <a:rPr lang="fr-FR" sz="160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200 tiges/ha</a:t>
            </a:r>
          </a:p>
          <a:p>
            <a:pPr eaLnBrk="1" hangingPunct="1"/>
            <a:r>
              <a:rPr lang="fr-FR" sz="160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(forest  control)</a:t>
            </a:r>
          </a:p>
        </p:txBody>
      </p:sp>
      <p:grpSp>
        <p:nvGrpSpPr>
          <p:cNvPr id="55302" name="Groupe 68"/>
          <p:cNvGrpSpPr>
            <a:grpSpLocks noChangeAspect="1"/>
          </p:cNvGrpSpPr>
          <p:nvPr/>
        </p:nvGrpSpPr>
        <p:grpSpPr bwMode="auto">
          <a:xfrm>
            <a:off x="1274763" y="2003425"/>
            <a:ext cx="1190625" cy="1262063"/>
            <a:chOff x="279508" y="3489374"/>
            <a:chExt cx="2520000" cy="2520000"/>
          </a:xfrm>
        </p:grpSpPr>
        <p:grpSp>
          <p:nvGrpSpPr>
            <p:cNvPr id="54" name="Groupe 53"/>
            <p:cNvGrpSpPr/>
            <p:nvPr/>
          </p:nvGrpSpPr>
          <p:grpSpPr>
            <a:xfrm>
              <a:off x="279508" y="3489374"/>
              <a:ext cx="2520000" cy="2520000"/>
              <a:chOff x="1133369" y="3485108"/>
              <a:chExt cx="2520000" cy="2520000"/>
            </a:xfrm>
            <a:scene3d>
              <a:camera prst="isometricOffAxis2Top"/>
              <a:lightRig rig="threePt" dir="t"/>
            </a:scene3d>
          </p:grpSpPr>
          <p:grpSp>
            <p:nvGrpSpPr>
              <p:cNvPr id="3" name="Groupe 2"/>
              <p:cNvGrpSpPr/>
              <p:nvPr/>
            </p:nvGrpSpPr>
            <p:grpSpPr>
              <a:xfrm>
                <a:off x="2393369" y="4745108"/>
                <a:ext cx="1260000" cy="1260000"/>
                <a:chOff x="810419" y="3582718"/>
                <a:chExt cx="1260000" cy="1260000"/>
              </a:xfrm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810419" y="3582718"/>
                  <a:ext cx="1260000" cy="1260000"/>
                </a:xfrm>
                <a:prstGeom prst="rect">
                  <a:avLst/>
                </a:prstGeom>
                <a:solidFill>
                  <a:srgbClr val="FF33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fr-FR" sz="1600" dirty="0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1350419" y="3582718"/>
                  <a:ext cx="180000" cy="126000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fr-FR" sz="1600"/>
                </a:p>
              </p:txBody>
            </p:sp>
          </p:grpSp>
          <p:grpSp>
            <p:nvGrpSpPr>
              <p:cNvPr id="45" name="Groupe 44"/>
              <p:cNvGrpSpPr/>
              <p:nvPr/>
            </p:nvGrpSpPr>
            <p:grpSpPr>
              <a:xfrm>
                <a:off x="2393369" y="3489374"/>
                <a:ext cx="1260000" cy="1260000"/>
                <a:chOff x="810419" y="3582718"/>
                <a:chExt cx="1260000" cy="1260000"/>
              </a:xfrm>
            </p:grpSpPr>
            <p:sp>
              <p:nvSpPr>
                <p:cNvPr id="46" name="Rectangle 45"/>
                <p:cNvSpPr/>
                <p:nvPr/>
              </p:nvSpPr>
              <p:spPr>
                <a:xfrm>
                  <a:off x="810419" y="3582718"/>
                  <a:ext cx="1260000" cy="1260000"/>
                </a:xfrm>
                <a:prstGeom prst="rect">
                  <a:avLst/>
                </a:prstGeom>
                <a:solidFill>
                  <a:srgbClr val="FF33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fr-FR" sz="1600" dirty="0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1350419" y="3582718"/>
                  <a:ext cx="180000" cy="126000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fr-FR" sz="1600"/>
                </a:p>
              </p:txBody>
            </p:sp>
          </p:grpSp>
          <p:grpSp>
            <p:nvGrpSpPr>
              <p:cNvPr id="48" name="Groupe 47"/>
              <p:cNvGrpSpPr/>
              <p:nvPr/>
            </p:nvGrpSpPr>
            <p:grpSpPr>
              <a:xfrm>
                <a:off x="1133369" y="3485108"/>
                <a:ext cx="1260000" cy="1260000"/>
                <a:chOff x="810419" y="3582718"/>
                <a:chExt cx="1260000" cy="1260000"/>
              </a:xfrm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810419" y="3582718"/>
                  <a:ext cx="1260000" cy="1260000"/>
                </a:xfrm>
                <a:prstGeom prst="rect">
                  <a:avLst/>
                </a:prstGeom>
                <a:solidFill>
                  <a:srgbClr val="FF33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fr-FR" sz="1600" dirty="0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1350419" y="3582718"/>
                  <a:ext cx="180000" cy="126000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fr-FR" sz="1600"/>
                </a:p>
              </p:txBody>
            </p:sp>
          </p:grpSp>
          <p:grpSp>
            <p:nvGrpSpPr>
              <p:cNvPr id="51" name="Groupe 50"/>
              <p:cNvGrpSpPr/>
              <p:nvPr/>
            </p:nvGrpSpPr>
            <p:grpSpPr>
              <a:xfrm>
                <a:off x="1133369" y="4739849"/>
                <a:ext cx="1260000" cy="1260000"/>
                <a:chOff x="810419" y="3582718"/>
                <a:chExt cx="1260000" cy="1260000"/>
              </a:xfrm>
            </p:grpSpPr>
            <p:sp>
              <p:nvSpPr>
                <p:cNvPr id="52" name="Rectangle 51"/>
                <p:cNvSpPr/>
                <p:nvPr/>
              </p:nvSpPr>
              <p:spPr>
                <a:xfrm>
                  <a:off x="810419" y="3582718"/>
                  <a:ext cx="1260000" cy="1260000"/>
                </a:xfrm>
                <a:prstGeom prst="rect">
                  <a:avLst/>
                </a:prstGeom>
                <a:solidFill>
                  <a:srgbClr val="FF33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fr-FR" sz="1600" dirty="0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1350419" y="3582718"/>
                  <a:ext cx="180000" cy="126000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fr-FR" sz="1600"/>
                </a:p>
              </p:txBody>
            </p:sp>
          </p:grpSp>
        </p:grpSp>
        <p:pic>
          <p:nvPicPr>
            <p:cNvPr id="55320" name="Image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508" y="3729679"/>
              <a:ext cx="828000" cy="787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21" name="Image 5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83" y="4060155"/>
              <a:ext cx="828000" cy="787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22" name="Image 5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1508" y="3895065"/>
              <a:ext cx="828000" cy="787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23" name="Image 5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508" y="4250845"/>
              <a:ext cx="828000" cy="787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3" name="Groupe 108"/>
          <p:cNvGrpSpPr>
            <a:grpSpLocks/>
          </p:cNvGrpSpPr>
          <p:nvPr/>
        </p:nvGrpSpPr>
        <p:grpSpPr bwMode="auto">
          <a:xfrm>
            <a:off x="4810125" y="3357563"/>
            <a:ext cx="3230563" cy="1982787"/>
            <a:chOff x="3186683" y="2934702"/>
            <a:chExt cx="4788000" cy="2772112"/>
          </a:xfrm>
        </p:grpSpPr>
        <p:sp>
          <p:nvSpPr>
            <p:cNvPr id="55312" name="ZoneTexte 22"/>
            <p:cNvSpPr txBox="1">
              <a:spLocks noChangeArrowheads="1"/>
            </p:cNvSpPr>
            <p:nvPr/>
          </p:nvSpPr>
          <p:spPr bwMode="auto">
            <a:xfrm>
              <a:off x="5619463" y="3049744"/>
              <a:ext cx="1782327" cy="817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16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19 m x 11 m</a:t>
              </a:r>
            </a:p>
            <a:p>
              <a:pPr eaLnBrk="1" hangingPunct="1"/>
              <a:r>
                <a:rPr lang="fr-FR" sz="16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50 </a:t>
              </a:r>
              <a:r>
                <a:rPr lang="fr-FR" sz="1600" dirty="0" smtClean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tiges/ha</a:t>
              </a:r>
              <a:endParaRPr lang="fr-FR" sz="1600" dirty="0">
                <a:solidFill>
                  <a:srgbClr val="FFFFCC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55313" name="Groupe 88"/>
            <p:cNvGrpSpPr>
              <a:grpSpLocks noChangeAspect="1"/>
            </p:cNvGrpSpPr>
            <p:nvPr/>
          </p:nvGrpSpPr>
          <p:grpSpPr bwMode="auto">
            <a:xfrm>
              <a:off x="3186683" y="2934702"/>
              <a:ext cx="4788000" cy="2772112"/>
              <a:chOff x="3819190" y="2034406"/>
              <a:chExt cx="6840000" cy="3960160"/>
            </a:xfrm>
          </p:grpSpPr>
          <p:grpSp>
            <p:nvGrpSpPr>
              <p:cNvPr id="84" name="Groupe 83"/>
              <p:cNvGrpSpPr/>
              <p:nvPr/>
            </p:nvGrpSpPr>
            <p:grpSpPr>
              <a:xfrm>
                <a:off x="3819190" y="2034406"/>
                <a:ext cx="6840000" cy="3960160"/>
                <a:chOff x="6607099" y="3763640"/>
                <a:chExt cx="6840000" cy="3960160"/>
              </a:xfrm>
              <a:scene3d>
                <a:camera prst="isometricOffAxis2Top"/>
                <a:lightRig rig="threePt" dir="t"/>
              </a:scene3d>
            </p:grpSpPr>
            <p:grpSp>
              <p:nvGrpSpPr>
                <p:cNvPr id="26" name="Groupe 25"/>
                <p:cNvGrpSpPr/>
                <p:nvPr/>
              </p:nvGrpSpPr>
              <p:grpSpPr>
                <a:xfrm>
                  <a:off x="6607099" y="3763640"/>
                  <a:ext cx="3420000" cy="1980000"/>
                  <a:chOff x="6931099" y="3654806"/>
                  <a:chExt cx="3420000" cy="1980000"/>
                </a:xfrm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</p:grpSpPr>
              <p:sp>
                <p:nvSpPr>
                  <p:cNvPr id="7" name="Rectangle 6"/>
                  <p:cNvSpPr/>
                  <p:nvPr/>
                </p:nvSpPr>
                <p:spPr>
                  <a:xfrm>
                    <a:off x="6931099" y="3654806"/>
                    <a:ext cx="3420000" cy="1980000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8551099" y="3654966"/>
                    <a:ext cx="180000" cy="1979840"/>
                  </a:xfrm>
                  <a:prstGeom prst="rect">
                    <a:avLst/>
                  </a:prstGeom>
                  <a:solidFill>
                    <a:schemeClr val="bg1">
                      <a:alpha val="52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75" name="Groupe 74"/>
                <p:cNvGrpSpPr/>
                <p:nvPr/>
              </p:nvGrpSpPr>
              <p:grpSpPr>
                <a:xfrm>
                  <a:off x="10027099" y="3763640"/>
                  <a:ext cx="3420000" cy="1980000"/>
                  <a:chOff x="6931099" y="3654806"/>
                  <a:chExt cx="3420000" cy="1980000"/>
                </a:xfrm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</p:grpSpPr>
              <p:sp>
                <p:nvSpPr>
                  <p:cNvPr id="76" name="Rectangle 75"/>
                  <p:cNvSpPr/>
                  <p:nvPr/>
                </p:nvSpPr>
                <p:spPr>
                  <a:xfrm>
                    <a:off x="6931099" y="3654806"/>
                    <a:ext cx="3420000" cy="1980000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77" name="Rectangle 76"/>
                  <p:cNvSpPr/>
                  <p:nvPr/>
                </p:nvSpPr>
                <p:spPr>
                  <a:xfrm>
                    <a:off x="8551099" y="3654966"/>
                    <a:ext cx="180000" cy="1979840"/>
                  </a:xfrm>
                  <a:prstGeom prst="rect">
                    <a:avLst/>
                  </a:prstGeom>
                  <a:solidFill>
                    <a:schemeClr val="bg1">
                      <a:alpha val="52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78" name="Groupe 77"/>
                <p:cNvGrpSpPr/>
                <p:nvPr/>
              </p:nvGrpSpPr>
              <p:grpSpPr>
                <a:xfrm>
                  <a:off x="6607099" y="5743640"/>
                  <a:ext cx="3420000" cy="1980000"/>
                  <a:chOff x="6931099" y="3654806"/>
                  <a:chExt cx="3420000" cy="1980000"/>
                </a:xfrm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</p:grpSpPr>
              <p:sp>
                <p:nvSpPr>
                  <p:cNvPr id="79" name="Rectangle 78"/>
                  <p:cNvSpPr/>
                  <p:nvPr/>
                </p:nvSpPr>
                <p:spPr>
                  <a:xfrm>
                    <a:off x="6931099" y="3654806"/>
                    <a:ext cx="3420000" cy="1980000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80" name="Rectangle 79"/>
                  <p:cNvSpPr/>
                  <p:nvPr/>
                </p:nvSpPr>
                <p:spPr>
                  <a:xfrm>
                    <a:off x="8551099" y="3654966"/>
                    <a:ext cx="180000" cy="1979840"/>
                  </a:xfrm>
                  <a:prstGeom prst="rect">
                    <a:avLst/>
                  </a:prstGeom>
                  <a:solidFill>
                    <a:schemeClr val="bg1">
                      <a:alpha val="52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81" name="Groupe 80"/>
                <p:cNvGrpSpPr/>
                <p:nvPr/>
              </p:nvGrpSpPr>
              <p:grpSpPr>
                <a:xfrm>
                  <a:off x="10027099" y="5743800"/>
                  <a:ext cx="3420000" cy="1980000"/>
                  <a:chOff x="6931099" y="3654806"/>
                  <a:chExt cx="3420000" cy="1980000"/>
                </a:xfrm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</p:grpSpPr>
              <p:sp>
                <p:nvSpPr>
                  <p:cNvPr id="82" name="Rectangle 81"/>
                  <p:cNvSpPr/>
                  <p:nvPr/>
                </p:nvSpPr>
                <p:spPr>
                  <a:xfrm>
                    <a:off x="6931099" y="3654806"/>
                    <a:ext cx="3420000" cy="1980000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83" name="Rectangle 82"/>
                  <p:cNvSpPr/>
                  <p:nvPr/>
                </p:nvSpPr>
                <p:spPr>
                  <a:xfrm>
                    <a:off x="8551099" y="3654966"/>
                    <a:ext cx="180000" cy="1979840"/>
                  </a:xfrm>
                  <a:prstGeom prst="rect">
                    <a:avLst/>
                  </a:prstGeom>
                  <a:solidFill>
                    <a:schemeClr val="bg1">
                      <a:alpha val="52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</p:grpSp>
          <p:pic>
            <p:nvPicPr>
              <p:cNvPr id="55315" name="Image 8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1099" y="3272234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6" name="Image 8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3099" y="3822940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7" name="Image 8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3281" y="2808962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8" name="Image 8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5281" y="3316831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5304" name="Groupe 110"/>
          <p:cNvGrpSpPr>
            <a:grpSpLocks/>
          </p:cNvGrpSpPr>
          <p:nvPr/>
        </p:nvGrpSpPr>
        <p:grpSpPr bwMode="auto">
          <a:xfrm>
            <a:off x="1720850" y="3386138"/>
            <a:ext cx="3233738" cy="3432175"/>
            <a:chOff x="5020589" y="4220253"/>
            <a:chExt cx="4790830" cy="4798929"/>
          </a:xfrm>
        </p:grpSpPr>
        <p:sp>
          <p:nvSpPr>
            <p:cNvPr id="55305" name="ZoneTexte 23"/>
            <p:cNvSpPr txBox="1">
              <a:spLocks noChangeArrowheads="1"/>
            </p:cNvSpPr>
            <p:nvPr/>
          </p:nvSpPr>
          <p:spPr bwMode="auto">
            <a:xfrm>
              <a:off x="5131394" y="7316597"/>
              <a:ext cx="1798729" cy="81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16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19 m x 19 m</a:t>
              </a:r>
            </a:p>
            <a:p>
              <a:pPr eaLnBrk="1" hangingPunct="1"/>
              <a:r>
                <a:rPr lang="fr-FR" sz="16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30 </a:t>
              </a:r>
              <a:r>
                <a:rPr lang="fr-FR" sz="1600" dirty="0" smtClean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tiges/ha</a:t>
              </a:r>
              <a:endParaRPr lang="fr-FR" sz="1600" dirty="0">
                <a:solidFill>
                  <a:srgbClr val="FFFFCC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55306" name="Groupe 105"/>
            <p:cNvGrpSpPr>
              <a:grpSpLocks noChangeAspect="1"/>
            </p:cNvGrpSpPr>
            <p:nvPr/>
          </p:nvGrpSpPr>
          <p:grpSpPr bwMode="auto">
            <a:xfrm>
              <a:off x="5020589" y="4220253"/>
              <a:ext cx="4790830" cy="4798929"/>
              <a:chOff x="5922987" y="2404303"/>
              <a:chExt cx="6844043" cy="6855613"/>
            </a:xfrm>
          </p:grpSpPr>
          <p:grpSp>
            <p:nvGrpSpPr>
              <p:cNvPr id="99" name="Groupe 98"/>
              <p:cNvGrpSpPr/>
              <p:nvPr/>
            </p:nvGrpSpPr>
            <p:grpSpPr>
              <a:xfrm>
                <a:off x="5922987" y="2404303"/>
                <a:ext cx="6844043" cy="6855613"/>
                <a:chOff x="5922987" y="2404303"/>
                <a:chExt cx="6844043" cy="6855613"/>
              </a:xfrm>
              <a:scene3d>
                <a:camera prst="isometricOffAxis2Top"/>
                <a:lightRig rig="threePt" dir="t"/>
              </a:scene3d>
            </p:grpSpPr>
            <p:grpSp>
              <p:nvGrpSpPr>
                <p:cNvPr id="25" name="Groupe 24"/>
                <p:cNvGrpSpPr/>
                <p:nvPr/>
              </p:nvGrpSpPr>
              <p:grpSpPr>
                <a:xfrm>
                  <a:off x="5922987" y="5829774"/>
                  <a:ext cx="3420000" cy="3430142"/>
                  <a:chOff x="2898651" y="3654966"/>
                  <a:chExt cx="3420000" cy="3430142"/>
                </a:xfrm>
              </p:grpSpPr>
              <p:sp>
                <p:nvSpPr>
                  <p:cNvPr id="8" name="Rectangle 7"/>
                  <p:cNvSpPr/>
                  <p:nvPr/>
                </p:nvSpPr>
                <p:spPr>
                  <a:xfrm>
                    <a:off x="2898651" y="3654966"/>
                    <a:ext cx="3420000" cy="3420000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15" name="Rectangle 14"/>
                  <p:cNvSpPr/>
                  <p:nvPr/>
                </p:nvSpPr>
                <p:spPr>
                  <a:xfrm>
                    <a:off x="4518651" y="3665108"/>
                    <a:ext cx="180000" cy="342000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90" name="Groupe 89"/>
                <p:cNvGrpSpPr/>
                <p:nvPr/>
              </p:nvGrpSpPr>
              <p:grpSpPr>
                <a:xfrm>
                  <a:off x="9342987" y="5824303"/>
                  <a:ext cx="3420000" cy="3430142"/>
                  <a:chOff x="2898651" y="3654966"/>
                  <a:chExt cx="3420000" cy="3430142"/>
                </a:xfrm>
              </p:grpSpPr>
              <p:sp>
                <p:nvSpPr>
                  <p:cNvPr id="91" name="Rectangle 90"/>
                  <p:cNvSpPr/>
                  <p:nvPr/>
                </p:nvSpPr>
                <p:spPr>
                  <a:xfrm>
                    <a:off x="2898651" y="3654966"/>
                    <a:ext cx="3420000" cy="3420000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92" name="Rectangle 91"/>
                  <p:cNvSpPr/>
                  <p:nvPr/>
                </p:nvSpPr>
                <p:spPr>
                  <a:xfrm>
                    <a:off x="4518651" y="3665108"/>
                    <a:ext cx="180000" cy="342000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93" name="Groupe 92"/>
                <p:cNvGrpSpPr/>
                <p:nvPr/>
              </p:nvGrpSpPr>
              <p:grpSpPr>
                <a:xfrm>
                  <a:off x="9347030" y="2409774"/>
                  <a:ext cx="3420000" cy="3430142"/>
                  <a:chOff x="2898651" y="3654966"/>
                  <a:chExt cx="3420000" cy="3430142"/>
                </a:xfrm>
              </p:grpSpPr>
              <p:sp>
                <p:nvSpPr>
                  <p:cNvPr id="94" name="Rectangle 93"/>
                  <p:cNvSpPr/>
                  <p:nvPr/>
                </p:nvSpPr>
                <p:spPr>
                  <a:xfrm>
                    <a:off x="2898651" y="3654966"/>
                    <a:ext cx="3420000" cy="3420000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95" name="Rectangle 94"/>
                  <p:cNvSpPr/>
                  <p:nvPr/>
                </p:nvSpPr>
                <p:spPr>
                  <a:xfrm>
                    <a:off x="4518651" y="3665108"/>
                    <a:ext cx="180000" cy="342000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  <p:grpSp>
              <p:nvGrpSpPr>
                <p:cNvPr id="96" name="Groupe 95"/>
                <p:cNvGrpSpPr/>
                <p:nvPr/>
              </p:nvGrpSpPr>
              <p:grpSpPr>
                <a:xfrm>
                  <a:off x="5922987" y="2404303"/>
                  <a:ext cx="3420000" cy="3430142"/>
                  <a:chOff x="2898651" y="3654966"/>
                  <a:chExt cx="3420000" cy="3430142"/>
                </a:xfrm>
              </p:grpSpPr>
              <p:sp>
                <p:nvSpPr>
                  <p:cNvPr id="97" name="Rectangle 96"/>
                  <p:cNvSpPr/>
                  <p:nvPr/>
                </p:nvSpPr>
                <p:spPr>
                  <a:xfrm>
                    <a:off x="2898651" y="3654966"/>
                    <a:ext cx="3420000" cy="3420000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  <p:sp>
                <p:nvSpPr>
                  <p:cNvPr id="98" name="Rectangle 97"/>
                  <p:cNvSpPr/>
                  <p:nvPr/>
                </p:nvSpPr>
                <p:spPr>
                  <a:xfrm>
                    <a:off x="4518651" y="3665108"/>
                    <a:ext cx="180000" cy="3420000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fr-FR" sz="1600"/>
                  </a:p>
                </p:txBody>
              </p:sp>
            </p:grpSp>
          </p:grpSp>
          <p:pic>
            <p:nvPicPr>
              <p:cNvPr id="55308" name="Image 10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47471" y="4872514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09" name="Image 10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2185" y="5379374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0" name="Image 10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66185" y="4454115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1" name="Image 10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87104" y="5788233"/>
                <a:ext cx="828000" cy="787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Images INRA\Agrisylviculture\Systèmes traditionnels\anatolie Y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-381000"/>
            <a:ext cx="11201400" cy="840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re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8569325" cy="1143000"/>
          </a:xfrm>
        </p:spPr>
        <p:txBody>
          <a:bodyPr/>
          <a:lstStyle/>
          <a:p>
            <a:r>
              <a:rPr lang="fr-FR" sz="2800" dirty="0" smtClean="0"/>
              <a:t>Concevoir des systèmes plus innovants par simulation numérique ?</a:t>
            </a:r>
          </a:p>
        </p:txBody>
      </p:sp>
      <p:sp>
        <p:nvSpPr>
          <p:cNvPr id="57347" name="ZoneTexte 10"/>
          <p:cNvSpPr txBox="1">
            <a:spLocks noChangeArrowheads="1"/>
          </p:cNvSpPr>
          <p:nvPr/>
        </p:nvSpPr>
        <p:spPr bwMode="auto">
          <a:xfrm>
            <a:off x="427038" y="1484313"/>
            <a:ext cx="792162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sz="2400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fr-FR" sz="2400" dirty="0" smtClean="0">
                <a:latin typeface="Calibri" pitchFamily="34" charset="0"/>
                <a:cs typeface="Calibri" pitchFamily="34" charset="0"/>
              </a:rPr>
              <a:t>Production de biomasse en agroforesterie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fr-FR" sz="2400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fr-FR" sz="2400" dirty="0" smtClean="0">
                <a:latin typeface="Calibri" pitchFamily="34" charset="0"/>
                <a:cs typeface="Calibri" pitchFamily="34" charset="0"/>
              </a:rPr>
              <a:t>Gestions originales des arbres</a:t>
            </a:r>
          </a:p>
          <a:p>
            <a:pPr eaLnBrk="1" hangingPunct="1"/>
            <a:endParaRPr lang="fr-FR" sz="2400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fr-FR" sz="2400" dirty="0" smtClean="0">
                <a:latin typeface="Calibri" pitchFamily="34" charset="0"/>
                <a:cs typeface="Calibri" pitchFamily="34" charset="0"/>
              </a:rPr>
              <a:t>Variétés améliorées</a:t>
            </a:r>
          </a:p>
          <a:p>
            <a:pPr eaLnBrk="1" hangingPunct="1"/>
            <a:endParaRPr lang="fr-FR" sz="2400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fr-FR" sz="2400" dirty="0" smtClean="0">
                <a:latin typeface="Calibri" pitchFamily="34" charset="0"/>
                <a:cs typeface="Calibri" pitchFamily="34" charset="0"/>
              </a:rPr>
              <a:t>…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4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4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4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Imag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4076700"/>
            <a:ext cx="5329238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re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8569325" cy="1143000"/>
          </a:xfrm>
        </p:spPr>
        <p:txBody>
          <a:bodyPr/>
          <a:lstStyle/>
          <a:p>
            <a:r>
              <a:rPr lang="fr-FR" sz="2800" dirty="0" smtClean="0"/>
              <a:t>Ca bouge!</a:t>
            </a:r>
          </a:p>
        </p:txBody>
      </p:sp>
      <p:sp>
        <p:nvSpPr>
          <p:cNvPr id="57347" name="ZoneTexte 10"/>
          <p:cNvSpPr txBox="1">
            <a:spLocks noChangeArrowheads="1"/>
          </p:cNvSpPr>
          <p:nvPr/>
        </p:nvSpPr>
        <p:spPr bwMode="auto">
          <a:xfrm>
            <a:off x="361950" y="1484313"/>
            <a:ext cx="7921625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sz="2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fr-FR" sz="32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RMT </a:t>
            </a:r>
            <a:r>
              <a:rPr lang="fr-FR" sz="32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AgroforesterieS</a:t>
            </a:r>
            <a:endParaRPr lang="fr-FR" sz="32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fr-FR" sz="32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fr-FR" sz="32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Projet Européen AGFORWARD</a:t>
            </a:r>
          </a:p>
          <a:p>
            <a:pPr eaLnBrk="1" hangingPunct="1"/>
            <a:endParaRPr lang="fr-FR" sz="32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fr-FR" sz="32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Nouveaux projets ANR en préparation</a:t>
            </a:r>
          </a:p>
          <a:p>
            <a:pPr eaLnBrk="1" hangingPunct="1"/>
            <a:endParaRPr lang="fr-FR" sz="32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fr-FR" sz="32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Et les projets CASDAR</a:t>
            </a:r>
          </a:p>
          <a:p>
            <a:pPr eaLnBrk="1" hangingPunct="1"/>
            <a:endParaRPr lang="fr-FR" sz="2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fr-FR" sz="2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…</a:t>
            </a:r>
            <a:endParaRPr lang="fr-FR" sz="2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fr-FR" sz="2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91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b="1" dirty="0" smtClean="0">
                <a:solidFill>
                  <a:srgbClr val="00FF00"/>
                </a:solidFill>
              </a:rPr>
              <a:t>1990-2010 </a:t>
            </a:r>
            <a:br>
              <a:rPr lang="en-GB" sz="4000" b="1" dirty="0" smtClean="0">
                <a:solidFill>
                  <a:srgbClr val="00FF00"/>
                </a:solidFill>
              </a:rPr>
            </a:br>
            <a:r>
              <a:rPr lang="en-GB" sz="4000" b="1" dirty="0" smtClean="0">
                <a:solidFill>
                  <a:srgbClr val="00FF00"/>
                </a:solidFill>
              </a:rPr>
              <a:t>Quoi de </a:t>
            </a:r>
            <a:r>
              <a:rPr lang="en-GB" sz="4000" b="1" dirty="0" err="1" smtClean="0">
                <a:solidFill>
                  <a:srgbClr val="00FF00"/>
                </a:solidFill>
              </a:rPr>
              <a:t>neuf</a:t>
            </a:r>
            <a:r>
              <a:rPr lang="en-GB" sz="4000" b="1" dirty="0" smtClean="0">
                <a:solidFill>
                  <a:srgbClr val="00FF00"/>
                </a:solidFill>
              </a:rPr>
              <a:t>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npo0000a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100"/>
            <a:ext cx="9144000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228600" y="4800600"/>
            <a:ext cx="9553575" cy="2057400"/>
          </a:xfrm>
          <a:solidFill>
            <a:schemeClr val="bg1"/>
          </a:solidFill>
        </p:spPr>
        <p:txBody>
          <a:bodyPr/>
          <a:lstStyle/>
          <a:p>
            <a:pPr algn="ctr" eaLnBrk="1" hangingPunct="1"/>
            <a:r>
              <a:rPr lang="fr-FR" sz="2400" b="1" dirty="0" smtClean="0">
                <a:solidFill>
                  <a:srgbClr val="66FF33"/>
                </a:solidFill>
              </a:rPr>
              <a:t>Mélanger ou ne pas mélanger …</a:t>
            </a:r>
            <a:br>
              <a:rPr lang="fr-FR" sz="2400" b="1" dirty="0" smtClean="0">
                <a:solidFill>
                  <a:srgbClr val="66FF33"/>
                </a:solidFill>
              </a:rPr>
            </a:br>
            <a:endParaRPr lang="en-GB" sz="2400" b="1" dirty="0" smtClean="0">
              <a:solidFill>
                <a:srgbClr val="66FF33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26" descr="C:\TERRAINS\Vezenobres\TEXTES\Images Vézénobres comprimées pour présentation ppt\Plantation Vézénob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133600"/>
            <a:ext cx="27701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1030"/>
          <p:cNvSpPr txBox="1">
            <a:spLocks noChangeArrowheads="1"/>
          </p:cNvSpPr>
          <p:nvPr/>
        </p:nvSpPr>
        <p:spPr bwMode="auto">
          <a:xfrm>
            <a:off x="1676400" y="4953000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2000">
                <a:solidFill>
                  <a:srgbClr val="FFCC00"/>
                </a:solidFill>
                <a:latin typeface="Calibri" pitchFamily="34" charset="0"/>
                <a:cs typeface="Calibri" pitchFamily="34" charset="0"/>
              </a:rPr>
              <a:t>1996</a:t>
            </a:r>
          </a:p>
        </p:txBody>
      </p:sp>
      <p:grpSp>
        <p:nvGrpSpPr>
          <p:cNvPr id="22532" name="Group 1034"/>
          <p:cNvGrpSpPr>
            <a:grpSpLocks/>
          </p:cNvGrpSpPr>
          <p:nvPr/>
        </p:nvGrpSpPr>
        <p:grpSpPr bwMode="auto">
          <a:xfrm>
            <a:off x="1981200" y="0"/>
            <a:ext cx="2868613" cy="4495800"/>
            <a:chOff x="1248" y="0"/>
            <a:chExt cx="1807" cy="2832"/>
          </a:xfrm>
        </p:grpSpPr>
        <p:pic>
          <p:nvPicPr>
            <p:cNvPr id="22539" name="Picture 1027" descr="C:\Images INRA\Agrisylviculture\Vézénobres\1995-1996\Copie de vézé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63"/>
            <a:stretch>
              <a:fillRect/>
            </a:stretch>
          </p:blipFill>
          <p:spPr bwMode="auto">
            <a:xfrm>
              <a:off x="1248" y="0"/>
              <a:ext cx="1807" cy="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0" name="Text Box 1031"/>
            <p:cNvSpPr txBox="1">
              <a:spLocks noChangeArrowheads="1"/>
            </p:cNvSpPr>
            <p:nvPr/>
          </p:nvSpPr>
          <p:spPr bwMode="auto">
            <a:xfrm>
              <a:off x="1824" y="2016"/>
              <a:ext cx="5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2000">
                  <a:solidFill>
                    <a:srgbClr val="FFCC00"/>
                  </a:solidFill>
                  <a:latin typeface="Calibri" pitchFamily="34" charset="0"/>
                  <a:cs typeface="Calibri" pitchFamily="34" charset="0"/>
                </a:rPr>
                <a:t>1997</a:t>
              </a:r>
            </a:p>
          </p:txBody>
        </p:sp>
      </p:grpSp>
      <p:grpSp>
        <p:nvGrpSpPr>
          <p:cNvPr id="22533" name="Group 1035"/>
          <p:cNvGrpSpPr>
            <a:grpSpLocks/>
          </p:cNvGrpSpPr>
          <p:nvPr/>
        </p:nvGrpSpPr>
        <p:grpSpPr bwMode="auto">
          <a:xfrm>
            <a:off x="4876800" y="152400"/>
            <a:ext cx="4648200" cy="3486150"/>
            <a:chOff x="3072" y="96"/>
            <a:chExt cx="2928" cy="2196"/>
          </a:xfrm>
        </p:grpSpPr>
        <p:pic>
          <p:nvPicPr>
            <p:cNvPr id="22537" name="Picture 1028" descr="C:\Temporaire\Images compressées pour envoi par mail\Vézénobres\Dscn059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96"/>
              <a:ext cx="2928" cy="2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8" name="Text Box 1032"/>
            <p:cNvSpPr txBox="1">
              <a:spLocks noChangeArrowheads="1"/>
            </p:cNvSpPr>
            <p:nvPr/>
          </p:nvSpPr>
          <p:spPr bwMode="auto">
            <a:xfrm>
              <a:off x="4080" y="1872"/>
              <a:ext cx="5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2000">
                  <a:solidFill>
                    <a:srgbClr val="FFCC00"/>
                  </a:solidFill>
                  <a:latin typeface="Calibri" pitchFamily="34" charset="0"/>
                  <a:cs typeface="Calibri" pitchFamily="34" charset="0"/>
                </a:rPr>
                <a:t>2002</a:t>
              </a:r>
            </a:p>
          </p:txBody>
        </p:sp>
      </p:grpSp>
      <p:grpSp>
        <p:nvGrpSpPr>
          <p:cNvPr id="22534" name="Group 1036"/>
          <p:cNvGrpSpPr>
            <a:grpSpLocks/>
          </p:cNvGrpSpPr>
          <p:nvPr/>
        </p:nvGrpSpPr>
        <p:grpSpPr bwMode="auto">
          <a:xfrm>
            <a:off x="4267200" y="3810000"/>
            <a:ext cx="4191000" cy="2795588"/>
            <a:chOff x="2688" y="2400"/>
            <a:chExt cx="2640" cy="1761"/>
          </a:xfrm>
        </p:grpSpPr>
        <p:pic>
          <p:nvPicPr>
            <p:cNvPr id="22535" name="Picture 1029" descr="C:\Documents and Settings\Photothèque\Best-off\Images compressées pour envoi par mail\images pour le site INTERNET SAFE\Images possibles du mois\IMG_0528_1_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2400"/>
              <a:ext cx="2640" cy="1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6" name="Text Box 1033"/>
            <p:cNvSpPr txBox="1">
              <a:spLocks noChangeArrowheads="1"/>
            </p:cNvSpPr>
            <p:nvPr/>
          </p:nvSpPr>
          <p:spPr bwMode="auto">
            <a:xfrm>
              <a:off x="4320" y="3600"/>
              <a:ext cx="5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2000">
                  <a:solidFill>
                    <a:srgbClr val="FFCC00"/>
                  </a:solidFill>
                  <a:latin typeface="Calibri" pitchFamily="34" charset="0"/>
                  <a:cs typeface="Calibri" pitchFamily="34" charset="0"/>
                </a:rPr>
                <a:t>2005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npo0000b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1034"/>
          <p:cNvSpPr txBox="1">
            <a:spLocks noChangeArrowheads="1"/>
          </p:cNvSpPr>
          <p:nvPr/>
        </p:nvSpPr>
        <p:spPr bwMode="auto">
          <a:xfrm>
            <a:off x="3124200" y="3048000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2000">
                <a:solidFill>
                  <a:srgbClr val="FFCC00"/>
                </a:solidFill>
                <a:latin typeface="Calibri" pitchFamily="34" charset="0"/>
                <a:cs typeface="Calibri" pitchFamily="34" charset="0"/>
              </a:rPr>
              <a:t>2003</a:t>
            </a:r>
          </a:p>
        </p:txBody>
      </p:sp>
      <p:grpSp>
        <p:nvGrpSpPr>
          <p:cNvPr id="23556" name="Group 1037"/>
          <p:cNvGrpSpPr>
            <a:grpSpLocks/>
          </p:cNvGrpSpPr>
          <p:nvPr/>
        </p:nvGrpSpPr>
        <p:grpSpPr bwMode="auto">
          <a:xfrm>
            <a:off x="5105400" y="762000"/>
            <a:ext cx="3886200" cy="5181600"/>
            <a:chOff x="3216" y="480"/>
            <a:chExt cx="2448" cy="3264"/>
          </a:xfrm>
        </p:grpSpPr>
        <p:pic>
          <p:nvPicPr>
            <p:cNvPr id="23560" name="Picture 1032" descr="C:\Documents and Settings\Photothèque\Agrisylviculture\Vézénobres\2009\12 décembre 2009\2009_12_14\C_0001_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480"/>
              <a:ext cx="2448" cy="3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1" name="Text Box 1035"/>
            <p:cNvSpPr txBox="1">
              <a:spLocks noChangeArrowheads="1"/>
            </p:cNvSpPr>
            <p:nvPr/>
          </p:nvSpPr>
          <p:spPr bwMode="auto">
            <a:xfrm>
              <a:off x="4464" y="3120"/>
              <a:ext cx="5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2000">
                  <a:solidFill>
                    <a:srgbClr val="FFCC00"/>
                  </a:solidFill>
                  <a:latin typeface="Calibri" pitchFamily="34" charset="0"/>
                  <a:cs typeface="Calibri" pitchFamily="34" charset="0"/>
                </a:rPr>
                <a:t>2009</a:t>
              </a:r>
            </a:p>
          </p:txBody>
        </p:sp>
      </p:grpSp>
      <p:grpSp>
        <p:nvGrpSpPr>
          <p:cNvPr id="23557" name="Group 1038"/>
          <p:cNvGrpSpPr>
            <a:grpSpLocks/>
          </p:cNvGrpSpPr>
          <p:nvPr/>
        </p:nvGrpSpPr>
        <p:grpSpPr bwMode="auto">
          <a:xfrm>
            <a:off x="609600" y="3714750"/>
            <a:ext cx="4191000" cy="3143250"/>
            <a:chOff x="384" y="2340"/>
            <a:chExt cx="2640" cy="1980"/>
          </a:xfrm>
        </p:grpSpPr>
        <p:pic>
          <p:nvPicPr>
            <p:cNvPr id="23558" name="Picture 1033" descr="C:\Documents and Settings\Photothèque\Agrisylviculture\Vézénobres\2010\01 janvier 2010\Explotation peupliers\C_000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340"/>
              <a:ext cx="2640" cy="1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9" name="Text Box 1036"/>
            <p:cNvSpPr txBox="1">
              <a:spLocks noChangeArrowheads="1"/>
            </p:cNvSpPr>
            <p:nvPr/>
          </p:nvSpPr>
          <p:spPr bwMode="auto">
            <a:xfrm>
              <a:off x="2352" y="3840"/>
              <a:ext cx="5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2000">
                  <a:solidFill>
                    <a:srgbClr val="FFCC00"/>
                  </a:solidFill>
                  <a:latin typeface="Calibri" pitchFamily="34" charset="0"/>
                  <a:cs typeface="Calibri" pitchFamily="34" charset="0"/>
                </a:rPr>
                <a:t>2010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07" name="Rectangle 27"/>
          <p:cNvSpPr>
            <a:spLocks noChangeArrowheads="1"/>
          </p:cNvSpPr>
          <p:nvPr/>
        </p:nvSpPr>
        <p:spPr bwMode="auto">
          <a:xfrm rot="5400000">
            <a:off x="5886450" y="2879725"/>
            <a:ext cx="1066800" cy="2971800"/>
          </a:xfrm>
          <a:prstGeom prst="rect">
            <a:avLst/>
          </a:prstGeom>
          <a:solidFill>
            <a:schemeClr val="accent1"/>
          </a:solidFill>
          <a:ln w="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118" name="Text Box 38"/>
          <p:cNvSpPr txBox="1">
            <a:spLocks noChangeArrowheads="1"/>
          </p:cNvSpPr>
          <p:nvPr/>
        </p:nvSpPr>
        <p:spPr bwMode="auto">
          <a:xfrm>
            <a:off x="5435600" y="4056063"/>
            <a:ext cx="1881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Forêt 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1508" name="Group 34"/>
          <p:cNvGrpSpPr>
            <a:grpSpLocks/>
          </p:cNvGrpSpPr>
          <p:nvPr/>
        </p:nvGrpSpPr>
        <p:grpSpPr bwMode="auto">
          <a:xfrm rot="5400000">
            <a:off x="304800" y="2117725"/>
            <a:ext cx="2590800" cy="2971800"/>
            <a:chOff x="528" y="1152"/>
            <a:chExt cx="1632" cy="1872"/>
          </a:xfrm>
        </p:grpSpPr>
        <p:sp>
          <p:nvSpPr>
            <p:cNvPr id="21523" name="Rectangle 24"/>
            <p:cNvSpPr>
              <a:spLocks noChangeArrowheads="1"/>
            </p:cNvSpPr>
            <p:nvPr/>
          </p:nvSpPr>
          <p:spPr bwMode="auto">
            <a:xfrm>
              <a:off x="528" y="1152"/>
              <a:ext cx="1632" cy="1872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524" name="Line 28"/>
            <p:cNvSpPr>
              <a:spLocks noChangeShapeType="1"/>
            </p:cNvSpPr>
            <p:nvPr/>
          </p:nvSpPr>
          <p:spPr bwMode="auto">
            <a:xfrm>
              <a:off x="720" y="1152"/>
              <a:ext cx="0" cy="1872"/>
            </a:xfrm>
            <a:prstGeom prst="line">
              <a:avLst/>
            </a:prstGeom>
            <a:noFill/>
            <a:ln w="635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525" name="Line 29"/>
            <p:cNvSpPr>
              <a:spLocks noChangeShapeType="1"/>
            </p:cNvSpPr>
            <p:nvPr/>
          </p:nvSpPr>
          <p:spPr bwMode="auto">
            <a:xfrm>
              <a:off x="960" y="1152"/>
              <a:ext cx="0" cy="1872"/>
            </a:xfrm>
            <a:prstGeom prst="line">
              <a:avLst/>
            </a:prstGeom>
            <a:noFill/>
            <a:ln w="635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648" name="Line 30"/>
            <p:cNvSpPr>
              <a:spLocks noChangeShapeType="1"/>
            </p:cNvSpPr>
            <p:nvPr/>
          </p:nvSpPr>
          <p:spPr bwMode="auto">
            <a:xfrm>
              <a:off x="1200" y="1152"/>
              <a:ext cx="0" cy="1872"/>
            </a:xfrm>
            <a:prstGeom prst="line">
              <a:avLst/>
            </a:prstGeom>
            <a:noFill/>
            <a:ln w="635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6649" name="Line 31"/>
            <p:cNvSpPr>
              <a:spLocks noChangeShapeType="1"/>
            </p:cNvSpPr>
            <p:nvPr/>
          </p:nvSpPr>
          <p:spPr bwMode="auto">
            <a:xfrm>
              <a:off x="1440" y="1152"/>
              <a:ext cx="0" cy="1872"/>
            </a:xfrm>
            <a:prstGeom prst="line">
              <a:avLst/>
            </a:prstGeom>
            <a:noFill/>
            <a:ln w="635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528" name="Line 32"/>
            <p:cNvSpPr>
              <a:spLocks noChangeShapeType="1"/>
            </p:cNvSpPr>
            <p:nvPr/>
          </p:nvSpPr>
          <p:spPr bwMode="auto">
            <a:xfrm>
              <a:off x="1680" y="1152"/>
              <a:ext cx="0" cy="1872"/>
            </a:xfrm>
            <a:prstGeom prst="line">
              <a:avLst/>
            </a:prstGeom>
            <a:noFill/>
            <a:ln w="635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529" name="Line 33"/>
            <p:cNvSpPr>
              <a:spLocks noChangeShapeType="1"/>
            </p:cNvSpPr>
            <p:nvPr/>
          </p:nvSpPr>
          <p:spPr bwMode="auto">
            <a:xfrm>
              <a:off x="1920" y="1152"/>
              <a:ext cx="0" cy="1872"/>
            </a:xfrm>
            <a:prstGeom prst="line">
              <a:avLst/>
            </a:prstGeom>
            <a:noFill/>
            <a:ln w="635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1509" name="Text Box 36"/>
          <p:cNvSpPr txBox="1">
            <a:spLocks noChangeArrowheads="1"/>
          </p:cNvSpPr>
          <p:nvPr/>
        </p:nvSpPr>
        <p:spPr bwMode="auto">
          <a:xfrm>
            <a:off x="322263" y="3371850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Agroforesterie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10" name="Text Box 44"/>
          <p:cNvSpPr txBox="1">
            <a:spLocks noChangeArrowheads="1"/>
          </p:cNvSpPr>
          <p:nvPr/>
        </p:nvSpPr>
        <p:spPr bwMode="auto">
          <a:xfrm>
            <a:off x="1054100" y="5105400"/>
            <a:ext cx="738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2000">
                <a:latin typeface="Calibri" pitchFamily="34" charset="0"/>
                <a:cs typeface="Calibri" pitchFamily="34" charset="0"/>
              </a:rPr>
              <a:t>1 ha</a:t>
            </a:r>
          </a:p>
        </p:txBody>
      </p:sp>
      <p:grpSp>
        <p:nvGrpSpPr>
          <p:cNvPr id="5" name="Group 52"/>
          <p:cNvGrpSpPr>
            <a:grpSpLocks/>
          </p:cNvGrpSpPr>
          <p:nvPr/>
        </p:nvGrpSpPr>
        <p:grpSpPr bwMode="auto">
          <a:xfrm>
            <a:off x="4933950" y="1698625"/>
            <a:ext cx="4391025" cy="2057400"/>
            <a:chOff x="3108" y="888"/>
            <a:chExt cx="2766" cy="1296"/>
          </a:xfrm>
        </p:grpSpPr>
        <p:sp>
          <p:nvSpPr>
            <p:cNvPr id="21520" name="Rectangle 26"/>
            <p:cNvSpPr>
              <a:spLocks noChangeArrowheads="1"/>
            </p:cNvSpPr>
            <p:nvPr/>
          </p:nvSpPr>
          <p:spPr bwMode="auto">
            <a:xfrm rot="5400000">
              <a:off x="3396" y="600"/>
              <a:ext cx="1296" cy="1872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FFD3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521" name="Text Box 37"/>
            <p:cNvSpPr txBox="1">
              <a:spLocks noChangeArrowheads="1"/>
            </p:cNvSpPr>
            <p:nvPr/>
          </p:nvSpPr>
          <p:spPr bwMode="auto">
            <a:xfrm>
              <a:off x="3408" y="1392"/>
              <a:ext cx="115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2400">
                  <a:latin typeface="Calibri" pitchFamily="34" charset="0"/>
                  <a:cs typeface="Calibri" pitchFamily="34" charset="0"/>
                </a:rPr>
                <a:t>Agriculture</a:t>
              </a:r>
            </a:p>
          </p:txBody>
        </p:sp>
        <p:sp>
          <p:nvSpPr>
            <p:cNvPr id="21522" name="Text Box 45"/>
            <p:cNvSpPr txBox="1">
              <a:spLocks noChangeArrowheads="1"/>
            </p:cNvSpPr>
            <p:nvPr/>
          </p:nvSpPr>
          <p:spPr bwMode="auto">
            <a:xfrm>
              <a:off x="5010" y="1430"/>
              <a:ext cx="8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2000">
                  <a:latin typeface="Calibri" pitchFamily="34" charset="0"/>
                  <a:cs typeface="Calibri" pitchFamily="34" charset="0"/>
                </a:rPr>
                <a:t>0.8 ha</a:t>
              </a:r>
            </a:p>
          </p:txBody>
        </p:sp>
      </p:grpSp>
      <p:sp>
        <p:nvSpPr>
          <p:cNvPr id="46126" name="Text Box 46"/>
          <p:cNvSpPr txBox="1">
            <a:spLocks noChangeArrowheads="1"/>
          </p:cNvSpPr>
          <p:nvPr/>
        </p:nvSpPr>
        <p:spPr bwMode="auto">
          <a:xfrm>
            <a:off x="7953375" y="4149725"/>
            <a:ext cx="137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2000">
                <a:latin typeface="Calibri" pitchFamily="34" charset="0"/>
                <a:cs typeface="Calibri" pitchFamily="34" charset="0"/>
              </a:rPr>
              <a:t>0.6 ha</a:t>
            </a:r>
          </a:p>
        </p:txBody>
      </p:sp>
      <p:sp>
        <p:nvSpPr>
          <p:cNvPr id="46127" name="Text Box 47"/>
          <p:cNvSpPr txBox="1">
            <a:spLocks noChangeArrowheads="1"/>
          </p:cNvSpPr>
          <p:nvPr/>
        </p:nvSpPr>
        <p:spPr bwMode="auto">
          <a:xfrm>
            <a:off x="7019925" y="5105400"/>
            <a:ext cx="2124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2000">
                <a:latin typeface="Calibri" pitchFamily="34" charset="0"/>
                <a:cs typeface="Calibri" pitchFamily="34" charset="0"/>
              </a:rPr>
              <a:t>LER =   1.4 ha</a:t>
            </a:r>
          </a:p>
        </p:txBody>
      </p:sp>
      <p:sp>
        <p:nvSpPr>
          <p:cNvPr id="21514" name="Line 49"/>
          <p:cNvSpPr>
            <a:spLocks noChangeShapeType="1"/>
          </p:cNvSpPr>
          <p:nvPr/>
        </p:nvSpPr>
        <p:spPr bwMode="auto">
          <a:xfrm>
            <a:off x="3143250" y="4899025"/>
            <a:ext cx="17526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515" name="Line 50"/>
          <p:cNvSpPr>
            <a:spLocks noChangeShapeType="1"/>
          </p:cNvSpPr>
          <p:nvPr/>
        </p:nvSpPr>
        <p:spPr bwMode="auto">
          <a:xfrm>
            <a:off x="3124200" y="2308225"/>
            <a:ext cx="17526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134" name="Text Box 54"/>
          <p:cNvSpPr txBox="1">
            <a:spLocks noChangeArrowheads="1"/>
          </p:cNvSpPr>
          <p:nvPr/>
        </p:nvSpPr>
        <p:spPr bwMode="auto">
          <a:xfrm>
            <a:off x="0" y="5867400"/>
            <a:ext cx="914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Land Equivalent Ratio (LER) </a:t>
            </a:r>
            <a:r>
              <a:rPr lang="fr-FR" sz="1600" dirty="0">
                <a:latin typeface="Calibri" pitchFamily="34" charset="0"/>
                <a:cs typeface="Calibri" pitchFamily="34" charset="0"/>
              </a:rPr>
              <a:t>(Mead and </a:t>
            </a:r>
            <a:r>
              <a:rPr lang="fr-FR" sz="1600" dirty="0" err="1">
                <a:latin typeface="Calibri" pitchFamily="34" charset="0"/>
                <a:cs typeface="Calibri" pitchFamily="34" charset="0"/>
              </a:rPr>
              <a:t>Willey</a:t>
            </a:r>
            <a:r>
              <a:rPr lang="fr-FR" sz="1600" dirty="0">
                <a:latin typeface="Calibri" pitchFamily="34" charset="0"/>
                <a:cs typeface="Calibri" pitchFamily="34" charset="0"/>
              </a:rPr>
              <a:t>, 1980)</a:t>
            </a:r>
            <a:endParaRPr lang="fr-FR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17" name="Text Box 36"/>
          <p:cNvSpPr txBox="1">
            <a:spLocks noChangeArrowheads="1"/>
          </p:cNvSpPr>
          <p:nvPr/>
        </p:nvSpPr>
        <p:spPr bwMode="auto">
          <a:xfrm>
            <a:off x="341313" y="549275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Mélange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18" name="Text Box 36"/>
          <p:cNvSpPr txBox="1">
            <a:spLocks noChangeArrowheads="1"/>
          </p:cNvSpPr>
          <p:nvPr/>
        </p:nvSpPr>
        <p:spPr bwMode="auto">
          <a:xfrm>
            <a:off x="4670425" y="557213"/>
            <a:ext cx="3308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Séparation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Double flèche horizontale 1"/>
          <p:cNvSpPr/>
          <p:nvPr/>
        </p:nvSpPr>
        <p:spPr>
          <a:xfrm>
            <a:off x="3419475" y="3213100"/>
            <a:ext cx="1081088" cy="677863"/>
          </a:xfrm>
          <a:prstGeom prst="leftRightArrow">
            <a:avLst>
              <a:gd name="adj1" fmla="val 54443"/>
              <a:gd name="adj2" fmla="val 2030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07" grpId="0" animBg="1"/>
      <p:bldP spid="46118" grpId="0"/>
      <p:bldP spid="46126" grpId="0"/>
      <p:bldP spid="461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5197664" y="2178050"/>
            <a:ext cx="288252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4500"/>
              </a:spcBef>
            </a:pPr>
            <a:r>
              <a:rPr lang="fr-FR" sz="6000" b="1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1.2 à</a:t>
            </a:r>
            <a:r>
              <a:rPr lang="fr-FR" sz="6000" b="1" dirty="0" smtClean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 </a:t>
            </a:r>
            <a:r>
              <a:rPr lang="fr-FR" sz="6000" b="1" dirty="0">
                <a:solidFill>
                  <a:srgbClr val="FFFF00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1.6</a:t>
            </a:r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0" y="1371600"/>
            <a:ext cx="2641600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0"/>
              </a:spcBef>
            </a:pPr>
            <a:r>
              <a:rPr lang="fr-FR" sz="3600">
                <a:solidFill>
                  <a:srgbClr val="FFCC00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Land Equivalent Ratio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733800" y="5105400"/>
            <a:ext cx="3921125" cy="1023357"/>
          </a:xfrm>
          <a:prstGeom prst="rect">
            <a:avLst/>
          </a:prstGeom>
          <a:solidFill>
            <a:srgbClr val="A50021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CC"/>
                </a:solidFill>
                <a:latin typeface="Comic Sans MS" pitchFamily="66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CC"/>
                </a:solidFill>
                <a:latin typeface="Comic Sans MS" pitchFamily="66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CC"/>
                </a:solidFill>
                <a:latin typeface="Comic Sans MS" pitchFamily="66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CC"/>
                </a:solidFill>
                <a:latin typeface="Comic Sans MS" pitchFamily="66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CC"/>
                </a:solidFill>
                <a:latin typeface="Comic Sans MS" pitchFamily="66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CC"/>
                </a:solidFill>
                <a:latin typeface="Comic Sans MS" pitchFamily="66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CC"/>
                </a:solidFill>
                <a:latin typeface="Comic Sans MS" pitchFamily="66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CC"/>
                </a:solidFill>
                <a:latin typeface="Comic Sans MS" pitchFamily="66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CC"/>
                </a:solidFill>
                <a:latin typeface="Comic Sans MS" pitchFamily="66" charset="0"/>
                <a:ea typeface="SimSun" charset="-122"/>
              </a:defRPr>
            </a:lvl9pPr>
          </a:lstStyle>
          <a:p>
            <a:pPr algn="ctr">
              <a:spcBef>
                <a:spcPts val="1500"/>
              </a:spcBef>
              <a:defRPr/>
            </a:pPr>
            <a:r>
              <a:rPr lang="fr-FR" sz="2400" b="1" dirty="0" smtClean="0">
                <a:solidFill>
                  <a:srgbClr val="FFCC00"/>
                </a:solidFill>
                <a:latin typeface="+mn-lt"/>
                <a:cs typeface="Calibri" pitchFamily="34" charset="0"/>
              </a:rPr>
              <a:t>Peupliers-céréales d’hiver </a:t>
            </a:r>
          </a:p>
          <a:p>
            <a:pPr algn="ctr">
              <a:spcBef>
                <a:spcPts val="1500"/>
              </a:spcBef>
              <a:defRPr/>
            </a:pPr>
            <a:r>
              <a:rPr lang="fr-FR" sz="2400" b="1" dirty="0" smtClean="0">
                <a:solidFill>
                  <a:srgbClr val="FFCC00"/>
                </a:solidFill>
                <a:latin typeface="+mn-lt"/>
                <a:cs typeface="Calibri" pitchFamily="34" charset="0"/>
              </a:rPr>
              <a:t>14 ans</a:t>
            </a:r>
            <a:endParaRPr lang="fr-FR" sz="2400" b="1" dirty="0">
              <a:solidFill>
                <a:srgbClr val="FFCC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24582" name="Rectangle 5"/>
          <p:cNvSpPr>
            <a:spLocks noChangeArrowheads="1"/>
          </p:cNvSpPr>
          <p:nvPr/>
        </p:nvSpPr>
        <p:spPr bwMode="auto">
          <a:xfrm>
            <a:off x="1690688" y="547688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381000" y="171450"/>
            <a:ext cx="84582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80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33338" y="149225"/>
            <a:ext cx="9001125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080" rIns="9108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4000" dirty="0" smtClean="0">
                <a:solidFill>
                  <a:srgbClr val="FFFFCC"/>
                </a:solidFill>
                <a:latin typeface="+mn-lt"/>
                <a:ea typeface="SimSun" pitchFamily="2" charset="-122"/>
                <a:cs typeface="Calibri" pitchFamily="34" charset="0"/>
              </a:rPr>
              <a:t>Un LER de 1.4 LER signifie</a:t>
            </a:r>
          </a:p>
          <a:p>
            <a:pPr eaLnBrk="1" hangingPunct="1">
              <a:buSzPct val="100000"/>
              <a:defRPr/>
            </a:pPr>
            <a:endParaRPr lang="fr-FR" sz="4000" dirty="0" smtClean="0">
              <a:solidFill>
                <a:srgbClr val="FFFFCC"/>
              </a:solidFill>
              <a:latin typeface="+mn-lt"/>
              <a:ea typeface="SimSun" pitchFamily="2" charset="-122"/>
              <a:cs typeface="Calibri" pitchFamily="34" charset="0"/>
            </a:endParaRPr>
          </a:p>
          <a:p>
            <a:pPr eaLnBrk="1" hangingPunct="1">
              <a:buSzPct val="100000"/>
              <a:defRPr/>
            </a:pPr>
            <a:r>
              <a:rPr lang="fr-FR" dirty="0" smtClean="0">
                <a:solidFill>
                  <a:srgbClr val="FFFFCC"/>
                </a:solidFill>
                <a:latin typeface="+mn-lt"/>
                <a:ea typeface="SimSun" pitchFamily="2" charset="-122"/>
                <a:cs typeface="Calibri" pitchFamily="34" charset="0"/>
              </a:rPr>
              <a:t/>
            </a:r>
            <a:br>
              <a:rPr lang="fr-FR" dirty="0" smtClean="0">
                <a:solidFill>
                  <a:srgbClr val="FFFFCC"/>
                </a:solidFill>
                <a:latin typeface="+mn-lt"/>
                <a:ea typeface="SimSun" pitchFamily="2" charset="-122"/>
                <a:cs typeface="Calibri" pitchFamily="34" charset="0"/>
              </a:rPr>
            </a:br>
            <a:r>
              <a:rPr lang="fr-FR" sz="1600" dirty="0" smtClean="0">
                <a:solidFill>
                  <a:srgbClr val="FFFFCC"/>
                </a:solidFill>
                <a:latin typeface="+mn-lt"/>
                <a:ea typeface="SimSun" pitchFamily="2" charset="-122"/>
                <a:cs typeface="Calibri" pitchFamily="34" charset="0"/>
              </a:rPr>
              <a:t> </a:t>
            </a:r>
            <a:r>
              <a:rPr lang="fr-FR" sz="2000" dirty="0" smtClean="0">
                <a:solidFill>
                  <a:srgbClr val="FFFFCC"/>
                </a:solidFill>
                <a:latin typeface="+mn-lt"/>
                <a:ea typeface="SimSun" pitchFamily="2" charset="-122"/>
                <a:cs typeface="Calibri" pitchFamily="34" charset="0"/>
              </a:rPr>
              <a:t>qu’une exploitation agroforestière de 100 ha produit autant qu’une exploitation conventionnelle de 140 ha où arbres et cultures sont séparés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2708275"/>
            <a:ext cx="771525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5" name="ZoneTexte 1"/>
          <p:cNvSpPr txBox="1">
            <a:spLocks noChangeArrowheads="1"/>
          </p:cNvSpPr>
          <p:nvPr/>
        </p:nvSpPr>
        <p:spPr bwMode="auto">
          <a:xfrm>
            <a:off x="461963" y="5589588"/>
            <a:ext cx="86820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dirty="0" err="1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Une</a:t>
            </a:r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 nouvelle </a:t>
            </a:r>
            <a:r>
              <a:rPr lang="en-US" sz="2000" dirty="0" err="1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révolution</a:t>
            </a:r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verte</a:t>
            </a:r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 ?</a:t>
            </a:r>
            <a:endParaRPr lang="en-US" sz="20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0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dirty="0" err="1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Efficience</a:t>
            </a:r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renforcée</a:t>
            </a:r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 des </a:t>
            </a:r>
            <a:r>
              <a:rPr lang="en-US" sz="2000" dirty="0" err="1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facteurs</a:t>
            </a:r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 de production </a:t>
            </a:r>
            <a:r>
              <a:rPr lang="en-US" sz="2000" dirty="0" err="1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naturels</a:t>
            </a:r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 (lumière, eau, azote)</a:t>
            </a:r>
            <a:endParaRPr lang="en-US" sz="20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33858" y="1239694"/>
            <a:ext cx="2777708" cy="2985213"/>
          </a:xfrm>
          <a:prstGeom prst="rect">
            <a:avLst/>
          </a:prstGeom>
          <a:noFill/>
        </p:spPr>
        <p:txBody>
          <a:bodyPr wrap="square" lIns="91221" tIns="45611" rIns="91221" bIns="45611" rtlCol="0">
            <a:spAutoFit/>
          </a:bodyPr>
          <a:lstStyle/>
          <a:p>
            <a:pPr algn="ctr"/>
            <a:r>
              <a:rPr lang="fr-FR" sz="2400" b="1" dirty="0"/>
              <a:t>En agri-voltaïque, nos mesures et modèles prévoient des intensifications de </a:t>
            </a:r>
          </a:p>
          <a:p>
            <a:pPr algn="ctr"/>
            <a:endParaRPr lang="fr-FR" sz="2000" b="1" dirty="0"/>
          </a:p>
          <a:p>
            <a:pPr algn="ctr"/>
            <a:r>
              <a:rPr lang="fr-FR" sz="2400" b="1" dirty="0"/>
              <a:t>1.5 à 1.7</a:t>
            </a:r>
            <a:endParaRPr lang="fr-FR" sz="2400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65" y="2540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1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46063"/>
            <a:ext cx="4294188" cy="318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5" descr="C:\DOCUME~1\ADMINI~1\LOCALS~1\Temp\npo00003c.t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222250"/>
            <a:ext cx="4335462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2" descr="C:\DOCUME~1\ADMINI~1\LOCALS~1\Temp\npo000005.t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22688"/>
            <a:ext cx="3932238" cy="294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3762375"/>
            <a:ext cx="4192587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192843"/>
            <a:ext cx="7772400" cy="584775"/>
          </a:xfrm>
        </p:spPr>
        <p:txBody>
          <a:bodyPr>
            <a:spAutoFit/>
          </a:bodyPr>
          <a:lstStyle/>
          <a:p>
            <a:r>
              <a:rPr lang="en-GB" sz="3200" b="1" dirty="0" err="1" smtClean="0"/>
              <a:t>Universalité</a:t>
            </a:r>
            <a:r>
              <a:rPr lang="en-GB" sz="3200" b="1" dirty="0" smtClean="0"/>
              <a:t>?</a:t>
            </a:r>
          </a:p>
        </p:txBody>
      </p:sp>
      <p:pic>
        <p:nvPicPr>
          <p:cNvPr id="14339" name="Picture 4" descr="E:\Documents and Settings\Christian\Publications\Publications parues\Livre Agroforesterie\Illustrations Nicolas\Figures Fabien\moisson\20etplus_18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4000500"/>
            <a:ext cx="308768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 descr="E:\Documents and Settings\Christian\Publications\Publications parues\Livre Agroforesterie\Photos CD sélection\Vézénobres\DSCN34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149725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b="1" dirty="0" err="1" smtClean="0">
                <a:solidFill>
                  <a:srgbClr val="00FF00"/>
                </a:solidFill>
              </a:rPr>
              <a:t>Ce</a:t>
            </a:r>
            <a:r>
              <a:rPr lang="en-GB" sz="4000" b="1" dirty="0" smtClean="0">
                <a:solidFill>
                  <a:srgbClr val="00FF00"/>
                </a:solidFill>
              </a:rPr>
              <a:t> </a:t>
            </a:r>
            <a:r>
              <a:rPr lang="en-GB" sz="4000" b="1" dirty="0" err="1" smtClean="0">
                <a:solidFill>
                  <a:srgbClr val="00FF00"/>
                </a:solidFill>
              </a:rPr>
              <a:t>que</a:t>
            </a:r>
            <a:r>
              <a:rPr lang="en-GB" sz="4000" b="1" dirty="0" smtClean="0">
                <a:solidFill>
                  <a:srgbClr val="00FF00"/>
                </a:solidFill>
              </a:rPr>
              <a:t> nous </a:t>
            </a:r>
            <a:r>
              <a:rPr lang="en-GB" sz="4000" b="1" dirty="0" err="1" smtClean="0">
                <a:solidFill>
                  <a:srgbClr val="00FF00"/>
                </a:solidFill>
              </a:rPr>
              <a:t>avons</a:t>
            </a:r>
            <a:r>
              <a:rPr lang="en-GB" sz="4000" b="1" dirty="0" smtClean="0">
                <a:solidFill>
                  <a:srgbClr val="00FF00"/>
                </a:solidFill>
              </a:rPr>
              <a:t> </a:t>
            </a:r>
            <a:r>
              <a:rPr lang="en-GB" sz="4000" b="1" dirty="0" err="1" smtClean="0">
                <a:solidFill>
                  <a:srgbClr val="00FF00"/>
                </a:solidFill>
              </a:rPr>
              <a:t>observé</a:t>
            </a:r>
            <a:endParaRPr lang="en-GB" sz="4000" b="1" dirty="0" smtClean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2785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oneTexte 26"/>
          <p:cNvSpPr txBox="1"/>
          <p:nvPr/>
        </p:nvSpPr>
        <p:spPr>
          <a:xfrm>
            <a:off x="7020273" y="4991687"/>
            <a:ext cx="19442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tx1"/>
                </a:solidFill>
              </a:rPr>
              <a:t>Noyers</a:t>
            </a:r>
            <a:endParaRPr lang="fr-FR" sz="1600" dirty="0">
              <a:solidFill>
                <a:schemeClr val="tx1"/>
              </a:solidFill>
            </a:endParaRPr>
          </a:p>
          <a:p>
            <a:r>
              <a:rPr lang="fr-FR" sz="1600" dirty="0" smtClean="0">
                <a:solidFill>
                  <a:schemeClr val="tx1"/>
                </a:solidFill>
              </a:rPr>
              <a:t>Blé</a:t>
            </a:r>
            <a:endParaRPr lang="fr-FR" sz="1600" dirty="0">
              <a:solidFill>
                <a:schemeClr val="tx1"/>
              </a:solidFill>
            </a:endParaRPr>
          </a:p>
          <a:p>
            <a:r>
              <a:rPr lang="fr-FR" sz="1600" dirty="0" smtClean="0">
                <a:solidFill>
                  <a:schemeClr val="tx1"/>
                </a:solidFill>
              </a:rPr>
              <a:t>Non </a:t>
            </a:r>
            <a:r>
              <a:rPr lang="fr-FR" sz="1600" dirty="0">
                <a:solidFill>
                  <a:schemeClr val="tx1"/>
                </a:solidFill>
              </a:rPr>
              <a:t>utilisé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74551" y="145041"/>
            <a:ext cx="816795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784" tIns="46688" rIns="89784" bIns="46688" anchor="b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7000"/>
              </a:lnSpc>
              <a:buClr>
                <a:srgbClr val="FFFFCC"/>
              </a:buClr>
              <a:buSzPct val="100000"/>
              <a:buFont typeface="Times New Roman" pitchFamily="18" charset="0"/>
              <a:buNone/>
            </a:pPr>
            <a:r>
              <a:rPr lang="fr-FR" sz="3200" b="1" dirty="0">
                <a:latin typeface="+mj-lt"/>
              </a:rPr>
              <a:t>Bilan d’utilisation de la lumière (40 ans)</a:t>
            </a:r>
            <a:endParaRPr lang="en-GB" sz="3200" b="1" dirty="0">
              <a:latin typeface="+mj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29157" y="5103174"/>
            <a:ext cx="5798555" cy="1157050"/>
          </a:xfrm>
          <a:prstGeom prst="rect">
            <a:avLst/>
          </a:prstGeom>
          <a:noFill/>
        </p:spPr>
        <p:txBody>
          <a:bodyPr wrap="square" lIns="79059" tIns="39530" rIns="79059" bIns="39530" rtlCol="0">
            <a:spAutoFit/>
          </a:bodyPr>
          <a:lstStyle/>
          <a:p>
            <a:pPr algn="l"/>
            <a:r>
              <a:rPr lang="fr-FR" sz="1600" b="1" dirty="0"/>
              <a:t>Quantités relatives de lumière interceptée :</a:t>
            </a:r>
          </a:p>
          <a:p>
            <a:endParaRPr lang="fr-FR" dirty="0"/>
          </a:p>
          <a:p>
            <a:pPr algn="l"/>
            <a:r>
              <a:rPr lang="fr-FR" dirty="0" smtClean="0"/>
              <a:t>	Noyers : 	0.73</a:t>
            </a:r>
          </a:p>
          <a:p>
            <a:pPr algn="l"/>
            <a:r>
              <a:rPr lang="fr-FR" dirty="0" smtClean="0"/>
              <a:t>	Blé : 	0.66</a:t>
            </a:r>
            <a:endParaRPr lang="fr-FR" dirty="0"/>
          </a:p>
        </p:txBody>
      </p:sp>
      <p:sp>
        <p:nvSpPr>
          <p:cNvPr id="10" name="Flèche droite 9"/>
          <p:cNvSpPr/>
          <p:nvPr/>
        </p:nvSpPr>
        <p:spPr>
          <a:xfrm>
            <a:off x="2866153" y="6004653"/>
            <a:ext cx="1336583" cy="1931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059" tIns="39530" rIns="79059" bIns="39530"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4836878" y="5938213"/>
            <a:ext cx="3174910" cy="326053"/>
          </a:xfrm>
          <a:prstGeom prst="rect">
            <a:avLst/>
          </a:prstGeom>
          <a:noFill/>
        </p:spPr>
        <p:txBody>
          <a:bodyPr wrap="none" lIns="79059" tIns="39530" rIns="79059" bIns="39530" rtlCol="0">
            <a:spAutoFit/>
          </a:bodyPr>
          <a:lstStyle/>
          <a:p>
            <a:r>
              <a:rPr lang="fr-FR" sz="1600" b="1" dirty="0" smtClean="0"/>
              <a:t>Intensification </a:t>
            </a:r>
            <a:r>
              <a:rPr lang="fr-FR" sz="1600" b="1" dirty="0"/>
              <a:t>lumière = 1.39</a:t>
            </a:r>
          </a:p>
        </p:txBody>
      </p:sp>
      <p:pic>
        <p:nvPicPr>
          <p:cNvPr id="8196" name="Picture 4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269" y="643842"/>
            <a:ext cx="3341505" cy="421654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</p:pic>
      <p:pic>
        <p:nvPicPr>
          <p:cNvPr id="8197" name="Picture 5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885" y="643842"/>
            <a:ext cx="3341505" cy="421654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</p:pic>
      <p:pic>
        <p:nvPicPr>
          <p:cNvPr id="8198" name="Picture 6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52" y="643842"/>
            <a:ext cx="3341505" cy="421654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</p:pic>
      <p:sp>
        <p:nvSpPr>
          <p:cNvPr id="3" name="ZoneTexte 2"/>
          <p:cNvSpPr txBox="1"/>
          <p:nvPr/>
        </p:nvSpPr>
        <p:spPr>
          <a:xfrm>
            <a:off x="936575" y="771935"/>
            <a:ext cx="2007925" cy="356831"/>
          </a:xfrm>
          <a:prstGeom prst="rect">
            <a:avLst/>
          </a:prstGeom>
          <a:noFill/>
        </p:spPr>
        <p:txBody>
          <a:bodyPr wrap="none" lIns="79059" tIns="39530" rIns="79059" bIns="39530" rtlCol="0">
            <a:spAutoFit/>
          </a:bodyPr>
          <a:lstStyle/>
          <a:p>
            <a:r>
              <a:rPr lang="fr-FR" sz="1800" dirty="0" smtClean="0">
                <a:solidFill>
                  <a:schemeClr val="tx1"/>
                </a:solidFill>
              </a:rPr>
              <a:t>Système agricole</a:t>
            </a:r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460081" y="786734"/>
            <a:ext cx="2634699" cy="356831"/>
          </a:xfrm>
          <a:prstGeom prst="rect">
            <a:avLst/>
          </a:prstGeom>
          <a:noFill/>
        </p:spPr>
        <p:txBody>
          <a:bodyPr wrap="none" lIns="79059" tIns="39530" rIns="79059" bIns="39530" rtlCol="0">
            <a:spAutoFit/>
          </a:bodyPr>
          <a:lstStyle/>
          <a:p>
            <a:r>
              <a:rPr lang="fr-FR" sz="1800" dirty="0" smtClean="0">
                <a:solidFill>
                  <a:schemeClr val="tx1"/>
                </a:solidFill>
              </a:rPr>
              <a:t>Système agroforestier</a:t>
            </a:r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433542" y="789213"/>
            <a:ext cx="2161813" cy="356831"/>
          </a:xfrm>
          <a:prstGeom prst="rect">
            <a:avLst/>
          </a:prstGeom>
          <a:noFill/>
        </p:spPr>
        <p:txBody>
          <a:bodyPr wrap="none" lIns="79059" tIns="39530" rIns="79059" bIns="39530" rtlCol="0">
            <a:spAutoFit/>
          </a:bodyPr>
          <a:lstStyle/>
          <a:p>
            <a:r>
              <a:rPr lang="fr-FR" sz="1800" dirty="0" smtClean="0">
                <a:solidFill>
                  <a:schemeClr val="tx1"/>
                </a:solidFill>
              </a:rPr>
              <a:t>Système forestier</a:t>
            </a:r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 rot="16200000">
            <a:off x="-1317725" y="2516783"/>
            <a:ext cx="2891179" cy="341442"/>
          </a:xfrm>
          <a:prstGeom prst="rect">
            <a:avLst/>
          </a:prstGeom>
          <a:noFill/>
        </p:spPr>
        <p:txBody>
          <a:bodyPr wrap="none" lIns="79059" tIns="39530" rIns="79059" bIns="39530" rtlCol="0">
            <a:spAutoFit/>
          </a:bodyPr>
          <a:lstStyle/>
          <a:p>
            <a:pPr algn="ctr"/>
            <a:r>
              <a:rPr lang="fr-FR" sz="1700" dirty="0"/>
              <a:t>% du rayonnement incident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4388196" y="4422054"/>
            <a:ext cx="786436" cy="341442"/>
          </a:xfrm>
          <a:prstGeom prst="rect">
            <a:avLst/>
          </a:prstGeom>
          <a:noFill/>
        </p:spPr>
        <p:txBody>
          <a:bodyPr wrap="none" lIns="79059" tIns="39530" rIns="79059" bIns="39530" rtlCol="0">
            <a:spAutoFit/>
          </a:bodyPr>
          <a:lstStyle/>
          <a:p>
            <a:r>
              <a:rPr lang="fr-FR" sz="1700" dirty="0">
                <a:solidFill>
                  <a:schemeClr val="bg2"/>
                </a:solidFill>
              </a:rPr>
              <a:t>Année</a:t>
            </a:r>
          </a:p>
        </p:txBody>
      </p:sp>
      <p:cxnSp>
        <p:nvCxnSpPr>
          <p:cNvPr id="24" name="Connecteur droit 23"/>
          <p:cNvCxnSpPr/>
          <p:nvPr/>
        </p:nvCxnSpPr>
        <p:spPr>
          <a:xfrm>
            <a:off x="6263187" y="5101313"/>
            <a:ext cx="455603" cy="0"/>
          </a:xfrm>
          <a:prstGeom prst="line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6263187" y="5355267"/>
            <a:ext cx="455603" cy="0"/>
          </a:xfrm>
          <a:prstGeom prst="lin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263187" y="5629781"/>
            <a:ext cx="455603" cy="933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451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27548" y="144314"/>
            <a:ext cx="9144000" cy="520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9784" tIns="46688" rIns="89784" bIns="46688" anchor="b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7000"/>
              </a:lnSpc>
              <a:buClr>
                <a:srgbClr val="FFFFCC"/>
              </a:buClr>
              <a:buSzPct val="100000"/>
              <a:buFont typeface="Times New Roman" pitchFamily="18" charset="0"/>
              <a:buNone/>
            </a:pPr>
            <a:r>
              <a:rPr lang="fr-FR" sz="2000" b="1" dirty="0">
                <a:solidFill>
                  <a:schemeClr val="bg1"/>
                </a:solidFill>
                <a:latin typeface="+mj-lt"/>
              </a:rPr>
              <a:t>Bilan hydrique simulé </a:t>
            </a:r>
            <a:r>
              <a:rPr lang="fr-FR" sz="2000" b="1" dirty="0" smtClean="0">
                <a:solidFill>
                  <a:schemeClr val="bg1"/>
                </a:solidFill>
                <a:latin typeface="+mj-lt"/>
              </a:rPr>
              <a:t>sur 40 ans</a:t>
            </a:r>
            <a:endParaRPr lang="en-GB" sz="20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472652" y="5296354"/>
            <a:ext cx="7983946" cy="1200329"/>
            <a:chOff x="-980895" y="5454933"/>
            <a:chExt cx="9462917" cy="1342311"/>
          </a:xfrm>
        </p:grpSpPr>
        <p:sp>
          <p:nvSpPr>
            <p:cNvPr id="13" name="ZoneTexte 12"/>
            <p:cNvSpPr txBox="1"/>
            <p:nvPr/>
          </p:nvSpPr>
          <p:spPr>
            <a:xfrm>
              <a:off x="-980895" y="5454933"/>
              <a:ext cx="5515683" cy="134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b="1" dirty="0"/>
                <a:t>Quantités relatives d’eau transpirée </a:t>
              </a:r>
              <a:r>
                <a:rPr lang="fr-FR" b="1" dirty="0" smtClean="0"/>
                <a:t>:</a:t>
              </a:r>
            </a:p>
            <a:p>
              <a:pPr algn="l"/>
              <a:endParaRPr lang="fr-FR" b="1" dirty="0" smtClean="0"/>
            </a:p>
            <a:p>
              <a:pPr algn="l"/>
              <a:r>
                <a:rPr lang="fr-FR" dirty="0" smtClean="0"/>
                <a:t>Noyers </a:t>
              </a:r>
              <a:r>
                <a:rPr lang="fr-FR" dirty="0"/>
                <a:t>: 0.71</a:t>
              </a:r>
            </a:p>
            <a:p>
              <a:pPr algn="l"/>
              <a:r>
                <a:rPr lang="fr-FR" dirty="0" smtClean="0"/>
                <a:t>Blé : </a:t>
              </a:r>
              <a:r>
                <a:rPr lang="fr-FR" dirty="0"/>
                <a:t>0.84</a:t>
              </a:r>
            </a:p>
          </p:txBody>
        </p:sp>
        <p:sp>
          <p:nvSpPr>
            <p:cNvPr id="15" name="Flèche droite 14"/>
            <p:cNvSpPr/>
            <p:nvPr/>
          </p:nvSpPr>
          <p:spPr>
            <a:xfrm>
              <a:off x="1075411" y="6246874"/>
              <a:ext cx="3214990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4662745" y="6165586"/>
              <a:ext cx="3819277" cy="447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/>
                <a:t>Intensification eau </a:t>
              </a:r>
              <a:r>
                <a:rPr lang="fr-FR" sz="2000" b="1" dirty="0"/>
                <a:t>= 1.55</a:t>
              </a:r>
            </a:p>
          </p:txBody>
        </p:sp>
      </p:grpSp>
      <p:grpSp>
        <p:nvGrpSpPr>
          <p:cNvPr id="106" name="Groupe 105"/>
          <p:cNvGrpSpPr/>
          <p:nvPr/>
        </p:nvGrpSpPr>
        <p:grpSpPr>
          <a:xfrm>
            <a:off x="5367374" y="1277983"/>
            <a:ext cx="3098443" cy="872034"/>
            <a:chOff x="6504440" y="4064440"/>
            <a:chExt cx="2995370" cy="975184"/>
          </a:xfrm>
        </p:grpSpPr>
        <p:sp>
          <p:nvSpPr>
            <p:cNvPr id="104" name="ZoneTexte 103"/>
            <p:cNvSpPr txBox="1"/>
            <p:nvPr/>
          </p:nvSpPr>
          <p:spPr>
            <a:xfrm>
              <a:off x="6504440" y="4064440"/>
              <a:ext cx="2995370" cy="975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400" b="1" dirty="0" smtClean="0"/>
                <a:t>Entrées</a:t>
              </a:r>
            </a:p>
            <a:p>
              <a:pPr algn="l">
                <a:lnSpc>
                  <a:spcPts val="2200"/>
                </a:lnSpc>
              </a:pPr>
              <a:r>
                <a:rPr lang="fr-FR" sz="1400" dirty="0" smtClean="0"/>
                <a:t>        Pluie</a:t>
              </a:r>
            </a:p>
            <a:p>
              <a:pPr algn="l">
                <a:lnSpc>
                  <a:spcPts val="2200"/>
                </a:lnSpc>
              </a:pPr>
              <a:r>
                <a:rPr lang="fr-FR" sz="1400" dirty="0"/>
                <a:t> </a:t>
              </a:r>
              <a:r>
                <a:rPr lang="fr-FR" sz="1400" dirty="0" smtClean="0"/>
                <a:t>       Apports par la nappe</a:t>
              </a:r>
              <a:endParaRPr lang="fr-FR" sz="1400" dirty="0"/>
            </a:p>
          </p:txBody>
        </p:sp>
        <p:grpSp>
          <p:nvGrpSpPr>
            <p:cNvPr id="103" name="Groupe 102"/>
            <p:cNvGrpSpPr>
              <a:grpSpLocks noChangeAspect="1"/>
            </p:cNvGrpSpPr>
            <p:nvPr/>
          </p:nvGrpSpPr>
          <p:grpSpPr>
            <a:xfrm>
              <a:off x="6600025" y="4410742"/>
              <a:ext cx="265452" cy="583200"/>
              <a:chOff x="6600025" y="4410742"/>
              <a:chExt cx="294947" cy="648000"/>
            </a:xfrm>
          </p:grpSpPr>
          <p:sp>
            <p:nvSpPr>
              <p:cNvPr id="101" name="Rectangle 65"/>
              <p:cNvSpPr>
                <a:spLocks noChangeArrowheads="1"/>
              </p:cNvSpPr>
              <p:nvPr/>
            </p:nvSpPr>
            <p:spPr bwMode="auto">
              <a:xfrm>
                <a:off x="6606972" y="4770742"/>
                <a:ext cx="288000" cy="288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" name="Rectangle 59"/>
              <p:cNvSpPr>
                <a:spLocks noChangeArrowheads="1"/>
              </p:cNvSpPr>
              <p:nvPr/>
            </p:nvSpPr>
            <p:spPr bwMode="auto">
              <a:xfrm>
                <a:off x="6600025" y="4410742"/>
                <a:ext cx="288000" cy="2880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107" name="Groupe 106"/>
          <p:cNvGrpSpPr/>
          <p:nvPr/>
        </p:nvGrpSpPr>
        <p:grpSpPr>
          <a:xfrm>
            <a:off x="5338841" y="2426080"/>
            <a:ext cx="4009750" cy="2006724"/>
            <a:chOff x="6474210" y="1165849"/>
            <a:chExt cx="4338812" cy="2244093"/>
          </a:xfrm>
        </p:grpSpPr>
        <p:grpSp>
          <p:nvGrpSpPr>
            <p:cNvPr id="3" name="Groupe 2"/>
            <p:cNvGrpSpPr>
              <a:grpSpLocks noChangeAspect="1"/>
            </p:cNvGrpSpPr>
            <p:nvPr/>
          </p:nvGrpSpPr>
          <p:grpSpPr>
            <a:xfrm>
              <a:off x="6600026" y="1530742"/>
              <a:ext cx="265453" cy="1879200"/>
              <a:chOff x="6600025" y="1530742"/>
              <a:chExt cx="294947" cy="2088000"/>
            </a:xfrm>
          </p:grpSpPr>
          <p:sp>
            <p:nvSpPr>
              <p:cNvPr id="95" name="Rectangle 19"/>
              <p:cNvSpPr>
                <a:spLocks noChangeArrowheads="1"/>
              </p:cNvSpPr>
              <p:nvPr/>
            </p:nvSpPr>
            <p:spPr bwMode="auto">
              <a:xfrm>
                <a:off x="6600372" y="1890742"/>
                <a:ext cx="288000" cy="288000"/>
              </a:xfrm>
              <a:prstGeom prst="rect">
                <a:avLst/>
              </a:prstGeom>
              <a:solidFill>
                <a:srgbClr val="00C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96" name="Rectangle 33"/>
              <p:cNvSpPr>
                <a:spLocks noChangeArrowheads="1"/>
              </p:cNvSpPr>
              <p:nvPr/>
            </p:nvSpPr>
            <p:spPr bwMode="auto">
              <a:xfrm>
                <a:off x="6600372" y="2250742"/>
                <a:ext cx="288000" cy="288000"/>
              </a:xfrm>
              <a:prstGeom prst="rect">
                <a:avLst/>
              </a:pr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97" name="Rectangle 11"/>
              <p:cNvSpPr>
                <a:spLocks noChangeArrowheads="1"/>
              </p:cNvSpPr>
              <p:nvPr/>
            </p:nvSpPr>
            <p:spPr bwMode="auto">
              <a:xfrm>
                <a:off x="6606972" y="2610742"/>
                <a:ext cx="288000" cy="288000"/>
              </a:xfrm>
              <a:prstGeom prst="rect">
                <a:avLst/>
              </a:pr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98" name="Rectangle 17"/>
              <p:cNvSpPr>
                <a:spLocks noChangeArrowheads="1"/>
              </p:cNvSpPr>
              <p:nvPr/>
            </p:nvSpPr>
            <p:spPr bwMode="auto">
              <a:xfrm>
                <a:off x="6600025" y="1530742"/>
                <a:ext cx="288000" cy="288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99" name="Rectangle 25"/>
              <p:cNvSpPr>
                <a:spLocks noChangeArrowheads="1"/>
              </p:cNvSpPr>
              <p:nvPr/>
            </p:nvSpPr>
            <p:spPr bwMode="auto">
              <a:xfrm>
                <a:off x="6606972" y="2970742"/>
                <a:ext cx="288000" cy="288000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100" name="Rectangle 27"/>
              <p:cNvSpPr>
                <a:spLocks noChangeArrowheads="1"/>
              </p:cNvSpPr>
              <p:nvPr/>
            </p:nvSpPr>
            <p:spPr bwMode="auto">
              <a:xfrm>
                <a:off x="6606972" y="3330742"/>
                <a:ext cx="288000" cy="2880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</p:grpSp>
        <p:sp>
          <p:nvSpPr>
            <p:cNvPr id="105" name="ZoneTexte 104"/>
            <p:cNvSpPr txBox="1"/>
            <p:nvPr/>
          </p:nvSpPr>
          <p:spPr>
            <a:xfrm>
              <a:off x="6474210" y="1165849"/>
              <a:ext cx="4338812" cy="2237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400" b="1" dirty="0" smtClean="0"/>
                <a:t>Sorties</a:t>
              </a:r>
            </a:p>
            <a:p>
              <a:pPr algn="l">
                <a:lnSpc>
                  <a:spcPts val="2200"/>
                </a:lnSpc>
              </a:pPr>
              <a:r>
                <a:rPr lang="fr-FR" sz="1400" dirty="0" smtClean="0"/>
                <a:t>        transpiration du blé</a:t>
              </a:r>
            </a:p>
            <a:p>
              <a:pPr algn="l">
                <a:lnSpc>
                  <a:spcPts val="2200"/>
                </a:lnSpc>
              </a:pPr>
              <a:r>
                <a:rPr lang="fr-FR" sz="1400" dirty="0"/>
                <a:t> </a:t>
              </a:r>
              <a:r>
                <a:rPr lang="fr-FR" sz="1400" dirty="0" smtClean="0"/>
                <a:t>       transpiration des noyer</a:t>
              </a:r>
            </a:p>
            <a:p>
              <a:pPr algn="l">
                <a:lnSpc>
                  <a:spcPts val="2200"/>
                </a:lnSpc>
              </a:pPr>
              <a:r>
                <a:rPr lang="fr-FR" sz="1400" dirty="0"/>
                <a:t> </a:t>
              </a:r>
              <a:r>
                <a:rPr lang="fr-FR" sz="1400" dirty="0" smtClean="0"/>
                <a:t>       transpiration du sous-bois (F)</a:t>
              </a:r>
            </a:p>
            <a:p>
              <a:pPr algn="l">
                <a:lnSpc>
                  <a:spcPts val="2200"/>
                </a:lnSpc>
              </a:pPr>
              <a:r>
                <a:rPr lang="fr-FR" sz="1400" dirty="0"/>
                <a:t> </a:t>
              </a:r>
              <a:r>
                <a:rPr lang="fr-FR" sz="1400" dirty="0" smtClean="0"/>
                <a:t>       évaporation du sol</a:t>
              </a:r>
            </a:p>
            <a:p>
              <a:pPr algn="l">
                <a:lnSpc>
                  <a:spcPts val="2200"/>
                </a:lnSpc>
              </a:pPr>
              <a:r>
                <a:rPr lang="fr-FR" sz="1400" dirty="0"/>
                <a:t> </a:t>
              </a:r>
              <a:r>
                <a:rPr lang="fr-FR" sz="1400" dirty="0" smtClean="0"/>
                <a:t>       drainage</a:t>
              </a:r>
            </a:p>
            <a:p>
              <a:pPr algn="l">
                <a:lnSpc>
                  <a:spcPts val="2200"/>
                </a:lnSpc>
              </a:pPr>
              <a:r>
                <a:rPr lang="fr-FR" sz="1400" dirty="0"/>
                <a:t> </a:t>
              </a:r>
              <a:r>
                <a:rPr lang="fr-FR" sz="1400" dirty="0" smtClean="0"/>
                <a:t>       ruissellement</a:t>
              </a:r>
              <a:endParaRPr lang="fr-FR" sz="1400" dirty="0"/>
            </a:p>
          </p:txBody>
        </p:sp>
      </p:grpSp>
      <p:grpSp>
        <p:nvGrpSpPr>
          <p:cNvPr id="112" name="Groupe 111"/>
          <p:cNvGrpSpPr/>
          <p:nvPr/>
        </p:nvGrpSpPr>
        <p:grpSpPr>
          <a:xfrm>
            <a:off x="191472" y="1207977"/>
            <a:ext cx="4628650" cy="3636154"/>
            <a:chOff x="226940" y="1350865"/>
            <a:chExt cx="5486076" cy="4066264"/>
          </a:xfrm>
        </p:grpSpPr>
        <p:sp>
          <p:nvSpPr>
            <p:cNvPr id="81" name="AutoShape 57"/>
            <p:cNvSpPr>
              <a:spLocks noChangeAspect="1" noChangeArrowheads="1" noTextEdit="1"/>
            </p:cNvSpPr>
            <p:nvPr/>
          </p:nvSpPr>
          <p:spPr bwMode="auto">
            <a:xfrm>
              <a:off x="1097303" y="1350865"/>
              <a:ext cx="3823335" cy="3660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400"/>
            </a:p>
          </p:txBody>
        </p:sp>
        <p:grpSp>
          <p:nvGrpSpPr>
            <p:cNvPr id="10" name="Groupe 9"/>
            <p:cNvGrpSpPr/>
            <p:nvPr/>
          </p:nvGrpSpPr>
          <p:grpSpPr>
            <a:xfrm>
              <a:off x="3625016" y="1386334"/>
              <a:ext cx="2088000" cy="4025816"/>
              <a:chOff x="-413485" y="1098302"/>
              <a:chExt cx="2088000" cy="4025816"/>
            </a:xfrm>
          </p:grpSpPr>
          <p:grpSp>
            <p:nvGrpSpPr>
              <p:cNvPr id="5" name="Groupe 4"/>
              <p:cNvGrpSpPr/>
              <p:nvPr/>
            </p:nvGrpSpPr>
            <p:grpSpPr>
              <a:xfrm>
                <a:off x="-413485" y="1459777"/>
                <a:ext cx="648000" cy="3664341"/>
                <a:chOff x="-2199004" y="1946627"/>
                <a:chExt cx="648000" cy="3664341"/>
              </a:xfrm>
            </p:grpSpPr>
            <p:sp>
              <p:nvSpPr>
                <p:cNvPr id="30" name="Rectangle 5"/>
                <p:cNvSpPr>
                  <a:spLocks noChangeArrowheads="1"/>
                </p:cNvSpPr>
                <p:nvPr/>
              </p:nvSpPr>
              <p:spPr bwMode="auto">
                <a:xfrm>
                  <a:off x="-2199004" y="4336925"/>
                  <a:ext cx="648000" cy="89154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31" name="Rectangle 6"/>
                <p:cNvSpPr>
                  <a:spLocks noChangeArrowheads="1"/>
                </p:cNvSpPr>
                <p:nvPr/>
              </p:nvSpPr>
              <p:spPr bwMode="auto">
                <a:xfrm>
                  <a:off x="-2199004" y="4336925"/>
                  <a:ext cx="648000" cy="891540"/>
                </a:xfrm>
                <a:prstGeom prst="rect">
                  <a:avLst/>
                </a:prstGeom>
                <a:noFill/>
                <a:ln w="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32" name="Rectangle 7"/>
                <p:cNvSpPr>
                  <a:spLocks noChangeArrowheads="1"/>
                </p:cNvSpPr>
                <p:nvPr/>
              </p:nvSpPr>
              <p:spPr bwMode="auto">
                <a:xfrm>
                  <a:off x="-2199004" y="4336925"/>
                  <a:ext cx="648000" cy="1428"/>
                </a:xfrm>
                <a:prstGeom prst="rect">
                  <a:avLst/>
                </a:prstGeom>
                <a:solidFill>
                  <a:srgbClr val="00CD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33" name="Rectangle 8"/>
                <p:cNvSpPr>
                  <a:spLocks noChangeArrowheads="1"/>
                </p:cNvSpPr>
                <p:nvPr/>
              </p:nvSpPr>
              <p:spPr bwMode="auto">
                <a:xfrm>
                  <a:off x="-2199004" y="4336925"/>
                  <a:ext cx="648000" cy="1428"/>
                </a:xfrm>
                <a:prstGeom prst="rect">
                  <a:avLst/>
                </a:prstGeom>
                <a:noFill/>
                <a:ln w="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34" name="Rectangle 9"/>
                <p:cNvSpPr>
                  <a:spLocks noChangeArrowheads="1"/>
                </p:cNvSpPr>
                <p:nvPr/>
              </p:nvSpPr>
              <p:spPr bwMode="auto">
                <a:xfrm>
                  <a:off x="-2199004" y="4336925"/>
                  <a:ext cx="648000" cy="1428"/>
                </a:xfrm>
                <a:prstGeom prst="rect">
                  <a:avLst/>
                </a:pr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35" name="Rectangle 10"/>
                <p:cNvSpPr>
                  <a:spLocks noChangeArrowheads="1"/>
                </p:cNvSpPr>
                <p:nvPr/>
              </p:nvSpPr>
              <p:spPr bwMode="auto">
                <a:xfrm>
                  <a:off x="-2199004" y="4336925"/>
                  <a:ext cx="648000" cy="1428"/>
                </a:xfrm>
                <a:prstGeom prst="rect">
                  <a:avLst/>
                </a:prstGeom>
                <a:noFill/>
                <a:ln w="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36" name="Rectangle 11"/>
                <p:cNvSpPr>
                  <a:spLocks noChangeArrowheads="1"/>
                </p:cNvSpPr>
                <p:nvPr/>
              </p:nvSpPr>
              <p:spPr bwMode="auto">
                <a:xfrm>
                  <a:off x="-2199004" y="2996758"/>
                  <a:ext cx="648000" cy="1340168"/>
                </a:xfrm>
                <a:prstGeom prst="rect">
                  <a:avLst/>
                </a:prstGeom>
                <a:solidFill>
                  <a:srgbClr val="B3B3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37" name="Rectangle 12"/>
                <p:cNvSpPr>
                  <a:spLocks noChangeArrowheads="1"/>
                </p:cNvSpPr>
                <p:nvPr/>
              </p:nvSpPr>
              <p:spPr bwMode="auto">
                <a:xfrm>
                  <a:off x="-2199004" y="2996758"/>
                  <a:ext cx="648000" cy="1340168"/>
                </a:xfrm>
                <a:prstGeom prst="rect">
                  <a:avLst/>
                </a:prstGeom>
                <a:noFill/>
                <a:ln w="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38" name="Rectangle 13"/>
                <p:cNvSpPr>
                  <a:spLocks noChangeArrowheads="1"/>
                </p:cNvSpPr>
                <p:nvPr/>
              </p:nvSpPr>
              <p:spPr bwMode="auto">
                <a:xfrm>
                  <a:off x="-2199004" y="2396682"/>
                  <a:ext cx="648000" cy="600075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39" name="Rectangle 14"/>
                <p:cNvSpPr>
                  <a:spLocks noChangeArrowheads="1"/>
                </p:cNvSpPr>
                <p:nvPr/>
              </p:nvSpPr>
              <p:spPr bwMode="auto">
                <a:xfrm>
                  <a:off x="-2199004" y="2396682"/>
                  <a:ext cx="648000" cy="600075"/>
                </a:xfrm>
                <a:prstGeom prst="rect">
                  <a:avLst/>
                </a:prstGeom>
                <a:noFill/>
                <a:ln w="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40" name="Rectangle 15"/>
                <p:cNvSpPr>
                  <a:spLocks noChangeArrowheads="1"/>
                </p:cNvSpPr>
                <p:nvPr/>
              </p:nvSpPr>
              <p:spPr bwMode="auto">
                <a:xfrm>
                  <a:off x="-2199004" y="1946627"/>
                  <a:ext cx="648000" cy="450056"/>
                </a:xfrm>
                <a:prstGeom prst="rect">
                  <a:avLst/>
                </a:prstGeom>
                <a:solidFill>
                  <a:srgbClr val="4D4D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41" name="Rectangle 16"/>
                <p:cNvSpPr>
                  <a:spLocks noChangeArrowheads="1"/>
                </p:cNvSpPr>
                <p:nvPr/>
              </p:nvSpPr>
              <p:spPr bwMode="auto">
                <a:xfrm>
                  <a:off x="-2199004" y="1946627"/>
                  <a:ext cx="648000" cy="450056"/>
                </a:xfrm>
                <a:prstGeom prst="rect">
                  <a:avLst/>
                </a:prstGeom>
                <a:noFill/>
                <a:ln w="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66" name="Rectangle 41"/>
                <p:cNvSpPr>
                  <a:spLocks noChangeArrowheads="1"/>
                </p:cNvSpPr>
                <p:nvPr/>
              </p:nvSpPr>
              <p:spPr bwMode="auto">
                <a:xfrm>
                  <a:off x="-2038931" y="5335622"/>
                  <a:ext cx="161497" cy="2753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l" defTabSz="790590"/>
                  <a:r>
                    <a:rPr lang="fr-FR" sz="1600" dirty="0" smtClean="0">
                      <a:latin typeface="Arial" pitchFamily="34" charset="0"/>
                      <a:cs typeface="Arial" pitchFamily="34" charset="0"/>
                    </a:rPr>
                    <a:t>A</a:t>
                  </a:r>
                  <a:endParaRPr lang="fr-FR" sz="16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4" name="Groupe 3"/>
              <p:cNvGrpSpPr/>
              <p:nvPr/>
            </p:nvGrpSpPr>
            <p:grpSpPr>
              <a:xfrm>
                <a:off x="306515" y="1098302"/>
                <a:ext cx="648000" cy="4025816"/>
                <a:chOff x="-1421829" y="1585152"/>
                <a:chExt cx="648000" cy="4025816"/>
              </a:xfrm>
            </p:grpSpPr>
            <p:sp>
              <p:nvSpPr>
                <p:cNvPr id="42" name="Rectangle 17"/>
                <p:cNvSpPr>
                  <a:spLocks noChangeArrowheads="1"/>
                </p:cNvSpPr>
                <p:nvPr/>
              </p:nvSpPr>
              <p:spPr bwMode="auto">
                <a:xfrm>
                  <a:off x="-1421829" y="4489802"/>
                  <a:ext cx="648000" cy="738663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43" name="Rectangle 18"/>
                <p:cNvSpPr>
                  <a:spLocks noChangeArrowheads="1"/>
                </p:cNvSpPr>
                <p:nvPr/>
              </p:nvSpPr>
              <p:spPr bwMode="auto">
                <a:xfrm>
                  <a:off x="-1421829" y="4489802"/>
                  <a:ext cx="648000" cy="738663"/>
                </a:xfrm>
                <a:prstGeom prst="rect">
                  <a:avLst/>
                </a:prstGeom>
                <a:noFill/>
                <a:ln w="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44" name="Rectangle 19"/>
                <p:cNvSpPr>
                  <a:spLocks noChangeArrowheads="1"/>
                </p:cNvSpPr>
                <p:nvPr/>
              </p:nvSpPr>
              <p:spPr bwMode="auto">
                <a:xfrm>
                  <a:off x="-1421829" y="3619693"/>
                  <a:ext cx="648000" cy="870108"/>
                </a:xfrm>
                <a:prstGeom prst="rect">
                  <a:avLst/>
                </a:prstGeom>
                <a:solidFill>
                  <a:srgbClr val="00CD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45" name="Rectangle 20"/>
                <p:cNvSpPr>
                  <a:spLocks noChangeArrowheads="1"/>
                </p:cNvSpPr>
                <p:nvPr/>
              </p:nvSpPr>
              <p:spPr bwMode="auto">
                <a:xfrm>
                  <a:off x="-1421829" y="3619693"/>
                  <a:ext cx="648000" cy="870108"/>
                </a:xfrm>
                <a:prstGeom prst="rect">
                  <a:avLst/>
                </a:prstGeom>
                <a:noFill/>
                <a:ln w="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46" name="Rectangle 21"/>
                <p:cNvSpPr>
                  <a:spLocks noChangeArrowheads="1"/>
                </p:cNvSpPr>
                <p:nvPr/>
              </p:nvSpPr>
              <p:spPr bwMode="auto">
                <a:xfrm>
                  <a:off x="-1421829" y="3619693"/>
                  <a:ext cx="648000" cy="1428"/>
                </a:xfrm>
                <a:prstGeom prst="rect">
                  <a:avLst/>
                </a:pr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47" name="Rectangle 22"/>
                <p:cNvSpPr>
                  <a:spLocks noChangeArrowheads="1"/>
                </p:cNvSpPr>
                <p:nvPr/>
              </p:nvSpPr>
              <p:spPr bwMode="auto">
                <a:xfrm>
                  <a:off x="-1421829" y="3619693"/>
                  <a:ext cx="648000" cy="1428"/>
                </a:xfrm>
                <a:prstGeom prst="rect">
                  <a:avLst/>
                </a:prstGeom>
                <a:noFill/>
                <a:ln w="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48" name="Rectangle 23"/>
                <p:cNvSpPr>
                  <a:spLocks noChangeArrowheads="1"/>
                </p:cNvSpPr>
                <p:nvPr/>
              </p:nvSpPr>
              <p:spPr bwMode="auto">
                <a:xfrm>
                  <a:off x="-1421829" y="2562418"/>
                  <a:ext cx="648000" cy="1057275"/>
                </a:xfrm>
                <a:prstGeom prst="rect">
                  <a:avLst/>
                </a:prstGeom>
                <a:solidFill>
                  <a:srgbClr val="B3B3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49" name="Rectangle 24"/>
                <p:cNvSpPr>
                  <a:spLocks noChangeArrowheads="1"/>
                </p:cNvSpPr>
                <p:nvPr/>
              </p:nvSpPr>
              <p:spPr bwMode="auto">
                <a:xfrm>
                  <a:off x="-1421829" y="2562418"/>
                  <a:ext cx="648000" cy="1057275"/>
                </a:xfrm>
                <a:prstGeom prst="rect">
                  <a:avLst/>
                </a:prstGeom>
                <a:noFill/>
                <a:ln w="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50" name="Rectangle 25"/>
                <p:cNvSpPr>
                  <a:spLocks noChangeArrowheads="1"/>
                </p:cNvSpPr>
                <p:nvPr/>
              </p:nvSpPr>
              <p:spPr bwMode="auto">
                <a:xfrm>
                  <a:off x="-1421829" y="2033780"/>
                  <a:ext cx="648000" cy="528638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51" name="Rectangle 26"/>
                <p:cNvSpPr>
                  <a:spLocks noChangeArrowheads="1"/>
                </p:cNvSpPr>
                <p:nvPr/>
              </p:nvSpPr>
              <p:spPr bwMode="auto">
                <a:xfrm>
                  <a:off x="-1421829" y="2033780"/>
                  <a:ext cx="648000" cy="528638"/>
                </a:xfrm>
                <a:prstGeom prst="rect">
                  <a:avLst/>
                </a:prstGeom>
                <a:noFill/>
                <a:ln w="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52" name="Rectangle 27"/>
                <p:cNvSpPr>
                  <a:spLocks noChangeArrowheads="1"/>
                </p:cNvSpPr>
                <p:nvPr/>
              </p:nvSpPr>
              <p:spPr bwMode="auto">
                <a:xfrm>
                  <a:off x="-1421829" y="1585152"/>
                  <a:ext cx="648000" cy="448628"/>
                </a:xfrm>
                <a:prstGeom prst="rect">
                  <a:avLst/>
                </a:prstGeom>
                <a:solidFill>
                  <a:srgbClr val="4D4D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53" name="Rectangle 28"/>
                <p:cNvSpPr>
                  <a:spLocks noChangeArrowheads="1"/>
                </p:cNvSpPr>
                <p:nvPr/>
              </p:nvSpPr>
              <p:spPr bwMode="auto">
                <a:xfrm>
                  <a:off x="-1421829" y="1585152"/>
                  <a:ext cx="648000" cy="448628"/>
                </a:xfrm>
                <a:prstGeom prst="rect">
                  <a:avLst/>
                </a:prstGeom>
                <a:noFill/>
                <a:ln w="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67" name="Rectangle 42"/>
                <p:cNvSpPr>
                  <a:spLocks noChangeArrowheads="1"/>
                </p:cNvSpPr>
                <p:nvPr/>
              </p:nvSpPr>
              <p:spPr bwMode="auto">
                <a:xfrm>
                  <a:off x="-1247200" y="5335622"/>
                  <a:ext cx="309692" cy="2753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l" defTabSz="790590"/>
                  <a:r>
                    <a:rPr lang="fr-FR" sz="1600" dirty="0">
                      <a:latin typeface="Arial" pitchFamily="34" charset="0"/>
                      <a:cs typeface="Arial" pitchFamily="34" charset="0"/>
                    </a:rPr>
                    <a:t>AF</a:t>
                  </a:r>
                </a:p>
              </p:txBody>
            </p:sp>
          </p:grpSp>
          <p:grpSp>
            <p:nvGrpSpPr>
              <p:cNvPr id="2" name="Groupe 1"/>
              <p:cNvGrpSpPr/>
              <p:nvPr/>
            </p:nvGrpSpPr>
            <p:grpSpPr>
              <a:xfrm>
                <a:off x="1026515" y="1141165"/>
                <a:ext cx="648000" cy="3982953"/>
                <a:chOff x="-557661" y="1628015"/>
                <a:chExt cx="648000" cy="3982953"/>
              </a:xfrm>
            </p:grpSpPr>
            <p:sp>
              <p:nvSpPr>
                <p:cNvPr id="54" name="Rectangle 29"/>
                <p:cNvSpPr>
                  <a:spLocks noChangeArrowheads="1"/>
                </p:cNvSpPr>
                <p:nvPr/>
              </p:nvSpPr>
              <p:spPr bwMode="auto">
                <a:xfrm>
                  <a:off x="-557661" y="5228465"/>
                  <a:ext cx="648000" cy="142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55" name="Rectangle 30"/>
                <p:cNvSpPr>
                  <a:spLocks noChangeArrowheads="1"/>
                </p:cNvSpPr>
                <p:nvPr/>
              </p:nvSpPr>
              <p:spPr bwMode="auto">
                <a:xfrm>
                  <a:off x="-557661" y="5228465"/>
                  <a:ext cx="648000" cy="1428"/>
                </a:xfrm>
                <a:prstGeom prst="rect">
                  <a:avLst/>
                </a:prstGeom>
                <a:noFill/>
                <a:ln w="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56" name="Rectangle 31"/>
                <p:cNvSpPr>
                  <a:spLocks noChangeArrowheads="1"/>
                </p:cNvSpPr>
                <p:nvPr/>
              </p:nvSpPr>
              <p:spPr bwMode="auto">
                <a:xfrm>
                  <a:off x="-557661" y="4018314"/>
                  <a:ext cx="648000" cy="1210151"/>
                </a:xfrm>
                <a:prstGeom prst="rect">
                  <a:avLst/>
                </a:prstGeom>
                <a:solidFill>
                  <a:srgbClr val="00CD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57" name="Rectangle 32"/>
                <p:cNvSpPr>
                  <a:spLocks noChangeArrowheads="1"/>
                </p:cNvSpPr>
                <p:nvPr/>
              </p:nvSpPr>
              <p:spPr bwMode="auto">
                <a:xfrm>
                  <a:off x="-557661" y="4018314"/>
                  <a:ext cx="648000" cy="1210151"/>
                </a:xfrm>
                <a:prstGeom prst="rect">
                  <a:avLst/>
                </a:prstGeom>
                <a:noFill/>
                <a:ln w="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58" name="Rectangle 33"/>
                <p:cNvSpPr>
                  <a:spLocks noChangeArrowheads="1"/>
                </p:cNvSpPr>
                <p:nvPr/>
              </p:nvSpPr>
              <p:spPr bwMode="auto">
                <a:xfrm>
                  <a:off x="-557661" y="3641124"/>
                  <a:ext cx="648000" cy="377190"/>
                </a:xfrm>
                <a:prstGeom prst="rect">
                  <a:avLst/>
                </a:pr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59" name="Rectangle 34"/>
                <p:cNvSpPr>
                  <a:spLocks noChangeArrowheads="1"/>
                </p:cNvSpPr>
                <p:nvPr/>
              </p:nvSpPr>
              <p:spPr bwMode="auto">
                <a:xfrm>
                  <a:off x="-557661" y="3641124"/>
                  <a:ext cx="648000" cy="377190"/>
                </a:xfrm>
                <a:prstGeom prst="rect">
                  <a:avLst/>
                </a:prstGeom>
                <a:noFill/>
                <a:ln w="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60" name="Rectangle 35"/>
                <p:cNvSpPr>
                  <a:spLocks noChangeArrowheads="1"/>
                </p:cNvSpPr>
                <p:nvPr/>
              </p:nvSpPr>
              <p:spPr bwMode="auto">
                <a:xfrm>
                  <a:off x="-557661" y="2685290"/>
                  <a:ext cx="648000" cy="955833"/>
                </a:xfrm>
                <a:prstGeom prst="rect">
                  <a:avLst/>
                </a:prstGeom>
                <a:solidFill>
                  <a:srgbClr val="B3B3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61" name="Rectangle 36"/>
                <p:cNvSpPr>
                  <a:spLocks noChangeArrowheads="1"/>
                </p:cNvSpPr>
                <p:nvPr/>
              </p:nvSpPr>
              <p:spPr bwMode="auto">
                <a:xfrm>
                  <a:off x="-557661" y="2685290"/>
                  <a:ext cx="648000" cy="955833"/>
                </a:xfrm>
                <a:prstGeom prst="rect">
                  <a:avLst/>
                </a:prstGeom>
                <a:noFill/>
                <a:ln w="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62" name="Rectangle 37"/>
                <p:cNvSpPr>
                  <a:spLocks noChangeArrowheads="1"/>
                </p:cNvSpPr>
                <p:nvPr/>
              </p:nvSpPr>
              <p:spPr bwMode="auto">
                <a:xfrm>
                  <a:off x="-557661" y="2078072"/>
                  <a:ext cx="648000" cy="607218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63" name="Rectangle 38"/>
                <p:cNvSpPr>
                  <a:spLocks noChangeArrowheads="1"/>
                </p:cNvSpPr>
                <p:nvPr/>
              </p:nvSpPr>
              <p:spPr bwMode="auto">
                <a:xfrm>
                  <a:off x="-557661" y="2078072"/>
                  <a:ext cx="648000" cy="607218"/>
                </a:xfrm>
                <a:prstGeom prst="rect">
                  <a:avLst/>
                </a:prstGeom>
                <a:noFill/>
                <a:ln w="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64" name="Rectangle 39"/>
                <p:cNvSpPr>
                  <a:spLocks noChangeArrowheads="1"/>
                </p:cNvSpPr>
                <p:nvPr/>
              </p:nvSpPr>
              <p:spPr bwMode="auto">
                <a:xfrm>
                  <a:off x="-557661" y="1628015"/>
                  <a:ext cx="648000" cy="450056"/>
                </a:xfrm>
                <a:prstGeom prst="rect">
                  <a:avLst/>
                </a:prstGeom>
                <a:solidFill>
                  <a:srgbClr val="4D4D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65" name="Rectangle 40"/>
                <p:cNvSpPr>
                  <a:spLocks noChangeArrowheads="1"/>
                </p:cNvSpPr>
                <p:nvPr/>
              </p:nvSpPr>
              <p:spPr bwMode="auto">
                <a:xfrm>
                  <a:off x="-557661" y="1628015"/>
                  <a:ext cx="648000" cy="450056"/>
                </a:xfrm>
                <a:prstGeom prst="rect">
                  <a:avLst/>
                </a:prstGeom>
                <a:noFill/>
                <a:ln w="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68" name="Rectangle 43"/>
                <p:cNvSpPr>
                  <a:spLocks noChangeArrowheads="1"/>
                </p:cNvSpPr>
                <p:nvPr/>
              </p:nvSpPr>
              <p:spPr bwMode="auto">
                <a:xfrm>
                  <a:off x="-397051" y="5335622"/>
                  <a:ext cx="148196" cy="2753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l" defTabSz="790590"/>
                  <a:r>
                    <a:rPr lang="fr-FR" sz="1600" dirty="0" smtClean="0">
                      <a:latin typeface="Arial" pitchFamily="34" charset="0"/>
                      <a:cs typeface="Arial" pitchFamily="34" charset="0"/>
                    </a:rPr>
                    <a:t>F</a:t>
                  </a:r>
                  <a:endParaRPr lang="fr-FR" sz="16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111" name="Groupe 110"/>
            <p:cNvGrpSpPr/>
            <p:nvPr/>
          </p:nvGrpSpPr>
          <p:grpSpPr>
            <a:xfrm>
              <a:off x="226940" y="1472510"/>
              <a:ext cx="661540" cy="3612710"/>
              <a:chOff x="-1266905" y="1184478"/>
              <a:chExt cx="661540" cy="3612710"/>
            </a:xfrm>
          </p:grpSpPr>
          <p:sp>
            <p:nvSpPr>
              <p:cNvPr id="69" name="Rectangle 44"/>
              <p:cNvSpPr>
                <a:spLocks noChangeArrowheads="1"/>
              </p:cNvSpPr>
              <p:nvPr/>
            </p:nvSpPr>
            <p:spPr bwMode="auto">
              <a:xfrm rot="16200000">
                <a:off x="-2323836" y="2791189"/>
                <a:ext cx="2405693" cy="291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l" defTabSz="790590"/>
                <a:r>
                  <a:rPr lang="fr-FR" sz="1600" dirty="0">
                    <a:latin typeface="Arial" pitchFamily="34" charset="0"/>
                    <a:cs typeface="Arial" pitchFamily="34" charset="0"/>
                  </a:rPr>
                  <a:t>Quantité d'eau (mm/an)</a:t>
                </a:r>
              </a:p>
            </p:txBody>
          </p:sp>
          <p:sp>
            <p:nvSpPr>
              <p:cNvPr id="70" name="Line 45"/>
              <p:cNvSpPr>
                <a:spLocks noChangeShapeType="1"/>
              </p:cNvSpPr>
              <p:nvPr/>
            </p:nvSpPr>
            <p:spPr bwMode="auto">
              <a:xfrm flipV="1">
                <a:off x="-605366" y="1351192"/>
                <a:ext cx="0" cy="3390424"/>
              </a:xfrm>
              <a:prstGeom prst="line">
                <a:avLst/>
              </a:prstGeom>
              <a:noFill/>
              <a:ln w="349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71" name="Line 46"/>
              <p:cNvSpPr>
                <a:spLocks noChangeShapeType="1"/>
              </p:cNvSpPr>
              <p:nvPr/>
            </p:nvSpPr>
            <p:spPr bwMode="auto">
              <a:xfrm flipH="1">
                <a:off x="-669659" y="4741615"/>
                <a:ext cx="64294" cy="0"/>
              </a:xfrm>
              <a:prstGeom prst="line">
                <a:avLst/>
              </a:prstGeom>
              <a:noFill/>
              <a:ln w="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72" name="Line 47"/>
              <p:cNvSpPr>
                <a:spLocks noChangeShapeType="1"/>
              </p:cNvSpPr>
              <p:nvPr/>
            </p:nvSpPr>
            <p:spPr bwMode="auto">
              <a:xfrm flipH="1">
                <a:off x="-669659" y="3892938"/>
                <a:ext cx="64294" cy="0"/>
              </a:xfrm>
              <a:prstGeom prst="line">
                <a:avLst/>
              </a:prstGeom>
              <a:noFill/>
              <a:ln w="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73" name="Line 48"/>
              <p:cNvSpPr>
                <a:spLocks noChangeShapeType="1"/>
              </p:cNvSpPr>
              <p:nvPr/>
            </p:nvSpPr>
            <p:spPr bwMode="auto">
              <a:xfrm flipH="1">
                <a:off x="-669659" y="3045689"/>
                <a:ext cx="64294" cy="0"/>
              </a:xfrm>
              <a:prstGeom prst="line">
                <a:avLst/>
              </a:prstGeom>
              <a:noFill/>
              <a:ln w="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74" name="Line 49"/>
              <p:cNvSpPr>
                <a:spLocks noChangeShapeType="1"/>
              </p:cNvSpPr>
              <p:nvPr/>
            </p:nvSpPr>
            <p:spPr bwMode="auto">
              <a:xfrm flipH="1">
                <a:off x="-669659" y="2198440"/>
                <a:ext cx="64294" cy="0"/>
              </a:xfrm>
              <a:prstGeom prst="line">
                <a:avLst/>
              </a:prstGeom>
              <a:noFill/>
              <a:ln w="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75" name="Line 50"/>
              <p:cNvSpPr>
                <a:spLocks noChangeShapeType="1"/>
              </p:cNvSpPr>
              <p:nvPr/>
            </p:nvSpPr>
            <p:spPr bwMode="auto">
              <a:xfrm flipH="1">
                <a:off x="-669659" y="1351192"/>
                <a:ext cx="64294" cy="0"/>
              </a:xfrm>
              <a:prstGeom prst="line">
                <a:avLst/>
              </a:prstGeom>
              <a:noFill/>
              <a:ln w="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76" name="Rectangle 51"/>
              <p:cNvSpPr>
                <a:spLocks noChangeArrowheads="1"/>
              </p:cNvSpPr>
              <p:nvPr/>
            </p:nvSpPr>
            <p:spPr bwMode="auto">
              <a:xfrm rot="16200000">
                <a:off x="-842387" y="4613940"/>
                <a:ext cx="111142" cy="255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l" defTabSz="790590"/>
                <a:r>
                  <a:rPr lang="fr-FR" sz="1400" dirty="0"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77" name="Rectangle 52"/>
              <p:cNvSpPr>
                <a:spLocks noChangeArrowheads="1"/>
              </p:cNvSpPr>
              <p:nvPr/>
            </p:nvSpPr>
            <p:spPr bwMode="auto">
              <a:xfrm rot="16200000">
                <a:off x="-953531" y="3765261"/>
                <a:ext cx="333427" cy="255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l" defTabSz="790590"/>
                <a:r>
                  <a:rPr lang="fr-FR" sz="1400" dirty="0">
                    <a:latin typeface="Arial" pitchFamily="34" charset="0"/>
                    <a:cs typeface="Arial" pitchFamily="34" charset="0"/>
                  </a:rPr>
                  <a:t>200</a:t>
                </a:r>
              </a:p>
            </p:txBody>
          </p:sp>
          <p:sp>
            <p:nvSpPr>
              <p:cNvPr id="78" name="Rectangle 53"/>
              <p:cNvSpPr>
                <a:spLocks noChangeArrowheads="1"/>
              </p:cNvSpPr>
              <p:nvPr/>
            </p:nvSpPr>
            <p:spPr bwMode="auto">
              <a:xfrm rot="16200000">
                <a:off x="-953531" y="2918013"/>
                <a:ext cx="333427" cy="255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l" defTabSz="790590"/>
                <a:r>
                  <a:rPr lang="fr-FR" sz="1400" dirty="0">
                    <a:latin typeface="Arial" pitchFamily="34" charset="0"/>
                    <a:cs typeface="Arial" pitchFamily="34" charset="0"/>
                  </a:rPr>
                  <a:t>400</a:t>
                </a:r>
              </a:p>
            </p:txBody>
          </p:sp>
          <p:sp>
            <p:nvSpPr>
              <p:cNvPr id="79" name="Rectangle 54"/>
              <p:cNvSpPr>
                <a:spLocks noChangeArrowheads="1"/>
              </p:cNvSpPr>
              <p:nvPr/>
            </p:nvSpPr>
            <p:spPr bwMode="auto">
              <a:xfrm rot="16200000">
                <a:off x="-953531" y="2070764"/>
                <a:ext cx="333427" cy="255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l" defTabSz="790590"/>
                <a:r>
                  <a:rPr lang="fr-FR" sz="1400" dirty="0">
                    <a:latin typeface="Arial" pitchFamily="34" charset="0"/>
                    <a:cs typeface="Arial" pitchFamily="34" charset="0"/>
                  </a:rPr>
                  <a:t>600</a:t>
                </a:r>
              </a:p>
            </p:txBody>
          </p:sp>
          <p:sp>
            <p:nvSpPr>
              <p:cNvPr id="80" name="Rectangle 55"/>
              <p:cNvSpPr>
                <a:spLocks noChangeArrowheads="1"/>
              </p:cNvSpPr>
              <p:nvPr/>
            </p:nvSpPr>
            <p:spPr bwMode="auto">
              <a:xfrm rot="16200000">
                <a:off x="-953531" y="1223515"/>
                <a:ext cx="333427" cy="255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l" defTabSz="790590"/>
                <a:r>
                  <a:rPr lang="fr-FR" sz="1400" dirty="0">
                    <a:latin typeface="Arial" pitchFamily="34" charset="0"/>
                    <a:cs typeface="Arial" pitchFamily="34" charset="0"/>
                  </a:rPr>
                  <a:t>800</a:t>
                </a:r>
              </a:p>
            </p:txBody>
          </p:sp>
        </p:grpSp>
        <p:grpSp>
          <p:nvGrpSpPr>
            <p:cNvPr id="94" name="Groupe 93"/>
            <p:cNvGrpSpPr/>
            <p:nvPr/>
          </p:nvGrpSpPr>
          <p:grpSpPr>
            <a:xfrm>
              <a:off x="1176512" y="1411808"/>
              <a:ext cx="2088000" cy="4005321"/>
              <a:chOff x="2160000" y="1068548"/>
              <a:chExt cx="2088000" cy="4005321"/>
            </a:xfrm>
          </p:grpSpPr>
          <p:grpSp>
            <p:nvGrpSpPr>
              <p:cNvPr id="9" name="Groupe 8"/>
              <p:cNvGrpSpPr/>
              <p:nvPr/>
            </p:nvGrpSpPr>
            <p:grpSpPr>
              <a:xfrm>
                <a:off x="2160000" y="1415735"/>
                <a:ext cx="648000" cy="3273267"/>
                <a:chOff x="2081647" y="1415735"/>
                <a:chExt cx="648000" cy="3273267"/>
              </a:xfrm>
            </p:grpSpPr>
            <p:sp>
              <p:nvSpPr>
                <p:cNvPr id="82" name="Rectangle 59"/>
                <p:cNvSpPr>
                  <a:spLocks noChangeArrowheads="1"/>
                </p:cNvSpPr>
                <p:nvPr/>
              </p:nvSpPr>
              <p:spPr bwMode="auto">
                <a:xfrm>
                  <a:off x="2081647" y="1415735"/>
                  <a:ext cx="648000" cy="3273267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83" name="Rectangle 60"/>
                <p:cNvSpPr>
                  <a:spLocks noChangeArrowheads="1"/>
                </p:cNvSpPr>
                <p:nvPr/>
              </p:nvSpPr>
              <p:spPr bwMode="auto">
                <a:xfrm>
                  <a:off x="2081647" y="1415735"/>
                  <a:ext cx="648000" cy="3273267"/>
                </a:xfrm>
                <a:prstGeom prst="rect">
                  <a:avLst/>
                </a:prstGeom>
                <a:noFill/>
                <a:ln w="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84" name="Rectangle 61"/>
                <p:cNvSpPr>
                  <a:spLocks noChangeArrowheads="1"/>
                </p:cNvSpPr>
                <p:nvPr/>
              </p:nvSpPr>
              <p:spPr bwMode="auto">
                <a:xfrm>
                  <a:off x="2081647" y="1415735"/>
                  <a:ext cx="648000" cy="142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85" name="Rectangle 62"/>
                <p:cNvSpPr>
                  <a:spLocks noChangeArrowheads="1"/>
                </p:cNvSpPr>
                <p:nvPr/>
              </p:nvSpPr>
              <p:spPr bwMode="auto">
                <a:xfrm>
                  <a:off x="2081647" y="1415735"/>
                  <a:ext cx="648000" cy="1429"/>
                </a:xfrm>
                <a:prstGeom prst="rect">
                  <a:avLst/>
                </a:prstGeom>
                <a:noFill/>
                <a:ln w="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</p:grpSp>
          <p:grpSp>
            <p:nvGrpSpPr>
              <p:cNvPr id="7" name="Groupe 6"/>
              <p:cNvGrpSpPr/>
              <p:nvPr/>
            </p:nvGrpSpPr>
            <p:grpSpPr>
              <a:xfrm>
                <a:off x="2880000" y="1068548"/>
                <a:ext cx="648000" cy="3620453"/>
                <a:chOff x="3391810" y="1068548"/>
                <a:chExt cx="648000" cy="3620453"/>
              </a:xfrm>
            </p:grpSpPr>
            <p:sp>
              <p:nvSpPr>
                <p:cNvPr id="86" name="Rectangle 63"/>
                <p:cNvSpPr>
                  <a:spLocks noChangeArrowheads="1"/>
                </p:cNvSpPr>
                <p:nvPr/>
              </p:nvSpPr>
              <p:spPr bwMode="auto">
                <a:xfrm>
                  <a:off x="3391810" y="1445738"/>
                  <a:ext cx="648000" cy="3243263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87" name="Rectangle 64"/>
                <p:cNvSpPr>
                  <a:spLocks noChangeArrowheads="1"/>
                </p:cNvSpPr>
                <p:nvPr/>
              </p:nvSpPr>
              <p:spPr bwMode="auto">
                <a:xfrm>
                  <a:off x="3391810" y="1445738"/>
                  <a:ext cx="648000" cy="3243263"/>
                </a:xfrm>
                <a:prstGeom prst="rect">
                  <a:avLst/>
                </a:prstGeom>
                <a:noFill/>
                <a:ln w="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88" name="Rectangle 65"/>
                <p:cNvSpPr>
                  <a:spLocks noChangeArrowheads="1"/>
                </p:cNvSpPr>
                <p:nvPr/>
              </p:nvSpPr>
              <p:spPr bwMode="auto">
                <a:xfrm>
                  <a:off x="3391810" y="1068548"/>
                  <a:ext cx="648000" cy="37719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89" name="Rectangle 66"/>
                <p:cNvSpPr>
                  <a:spLocks noChangeArrowheads="1"/>
                </p:cNvSpPr>
                <p:nvPr/>
              </p:nvSpPr>
              <p:spPr bwMode="auto">
                <a:xfrm>
                  <a:off x="3391810" y="1068548"/>
                  <a:ext cx="648000" cy="377190"/>
                </a:xfrm>
                <a:prstGeom prst="rect">
                  <a:avLst/>
                </a:prstGeom>
                <a:noFill/>
                <a:ln w="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</p:grpSp>
          <p:grpSp>
            <p:nvGrpSpPr>
              <p:cNvPr id="8" name="Groupe 7"/>
              <p:cNvGrpSpPr/>
              <p:nvPr/>
            </p:nvGrpSpPr>
            <p:grpSpPr>
              <a:xfrm>
                <a:off x="3600000" y="1134271"/>
                <a:ext cx="648000" cy="3554730"/>
                <a:chOff x="4703402" y="1134271"/>
                <a:chExt cx="648000" cy="3554730"/>
              </a:xfrm>
            </p:grpSpPr>
            <p:sp>
              <p:nvSpPr>
                <p:cNvPr id="90" name="Rectangle 67"/>
                <p:cNvSpPr>
                  <a:spLocks noChangeArrowheads="1"/>
                </p:cNvSpPr>
                <p:nvPr/>
              </p:nvSpPr>
              <p:spPr bwMode="auto">
                <a:xfrm>
                  <a:off x="4703402" y="1460026"/>
                  <a:ext cx="648000" cy="3228975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91" name="Rectangle 68"/>
                <p:cNvSpPr>
                  <a:spLocks noChangeArrowheads="1"/>
                </p:cNvSpPr>
                <p:nvPr/>
              </p:nvSpPr>
              <p:spPr bwMode="auto">
                <a:xfrm>
                  <a:off x="4703402" y="1460026"/>
                  <a:ext cx="648000" cy="3228975"/>
                </a:xfrm>
                <a:prstGeom prst="rect">
                  <a:avLst/>
                </a:prstGeom>
                <a:noFill/>
                <a:ln w="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92" name="Rectangle 69"/>
                <p:cNvSpPr>
                  <a:spLocks noChangeArrowheads="1"/>
                </p:cNvSpPr>
                <p:nvPr/>
              </p:nvSpPr>
              <p:spPr bwMode="auto">
                <a:xfrm>
                  <a:off x="4703402" y="1134271"/>
                  <a:ext cx="648000" cy="325755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93" name="Rectangle 70"/>
                <p:cNvSpPr>
                  <a:spLocks noChangeArrowheads="1"/>
                </p:cNvSpPr>
                <p:nvPr/>
              </p:nvSpPr>
              <p:spPr bwMode="auto">
                <a:xfrm>
                  <a:off x="4703402" y="1134271"/>
                  <a:ext cx="648000" cy="325755"/>
                </a:xfrm>
                <a:prstGeom prst="rect">
                  <a:avLst/>
                </a:prstGeom>
                <a:noFill/>
                <a:ln w="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1400"/>
                </a:p>
              </p:txBody>
            </p:sp>
          </p:grpSp>
          <p:sp>
            <p:nvSpPr>
              <p:cNvPr id="108" name="Rectangle 41"/>
              <p:cNvSpPr>
                <a:spLocks noChangeArrowheads="1"/>
              </p:cNvSpPr>
              <p:nvPr/>
            </p:nvSpPr>
            <p:spPr bwMode="auto">
              <a:xfrm>
                <a:off x="2345083" y="4798523"/>
                <a:ext cx="161496" cy="275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l" defTabSz="790590"/>
                <a:r>
                  <a:rPr lang="fr-FR" sz="1600" dirty="0" smtClean="0">
                    <a:latin typeface="Arial" pitchFamily="34" charset="0"/>
                    <a:cs typeface="Arial" pitchFamily="34" charset="0"/>
                  </a:rPr>
                  <a:t>A</a:t>
                </a:r>
                <a:endParaRPr lang="fr-FR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9" name="Rectangle 42"/>
              <p:cNvSpPr>
                <a:spLocks noChangeArrowheads="1"/>
              </p:cNvSpPr>
              <p:nvPr/>
            </p:nvSpPr>
            <p:spPr bwMode="auto">
              <a:xfrm>
                <a:off x="3107754" y="4798522"/>
                <a:ext cx="309692" cy="275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l" defTabSz="790590"/>
                <a:r>
                  <a:rPr lang="fr-FR" sz="1600" dirty="0">
                    <a:latin typeface="Arial" pitchFamily="34" charset="0"/>
                    <a:cs typeface="Arial" pitchFamily="34" charset="0"/>
                  </a:rPr>
                  <a:t>AF</a:t>
                </a:r>
              </a:p>
            </p:txBody>
          </p:sp>
          <p:sp>
            <p:nvSpPr>
              <p:cNvPr id="110" name="Rectangle 43"/>
              <p:cNvSpPr>
                <a:spLocks noChangeArrowheads="1"/>
              </p:cNvSpPr>
              <p:nvPr/>
            </p:nvSpPr>
            <p:spPr bwMode="auto">
              <a:xfrm>
                <a:off x="3797956" y="4798521"/>
                <a:ext cx="148196" cy="275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l" defTabSz="790590"/>
                <a:r>
                  <a:rPr lang="fr-FR" sz="1600" dirty="0" smtClean="0">
                    <a:latin typeface="Arial" pitchFamily="34" charset="0"/>
                    <a:cs typeface="Arial" pitchFamily="34" charset="0"/>
                  </a:rPr>
                  <a:t>F</a:t>
                </a:r>
                <a:endParaRPr lang="fr-FR" sz="16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13" name="ZoneTexte 112"/>
          <p:cNvSpPr txBox="1"/>
          <p:nvPr/>
        </p:nvSpPr>
        <p:spPr>
          <a:xfrm>
            <a:off x="1412920" y="692696"/>
            <a:ext cx="921089" cy="326053"/>
          </a:xfrm>
          <a:prstGeom prst="rect">
            <a:avLst/>
          </a:prstGeom>
          <a:noFill/>
        </p:spPr>
        <p:txBody>
          <a:bodyPr wrap="none" lIns="79059" tIns="39530" rIns="79059" bIns="39530" rtlCol="0">
            <a:spAutoFit/>
          </a:bodyPr>
          <a:lstStyle/>
          <a:p>
            <a:r>
              <a:rPr lang="fr-FR" sz="1600" b="1" dirty="0" smtClean="0"/>
              <a:t>Entrées</a:t>
            </a:r>
            <a:endParaRPr lang="fr-FR" sz="1800" b="1" dirty="0"/>
          </a:p>
        </p:txBody>
      </p:sp>
      <p:sp>
        <p:nvSpPr>
          <p:cNvPr id="114" name="ZoneTexte 113"/>
          <p:cNvSpPr txBox="1"/>
          <p:nvPr/>
        </p:nvSpPr>
        <p:spPr>
          <a:xfrm>
            <a:off x="3463622" y="692696"/>
            <a:ext cx="877807" cy="326053"/>
          </a:xfrm>
          <a:prstGeom prst="rect">
            <a:avLst/>
          </a:prstGeom>
          <a:noFill/>
        </p:spPr>
        <p:txBody>
          <a:bodyPr wrap="none" lIns="79059" tIns="39530" rIns="79059" bIns="39530" rtlCol="0">
            <a:spAutoFit/>
          </a:bodyPr>
          <a:lstStyle/>
          <a:p>
            <a:r>
              <a:rPr lang="fr-FR" sz="1600" b="1" dirty="0" smtClean="0"/>
              <a:t>Sorties</a:t>
            </a:r>
            <a:endParaRPr lang="fr-FR" sz="1800" b="1" dirty="0"/>
          </a:p>
        </p:txBody>
      </p:sp>
      <p:sp>
        <p:nvSpPr>
          <p:cNvPr id="115" name="Text Box 2"/>
          <p:cNvSpPr txBox="1">
            <a:spLocks noChangeArrowheads="1"/>
          </p:cNvSpPr>
          <p:nvPr/>
        </p:nvSpPr>
        <p:spPr bwMode="auto">
          <a:xfrm>
            <a:off x="474551" y="145041"/>
            <a:ext cx="816795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784" tIns="46688" rIns="89784" bIns="46688" anchor="b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7000"/>
              </a:lnSpc>
              <a:buClr>
                <a:srgbClr val="FFFFCC"/>
              </a:buClr>
              <a:buSzPct val="100000"/>
              <a:buFont typeface="Times New Roman" pitchFamily="18" charset="0"/>
              <a:buNone/>
            </a:pPr>
            <a:r>
              <a:rPr lang="fr-FR" sz="3200" b="1" dirty="0">
                <a:latin typeface="+mj-lt"/>
              </a:rPr>
              <a:t>Bilan d’utilisation de </a:t>
            </a:r>
            <a:r>
              <a:rPr lang="fr-FR" sz="3200" b="1" dirty="0" smtClean="0">
                <a:latin typeface="+mj-lt"/>
              </a:rPr>
              <a:t>l’eau </a:t>
            </a:r>
            <a:r>
              <a:rPr lang="fr-FR" sz="3200" b="1" dirty="0">
                <a:latin typeface="+mj-lt"/>
              </a:rPr>
              <a:t>(40 ans)</a:t>
            </a:r>
            <a:endParaRPr lang="en-GB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693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fr-FR" dirty="0"/>
              <a:t>Spécificités de l’arbre </a:t>
            </a:r>
            <a:r>
              <a:rPr lang="fr-FR" dirty="0" smtClean="0"/>
              <a:t>hors forêt</a:t>
            </a:r>
            <a:endParaRPr lang="en-US" dirty="0"/>
          </a:p>
        </p:txBody>
      </p:sp>
      <p:sp>
        <p:nvSpPr>
          <p:cNvPr id="133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Croissance rapide</a:t>
            </a:r>
          </a:p>
          <a:p>
            <a:endParaRPr lang="fr-FR" dirty="0"/>
          </a:p>
          <a:p>
            <a:r>
              <a:rPr lang="fr-FR" dirty="0"/>
              <a:t>Enracinement profond, induit par la compétition des </a:t>
            </a:r>
            <a:r>
              <a:rPr lang="fr-FR" dirty="0" smtClean="0"/>
              <a:t>cultures (d’hiver)</a:t>
            </a:r>
            <a:endParaRPr lang="fr-FR" dirty="0"/>
          </a:p>
          <a:p>
            <a:endParaRPr lang="fr-FR" dirty="0"/>
          </a:p>
          <a:p>
            <a:r>
              <a:rPr lang="fr-FR" dirty="0"/>
              <a:t>Très résistant au vent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050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14873A3B-A77F-45CA-9A28-189746D46C3F}" type="slidenum">
              <a:rPr lang="fr-FR"/>
              <a:pPr>
                <a:defRPr/>
              </a:pPr>
              <a:t>35</a:t>
            </a:fld>
            <a:endParaRPr lang="fr-FR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079500"/>
            <a:ext cx="4319588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79500"/>
            <a:ext cx="431958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876300" y="6099175"/>
            <a:ext cx="2078038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FFCC"/>
              </a:buClr>
              <a:buSzPct val="100000"/>
              <a:buFont typeface="Times New Roman" pitchFamily="18" charset="0"/>
              <a:buNone/>
            </a:pPr>
            <a:r>
              <a:rPr lang="fr-FR" sz="2000" dirty="0" err="1" smtClean="0">
                <a:latin typeface="Calibri" pitchFamily="34" charset="0"/>
                <a:cs typeface="Calibri" pitchFamily="34" charset="0"/>
              </a:rPr>
              <a:t>Noyeraie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pure</a:t>
            </a:r>
            <a:endParaRPr lang="fr-FR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630" name="Text Box 5"/>
          <p:cNvSpPr txBox="1">
            <a:spLocks noChangeArrowheads="1"/>
          </p:cNvSpPr>
          <p:nvPr/>
        </p:nvSpPr>
        <p:spPr bwMode="auto">
          <a:xfrm>
            <a:off x="4724400" y="6096000"/>
            <a:ext cx="2598738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>
                <a:srgbClr val="FFFFCC"/>
              </a:buClr>
              <a:buSzPct val="100000"/>
              <a:buFont typeface="Times New Roman" pitchFamily="18" charset="0"/>
              <a:buNone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Noyer-blé</a:t>
            </a:r>
            <a:endParaRPr lang="fr-FR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631" name="Text Box 6"/>
          <p:cNvSpPr txBox="1">
            <a:spLocks noChangeArrowheads="1"/>
          </p:cNvSpPr>
          <p:nvPr/>
        </p:nvSpPr>
        <p:spPr bwMode="auto">
          <a:xfrm>
            <a:off x="1783867" y="307975"/>
            <a:ext cx="5631840" cy="46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>
                <a:srgbClr val="FFFFCC"/>
              </a:buClr>
              <a:buSzPct val="100000"/>
              <a:buFont typeface="Times New Roman" pitchFamily="18" charset="0"/>
              <a:buNone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Profils d’enracinement de noyers de 14 ans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250" name="Picture 2" descr="C:\DOCUME~1\ADMINI~1\LOCALS~1\Temp\magic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323528" y="304800"/>
            <a:ext cx="8640960" cy="1143000"/>
          </a:xfrm>
        </p:spPr>
        <p:txBody>
          <a:bodyPr/>
          <a:lstStyle/>
          <a:p>
            <a:r>
              <a:rPr lang="fr-FR" sz="2800" dirty="0">
                <a:cs typeface="Arial" pitchFamily="34" charset="0"/>
              </a:rPr>
              <a:t>Exemple de mécanismes spécifiques aux systèmes </a:t>
            </a:r>
            <a:r>
              <a:rPr lang="fr-FR" sz="2800" dirty="0" smtClean="0">
                <a:cs typeface="Arial" pitchFamily="34" charset="0"/>
              </a:rPr>
              <a:t>arborés</a:t>
            </a:r>
            <a:endParaRPr lang="fr-FR" sz="2800" dirty="0"/>
          </a:p>
        </p:txBody>
      </p:sp>
      <p:sp>
        <p:nvSpPr>
          <p:cNvPr id="13332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3323987"/>
          </a:xfrm>
        </p:spPr>
        <p:txBody>
          <a:bodyPr>
            <a:spAutoFit/>
          </a:bodyPr>
          <a:lstStyle/>
          <a:p>
            <a:pPr algn="just">
              <a:buFontTx/>
              <a:buNone/>
            </a:pPr>
            <a:r>
              <a:rPr lang="fr-FR" sz="1800" b="1" dirty="0">
                <a:cs typeface="Arial" pitchFamily="34" charset="0"/>
              </a:rPr>
              <a:t>La pompe à nutriments</a:t>
            </a:r>
          </a:p>
          <a:p>
            <a:pPr algn="just">
              <a:buFontTx/>
              <a:buNone/>
            </a:pPr>
            <a:r>
              <a:rPr lang="fr-FR" sz="1600" dirty="0">
                <a:cs typeface="Arial" pitchFamily="34" charset="0"/>
              </a:rPr>
              <a:t>Remontée d’éléments nutritifs issus de l’altération de la roche-mère par les racines profondes des arbres</a:t>
            </a:r>
          </a:p>
          <a:p>
            <a:pPr algn="just">
              <a:buFontTx/>
              <a:buNone/>
            </a:pPr>
            <a:r>
              <a:rPr lang="fr-FR" sz="1800" b="1" dirty="0">
                <a:cs typeface="Arial" pitchFamily="34" charset="0"/>
              </a:rPr>
              <a:t> </a:t>
            </a:r>
          </a:p>
          <a:p>
            <a:pPr algn="just">
              <a:buFontTx/>
              <a:buNone/>
            </a:pPr>
            <a:r>
              <a:rPr lang="fr-FR" sz="1800" b="1" dirty="0">
                <a:cs typeface="Arial" pitchFamily="34" charset="0"/>
              </a:rPr>
              <a:t>Le filet de sécurité</a:t>
            </a:r>
          </a:p>
          <a:p>
            <a:pPr algn="just">
              <a:buFontTx/>
              <a:buNone/>
            </a:pPr>
            <a:r>
              <a:rPr lang="fr-FR" sz="1600" dirty="0">
                <a:cs typeface="Arial" pitchFamily="34" charset="0"/>
              </a:rPr>
              <a:t>Interception d’éléments nutritifs ou polluants drainés au delà de la profondeur des racines des cultures par les racines profondes des arbres</a:t>
            </a:r>
          </a:p>
          <a:p>
            <a:pPr algn="just">
              <a:buFontTx/>
              <a:buNone/>
            </a:pPr>
            <a:r>
              <a:rPr lang="fr-FR" sz="1800" b="1" dirty="0">
                <a:cs typeface="Arial" pitchFamily="34" charset="0"/>
              </a:rPr>
              <a:t> </a:t>
            </a:r>
          </a:p>
          <a:p>
            <a:pPr>
              <a:buFontTx/>
              <a:buNone/>
            </a:pPr>
            <a:r>
              <a:rPr lang="fr-FR" sz="1800" b="1" dirty="0">
                <a:cs typeface="Arial" pitchFamily="34" charset="0"/>
              </a:rPr>
              <a:t>L’ascenseur hydraulique</a:t>
            </a:r>
            <a:endParaRPr lang="fr-FR" sz="1800" dirty="0"/>
          </a:p>
          <a:p>
            <a:pPr>
              <a:buFontTx/>
              <a:buNone/>
            </a:pPr>
            <a:r>
              <a:rPr lang="fr-FR" sz="1600" dirty="0"/>
              <a:t>Redistribution nocturne d’eau dans le profil de sol par les racines des arbres. Les racines en zone sèche exsudent de l’eau en provenance des racines en zone humide</a:t>
            </a:r>
          </a:p>
        </p:txBody>
      </p:sp>
    </p:spTree>
    <p:extLst>
      <p:ext uri="{BB962C8B-B14F-4D97-AF65-F5344CB8AC3E}">
        <p14:creationId xmlns:p14="http://schemas.microsoft.com/office/powerpoint/2010/main" val="34112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oneTexte 2"/>
          <p:cNvSpPr txBox="1">
            <a:spLocks noChangeArrowheads="1"/>
          </p:cNvSpPr>
          <p:nvPr/>
        </p:nvSpPr>
        <p:spPr bwMode="auto">
          <a:xfrm>
            <a:off x="0" y="387350"/>
            <a:ext cx="9144000" cy="5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9059" tIns="39530" rIns="79059" bIns="39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32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Services </a:t>
            </a:r>
            <a:r>
              <a:rPr lang="fr-FR" sz="3200" dirty="0" err="1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écosystémiques</a:t>
            </a:r>
            <a:r>
              <a:rPr lang="fr-FR" sz="32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 des enracinements profonds</a:t>
            </a:r>
            <a:endParaRPr lang="en-US" sz="32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1987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5" y="3067050"/>
            <a:ext cx="4637088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589088"/>
            <a:ext cx="2560637" cy="426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719263"/>
            <a:ext cx="290512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743200"/>
            <a:ext cx="7772400" cy="1261864"/>
          </a:xfrm>
        </p:spPr>
        <p:txBody>
          <a:bodyPr/>
          <a:lstStyle/>
          <a:p>
            <a:pPr eaLnBrk="1" hangingPunct="1"/>
            <a:r>
              <a:rPr lang="fr-FR" sz="3600" b="1" dirty="0" smtClean="0">
                <a:solidFill>
                  <a:srgbClr val="00FF00"/>
                </a:solidFill>
                <a:cs typeface="Arial" pitchFamily="34" charset="0"/>
              </a:rPr>
              <a:t>Agroforesterie et réduction des pollutions diffuses azotées</a:t>
            </a:r>
            <a:endParaRPr lang="fr-FR" dirty="0" smtClean="0"/>
          </a:p>
        </p:txBody>
      </p:sp>
      <p:grpSp>
        <p:nvGrpSpPr>
          <p:cNvPr id="64515" name="Group 4"/>
          <p:cNvGrpSpPr>
            <a:grpSpLocks/>
          </p:cNvGrpSpPr>
          <p:nvPr/>
        </p:nvGrpSpPr>
        <p:grpSpPr bwMode="auto">
          <a:xfrm>
            <a:off x="0" y="0"/>
            <a:ext cx="9147175" cy="1063625"/>
            <a:chOff x="-2" y="1536"/>
            <a:chExt cx="5762" cy="670"/>
          </a:xfrm>
        </p:grpSpPr>
        <p:grpSp>
          <p:nvGrpSpPr>
            <p:cNvPr id="64516" name="Group 5"/>
            <p:cNvGrpSpPr>
              <a:grpSpLocks/>
            </p:cNvGrpSpPr>
            <p:nvPr/>
          </p:nvGrpSpPr>
          <p:grpSpPr bwMode="auto">
            <a:xfrm flipH="1">
              <a:off x="-2" y="1562"/>
              <a:ext cx="5762" cy="638"/>
              <a:chOff x="-2" y="1562"/>
              <a:chExt cx="5762" cy="638"/>
            </a:xfrm>
          </p:grpSpPr>
          <p:sp>
            <p:nvSpPr>
              <p:cNvPr id="64519" name="Freeform 6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5745 h 720"/>
                  <a:gd name="T4" fmla="*/ 624 w 1000"/>
                  <a:gd name="T5" fmla="*/ 5745 h 720"/>
                  <a:gd name="T6" fmla="*/ 624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0" name="Freeform 7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361 h 317"/>
                  <a:gd name="T4" fmla="*/ 624 w 624"/>
                  <a:gd name="T5" fmla="*/ 36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1" name="Freeform 8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362 h 317"/>
                  <a:gd name="T4" fmla="*/ 624 w 624"/>
                  <a:gd name="T5" fmla="*/ 36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2" name="Freeform 9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37 h 370"/>
                  <a:gd name="T2" fmla="*/ 0 w 624"/>
                  <a:gd name="T3" fmla="*/ 224 h 370"/>
                  <a:gd name="T4" fmla="*/ 624 w 624"/>
                  <a:gd name="T5" fmla="*/ 224 h 370"/>
                  <a:gd name="T6" fmla="*/ 624 w 624"/>
                  <a:gd name="T7" fmla="*/ 37 h 370"/>
                  <a:gd name="T8" fmla="*/ 384 w 624"/>
                  <a:gd name="T9" fmla="*/ 6 h 370"/>
                  <a:gd name="T10" fmla="*/ 0 w 624"/>
                  <a:gd name="T11" fmla="*/ 37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3" name="Freeform 10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52 h 317"/>
                  <a:gd name="T4" fmla="*/ 624 w 624"/>
                  <a:gd name="T5" fmla="*/ 25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4" name="Freeform 11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362 h 272"/>
                  <a:gd name="T4" fmla="*/ 240 w 624"/>
                  <a:gd name="T5" fmla="*/ 319 h 272"/>
                  <a:gd name="T6" fmla="*/ 624 w 624"/>
                  <a:gd name="T7" fmla="*/ 362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5" name="Freeform 12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39 h 362"/>
                  <a:gd name="T2" fmla="*/ 8 w 632"/>
                  <a:gd name="T3" fmla="*/ 276 h 362"/>
                  <a:gd name="T4" fmla="*/ 248 w 632"/>
                  <a:gd name="T5" fmla="*/ 276 h 362"/>
                  <a:gd name="T6" fmla="*/ 632 w 632"/>
                  <a:gd name="T7" fmla="*/ 276 h 362"/>
                  <a:gd name="T8" fmla="*/ 632 w 632"/>
                  <a:gd name="T9" fmla="*/ 39 h 362"/>
                  <a:gd name="T10" fmla="*/ 104 w 632"/>
                  <a:gd name="T11" fmla="*/ 39 h 362"/>
                  <a:gd name="T12" fmla="*/ 8 w 632"/>
                  <a:gd name="T13" fmla="*/ 39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6" name="Freeform 13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361 h 317"/>
                  <a:gd name="T4" fmla="*/ 624 w 624"/>
                  <a:gd name="T5" fmla="*/ 36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7" name="Freeform 14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362 h 317"/>
                  <a:gd name="T4" fmla="*/ 624 w 624"/>
                  <a:gd name="T5" fmla="*/ 36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8" name="Freeform 15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37 h 370"/>
                  <a:gd name="T2" fmla="*/ 0 w 624"/>
                  <a:gd name="T3" fmla="*/ 224 h 370"/>
                  <a:gd name="T4" fmla="*/ 624 w 624"/>
                  <a:gd name="T5" fmla="*/ 224 h 370"/>
                  <a:gd name="T6" fmla="*/ 624 w 624"/>
                  <a:gd name="T7" fmla="*/ 37 h 370"/>
                  <a:gd name="T8" fmla="*/ 384 w 624"/>
                  <a:gd name="T9" fmla="*/ 6 h 370"/>
                  <a:gd name="T10" fmla="*/ 0 w 624"/>
                  <a:gd name="T11" fmla="*/ 37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9" name="Freeform 16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52 h 317"/>
                  <a:gd name="T4" fmla="*/ 624 w 624"/>
                  <a:gd name="T5" fmla="*/ 25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0" name="Freeform 17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361 h 272"/>
                  <a:gd name="T4" fmla="*/ 240 w 624"/>
                  <a:gd name="T5" fmla="*/ 319 h 272"/>
                  <a:gd name="T6" fmla="*/ 624 w 624"/>
                  <a:gd name="T7" fmla="*/ 361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1" name="Freeform 18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39 h 362"/>
                  <a:gd name="T2" fmla="*/ 8 w 632"/>
                  <a:gd name="T3" fmla="*/ 277 h 362"/>
                  <a:gd name="T4" fmla="*/ 248 w 632"/>
                  <a:gd name="T5" fmla="*/ 277 h 362"/>
                  <a:gd name="T6" fmla="*/ 632 w 632"/>
                  <a:gd name="T7" fmla="*/ 277 h 362"/>
                  <a:gd name="T8" fmla="*/ 632 w 632"/>
                  <a:gd name="T9" fmla="*/ 39 h 362"/>
                  <a:gd name="T10" fmla="*/ 104 w 632"/>
                  <a:gd name="T11" fmla="*/ 39 h 362"/>
                  <a:gd name="T12" fmla="*/ 8 w 632"/>
                  <a:gd name="T13" fmla="*/ 39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2" name="Freeform 19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361 h 317"/>
                  <a:gd name="T4" fmla="*/ 624 w 624"/>
                  <a:gd name="T5" fmla="*/ 36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3" name="Freeform 20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362 h 317"/>
                  <a:gd name="T4" fmla="*/ 624 w 624"/>
                  <a:gd name="T5" fmla="*/ 36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4" name="Freeform 21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37 h 370"/>
                  <a:gd name="T2" fmla="*/ 0 w 624"/>
                  <a:gd name="T3" fmla="*/ 224 h 370"/>
                  <a:gd name="T4" fmla="*/ 624 w 624"/>
                  <a:gd name="T5" fmla="*/ 224 h 370"/>
                  <a:gd name="T6" fmla="*/ 624 w 624"/>
                  <a:gd name="T7" fmla="*/ 37 h 370"/>
                  <a:gd name="T8" fmla="*/ 384 w 624"/>
                  <a:gd name="T9" fmla="*/ 6 h 370"/>
                  <a:gd name="T10" fmla="*/ 0 w 624"/>
                  <a:gd name="T11" fmla="*/ 37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5" name="Freeform 22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6" name="Freeform 23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361 h 272"/>
                  <a:gd name="T4" fmla="*/ 240 w 624"/>
                  <a:gd name="T5" fmla="*/ 319 h 272"/>
                  <a:gd name="T6" fmla="*/ 624 w 624"/>
                  <a:gd name="T7" fmla="*/ 361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7" name="Freeform 24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39 h 362"/>
                  <a:gd name="T2" fmla="*/ 8 w 632"/>
                  <a:gd name="T3" fmla="*/ 277 h 362"/>
                  <a:gd name="T4" fmla="*/ 248 w 632"/>
                  <a:gd name="T5" fmla="*/ 277 h 362"/>
                  <a:gd name="T6" fmla="*/ 632 w 632"/>
                  <a:gd name="T7" fmla="*/ 277 h 362"/>
                  <a:gd name="T8" fmla="*/ 632 w 632"/>
                  <a:gd name="T9" fmla="*/ 39 h 362"/>
                  <a:gd name="T10" fmla="*/ 104 w 632"/>
                  <a:gd name="T11" fmla="*/ 39 h 362"/>
                  <a:gd name="T12" fmla="*/ 8 w 632"/>
                  <a:gd name="T13" fmla="*/ 39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517" name="Freeform 25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210 h 385"/>
                <a:gd name="T2" fmla="*/ 5762 w 5762"/>
                <a:gd name="T3" fmla="*/ 201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210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18" name="Freeform 26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219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Documents and Settings\Images INRA\Best-off\Arthus-Bertrand\F1000007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581400" y="4005263"/>
            <a:ext cx="4752975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fr-FR" sz="2400" b="1" dirty="0">
                <a:cs typeface="Calibri" pitchFamily="34" charset="0"/>
              </a:rPr>
              <a:t>Les fuites en azote dépendent </a:t>
            </a:r>
            <a:r>
              <a:rPr lang="fr-FR" sz="2400" b="1" dirty="0" smtClean="0">
                <a:cs typeface="Calibri" pitchFamily="34" charset="0"/>
              </a:rPr>
              <a:t>de la dynamique temporelle des fuites d’eau du </a:t>
            </a:r>
            <a:r>
              <a:rPr lang="fr-FR" sz="2400" b="1" dirty="0">
                <a:cs typeface="Calibri" pitchFamily="34" charset="0"/>
              </a:rPr>
              <a:t>système</a:t>
            </a:r>
            <a:endParaRPr lang="en-GB" sz="2400" b="1" dirty="0">
              <a:cs typeface="Calibri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529E3E4C-D312-4CAD-BBEE-650538726637}" type="slidenum">
              <a:rPr lang="fr-FR"/>
              <a:pPr>
                <a:defRPr/>
              </a:pPr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627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3810000"/>
            <a:ext cx="7897688" cy="1752600"/>
          </a:xfrm>
        </p:spPr>
        <p:txBody>
          <a:bodyPr/>
          <a:lstStyle/>
          <a:p>
            <a:endParaRPr lang="en-GB" dirty="0" smtClean="0"/>
          </a:p>
          <a:p>
            <a:pPr algn="l"/>
            <a:r>
              <a:rPr lang="en-GB" dirty="0" smtClean="0"/>
              <a:t>Des </a:t>
            </a:r>
            <a:r>
              <a:rPr lang="en-GB" dirty="0" err="1" smtClean="0"/>
              <a:t>arbres</a:t>
            </a:r>
            <a:r>
              <a:rPr lang="en-GB" dirty="0" smtClean="0"/>
              <a:t> </a:t>
            </a:r>
            <a:r>
              <a:rPr lang="en-GB" dirty="0" err="1" smtClean="0"/>
              <a:t>dans</a:t>
            </a:r>
            <a:r>
              <a:rPr lang="en-GB" dirty="0" smtClean="0"/>
              <a:t> les </a:t>
            </a:r>
            <a:r>
              <a:rPr lang="en-GB" dirty="0" err="1" smtClean="0"/>
              <a:t>parcelles</a:t>
            </a:r>
            <a:endParaRPr lang="en-GB" dirty="0" smtClean="0"/>
          </a:p>
          <a:p>
            <a:pPr algn="l"/>
            <a:r>
              <a:rPr lang="en-GB" dirty="0" smtClean="0"/>
              <a:t>Des </a:t>
            </a:r>
            <a:r>
              <a:rPr lang="en-GB" dirty="0" err="1" smtClean="0"/>
              <a:t>arbres</a:t>
            </a:r>
            <a:r>
              <a:rPr lang="en-GB" dirty="0" smtClean="0"/>
              <a:t> </a:t>
            </a:r>
            <a:r>
              <a:rPr lang="en-GB" dirty="0" err="1" smtClean="0"/>
              <a:t>autour</a:t>
            </a:r>
            <a:r>
              <a:rPr lang="en-GB" dirty="0" smtClean="0"/>
              <a:t> des </a:t>
            </a:r>
            <a:r>
              <a:rPr lang="en-GB" dirty="0" err="1" smtClean="0"/>
              <a:t>parcelles</a:t>
            </a:r>
            <a:endParaRPr lang="en-GB" dirty="0" smtClean="0"/>
          </a:p>
        </p:txBody>
      </p:sp>
      <p:pic>
        <p:nvPicPr>
          <p:cNvPr id="6148" name="Picture 2" descr="C:\DOCUME~1\ADMINI~1\LOCALS~1\Temp\npo000003.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2708275"/>
            <a:ext cx="3756025" cy="250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fr-FR" smtClean="0">
              <a:effectLst/>
            </a:endParaRPr>
          </a:p>
        </p:txBody>
      </p:sp>
      <p:sp>
        <p:nvSpPr>
          <p:cNvPr id="139267" name="Rectangle 3"/>
          <p:cNvSpPr>
            <a:spLocks noGrp="1"/>
          </p:cNvSpPr>
          <p:nvPr>
            <p:ph type="body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fr-FR" smtClean="0">
              <a:effectLst/>
            </a:endParaRPr>
          </a:p>
        </p:txBody>
      </p:sp>
      <p:pic>
        <p:nvPicPr>
          <p:cNvPr id="139268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6856" y="1304596"/>
            <a:ext cx="7714873" cy="388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900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743200"/>
            <a:ext cx="7772400" cy="627063"/>
          </a:xfrm>
        </p:spPr>
        <p:txBody>
          <a:bodyPr/>
          <a:lstStyle/>
          <a:p>
            <a:pPr eaLnBrk="1" hangingPunct="1"/>
            <a:r>
              <a:rPr lang="fr-FR" sz="3600" b="1" dirty="0" smtClean="0">
                <a:solidFill>
                  <a:srgbClr val="00FF00"/>
                </a:solidFill>
                <a:cs typeface="Arial" pitchFamily="34" charset="0"/>
              </a:rPr>
              <a:t>Impact hydrologique des parcelles agroforestières</a:t>
            </a:r>
            <a:endParaRPr lang="fr-FR" dirty="0" smtClean="0"/>
          </a:p>
        </p:txBody>
      </p:sp>
      <p:grpSp>
        <p:nvGrpSpPr>
          <p:cNvPr id="64515" name="Group 4"/>
          <p:cNvGrpSpPr>
            <a:grpSpLocks/>
          </p:cNvGrpSpPr>
          <p:nvPr/>
        </p:nvGrpSpPr>
        <p:grpSpPr bwMode="auto">
          <a:xfrm>
            <a:off x="0" y="0"/>
            <a:ext cx="9147175" cy="1063625"/>
            <a:chOff x="-2" y="1536"/>
            <a:chExt cx="5762" cy="670"/>
          </a:xfrm>
        </p:grpSpPr>
        <p:grpSp>
          <p:nvGrpSpPr>
            <p:cNvPr id="64516" name="Group 5"/>
            <p:cNvGrpSpPr>
              <a:grpSpLocks/>
            </p:cNvGrpSpPr>
            <p:nvPr/>
          </p:nvGrpSpPr>
          <p:grpSpPr bwMode="auto">
            <a:xfrm flipH="1">
              <a:off x="-2" y="1562"/>
              <a:ext cx="5762" cy="638"/>
              <a:chOff x="-2" y="1562"/>
              <a:chExt cx="5762" cy="638"/>
            </a:xfrm>
          </p:grpSpPr>
          <p:sp>
            <p:nvSpPr>
              <p:cNvPr id="64519" name="Freeform 6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5745 h 720"/>
                  <a:gd name="T4" fmla="*/ 624 w 1000"/>
                  <a:gd name="T5" fmla="*/ 5745 h 720"/>
                  <a:gd name="T6" fmla="*/ 624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0" name="Freeform 7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361 h 317"/>
                  <a:gd name="T4" fmla="*/ 624 w 624"/>
                  <a:gd name="T5" fmla="*/ 36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1" name="Freeform 8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362 h 317"/>
                  <a:gd name="T4" fmla="*/ 624 w 624"/>
                  <a:gd name="T5" fmla="*/ 36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2" name="Freeform 9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37 h 370"/>
                  <a:gd name="T2" fmla="*/ 0 w 624"/>
                  <a:gd name="T3" fmla="*/ 224 h 370"/>
                  <a:gd name="T4" fmla="*/ 624 w 624"/>
                  <a:gd name="T5" fmla="*/ 224 h 370"/>
                  <a:gd name="T6" fmla="*/ 624 w 624"/>
                  <a:gd name="T7" fmla="*/ 37 h 370"/>
                  <a:gd name="T8" fmla="*/ 384 w 624"/>
                  <a:gd name="T9" fmla="*/ 6 h 370"/>
                  <a:gd name="T10" fmla="*/ 0 w 624"/>
                  <a:gd name="T11" fmla="*/ 37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3" name="Freeform 10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52 h 317"/>
                  <a:gd name="T4" fmla="*/ 624 w 624"/>
                  <a:gd name="T5" fmla="*/ 25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4" name="Freeform 11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362 h 272"/>
                  <a:gd name="T4" fmla="*/ 240 w 624"/>
                  <a:gd name="T5" fmla="*/ 319 h 272"/>
                  <a:gd name="T6" fmla="*/ 624 w 624"/>
                  <a:gd name="T7" fmla="*/ 362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5" name="Freeform 12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39 h 362"/>
                  <a:gd name="T2" fmla="*/ 8 w 632"/>
                  <a:gd name="T3" fmla="*/ 276 h 362"/>
                  <a:gd name="T4" fmla="*/ 248 w 632"/>
                  <a:gd name="T5" fmla="*/ 276 h 362"/>
                  <a:gd name="T6" fmla="*/ 632 w 632"/>
                  <a:gd name="T7" fmla="*/ 276 h 362"/>
                  <a:gd name="T8" fmla="*/ 632 w 632"/>
                  <a:gd name="T9" fmla="*/ 39 h 362"/>
                  <a:gd name="T10" fmla="*/ 104 w 632"/>
                  <a:gd name="T11" fmla="*/ 39 h 362"/>
                  <a:gd name="T12" fmla="*/ 8 w 632"/>
                  <a:gd name="T13" fmla="*/ 39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6" name="Freeform 13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361 h 317"/>
                  <a:gd name="T4" fmla="*/ 624 w 624"/>
                  <a:gd name="T5" fmla="*/ 36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7" name="Freeform 14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362 h 317"/>
                  <a:gd name="T4" fmla="*/ 624 w 624"/>
                  <a:gd name="T5" fmla="*/ 36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8" name="Freeform 15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37 h 370"/>
                  <a:gd name="T2" fmla="*/ 0 w 624"/>
                  <a:gd name="T3" fmla="*/ 224 h 370"/>
                  <a:gd name="T4" fmla="*/ 624 w 624"/>
                  <a:gd name="T5" fmla="*/ 224 h 370"/>
                  <a:gd name="T6" fmla="*/ 624 w 624"/>
                  <a:gd name="T7" fmla="*/ 37 h 370"/>
                  <a:gd name="T8" fmla="*/ 384 w 624"/>
                  <a:gd name="T9" fmla="*/ 6 h 370"/>
                  <a:gd name="T10" fmla="*/ 0 w 624"/>
                  <a:gd name="T11" fmla="*/ 37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9" name="Freeform 16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52 h 317"/>
                  <a:gd name="T4" fmla="*/ 624 w 624"/>
                  <a:gd name="T5" fmla="*/ 25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0" name="Freeform 17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361 h 272"/>
                  <a:gd name="T4" fmla="*/ 240 w 624"/>
                  <a:gd name="T5" fmla="*/ 319 h 272"/>
                  <a:gd name="T6" fmla="*/ 624 w 624"/>
                  <a:gd name="T7" fmla="*/ 361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1" name="Freeform 18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39 h 362"/>
                  <a:gd name="T2" fmla="*/ 8 w 632"/>
                  <a:gd name="T3" fmla="*/ 277 h 362"/>
                  <a:gd name="T4" fmla="*/ 248 w 632"/>
                  <a:gd name="T5" fmla="*/ 277 h 362"/>
                  <a:gd name="T6" fmla="*/ 632 w 632"/>
                  <a:gd name="T7" fmla="*/ 277 h 362"/>
                  <a:gd name="T8" fmla="*/ 632 w 632"/>
                  <a:gd name="T9" fmla="*/ 39 h 362"/>
                  <a:gd name="T10" fmla="*/ 104 w 632"/>
                  <a:gd name="T11" fmla="*/ 39 h 362"/>
                  <a:gd name="T12" fmla="*/ 8 w 632"/>
                  <a:gd name="T13" fmla="*/ 39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2" name="Freeform 19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361 h 317"/>
                  <a:gd name="T4" fmla="*/ 624 w 624"/>
                  <a:gd name="T5" fmla="*/ 36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3" name="Freeform 20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362 h 317"/>
                  <a:gd name="T4" fmla="*/ 624 w 624"/>
                  <a:gd name="T5" fmla="*/ 36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4" name="Freeform 21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37 h 370"/>
                  <a:gd name="T2" fmla="*/ 0 w 624"/>
                  <a:gd name="T3" fmla="*/ 224 h 370"/>
                  <a:gd name="T4" fmla="*/ 624 w 624"/>
                  <a:gd name="T5" fmla="*/ 224 h 370"/>
                  <a:gd name="T6" fmla="*/ 624 w 624"/>
                  <a:gd name="T7" fmla="*/ 37 h 370"/>
                  <a:gd name="T8" fmla="*/ 384 w 624"/>
                  <a:gd name="T9" fmla="*/ 6 h 370"/>
                  <a:gd name="T10" fmla="*/ 0 w 624"/>
                  <a:gd name="T11" fmla="*/ 37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5" name="Freeform 22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6" name="Freeform 23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361 h 272"/>
                  <a:gd name="T4" fmla="*/ 240 w 624"/>
                  <a:gd name="T5" fmla="*/ 319 h 272"/>
                  <a:gd name="T6" fmla="*/ 624 w 624"/>
                  <a:gd name="T7" fmla="*/ 361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7" name="Freeform 24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39 h 362"/>
                  <a:gd name="T2" fmla="*/ 8 w 632"/>
                  <a:gd name="T3" fmla="*/ 277 h 362"/>
                  <a:gd name="T4" fmla="*/ 248 w 632"/>
                  <a:gd name="T5" fmla="*/ 277 h 362"/>
                  <a:gd name="T6" fmla="*/ 632 w 632"/>
                  <a:gd name="T7" fmla="*/ 277 h 362"/>
                  <a:gd name="T8" fmla="*/ 632 w 632"/>
                  <a:gd name="T9" fmla="*/ 39 h 362"/>
                  <a:gd name="T10" fmla="*/ 104 w 632"/>
                  <a:gd name="T11" fmla="*/ 39 h 362"/>
                  <a:gd name="T12" fmla="*/ 8 w 632"/>
                  <a:gd name="T13" fmla="*/ 39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517" name="Freeform 25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210 h 385"/>
                <a:gd name="T2" fmla="*/ 5762 w 5762"/>
                <a:gd name="T3" fmla="*/ 201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210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18" name="Freeform 26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987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fr-FR" sz="3200" dirty="0"/>
              <a:t>L’arbre enrichit le sol en profondeur en carbone</a:t>
            </a:r>
            <a:endParaRPr lang="en-US" sz="3200" dirty="0"/>
          </a:p>
        </p:txBody>
      </p:sp>
      <p:sp>
        <p:nvSpPr>
          <p:cNvPr id="133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2400" dirty="0"/>
              <a:t>Par le turn-over racinaire (mortalité saisonnière des racines fines</a:t>
            </a:r>
            <a:r>
              <a:rPr lang="fr-FR" sz="2400" dirty="0" smtClean="0"/>
              <a:t>) et </a:t>
            </a:r>
            <a:r>
              <a:rPr lang="fr-FR" sz="2400" dirty="0" err="1" smtClean="0"/>
              <a:t>mycorhizien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Il en résulte un stockage de carbone à long terme</a:t>
            </a:r>
          </a:p>
          <a:p>
            <a:endParaRPr lang="fr-FR" sz="2400" dirty="0"/>
          </a:p>
          <a:p>
            <a:r>
              <a:rPr lang="fr-FR" sz="2400" dirty="0"/>
              <a:t>Cela améliore les propriétés physico-chimiques du sol </a:t>
            </a:r>
            <a:r>
              <a:rPr lang="fr-FR" sz="2400" dirty="0" smtClean="0"/>
              <a:t>profond</a:t>
            </a:r>
          </a:p>
          <a:p>
            <a:endParaRPr lang="fr-FR" sz="2400" dirty="0"/>
          </a:p>
          <a:p>
            <a:r>
              <a:rPr lang="fr-FR" sz="2400" dirty="0" smtClean="0"/>
              <a:t>Cela modifie des flux hydriques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6846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37" y="620688"/>
            <a:ext cx="8499937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53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6613"/>
            <a:ext cx="8497888" cy="2808287"/>
          </a:xfrm>
        </p:spPr>
        <p:txBody>
          <a:bodyPr>
            <a:noAutofit/>
          </a:bodyPr>
          <a:lstStyle/>
          <a:p>
            <a:r>
              <a:rPr lang="fr-FR" sz="3200" dirty="0" smtClean="0"/>
              <a:t>1 </a:t>
            </a:r>
            <a:r>
              <a:rPr lang="fr-FR" sz="3200" dirty="0"/>
              <a:t>à</a:t>
            </a:r>
            <a:r>
              <a:rPr lang="fr-FR" sz="3200" dirty="0" smtClean="0"/>
              <a:t> 2 T C/ha/an avec 50-100 arbres/ha</a:t>
            </a:r>
          </a:p>
          <a:p>
            <a:endParaRPr lang="fr-FR" sz="3600" dirty="0" smtClean="0"/>
          </a:p>
          <a:p>
            <a:r>
              <a:rPr lang="fr-FR" sz="2000" dirty="0" smtClean="0"/>
              <a:t>Mieux que la plupart des autres options pour stocker du C en agriculture</a:t>
            </a:r>
          </a:p>
          <a:p>
            <a:endParaRPr lang="fr-FR" sz="2000" dirty="0" smtClean="0"/>
          </a:p>
          <a:p>
            <a:r>
              <a:rPr lang="fr-FR" sz="2000" dirty="0" smtClean="0"/>
              <a:t>Stockage dans le sol : études en </a:t>
            </a:r>
            <a:r>
              <a:rPr lang="fr-FR" sz="2000" dirty="0" smtClean="0"/>
              <a:t>cours</a:t>
            </a:r>
          </a:p>
          <a:p>
            <a:endParaRPr lang="fr-FR" sz="2000" dirty="0"/>
          </a:p>
          <a:p>
            <a:r>
              <a:rPr lang="fr-FR" sz="2000" dirty="0" smtClean="0"/>
              <a:t>Rôle probablement majeur des myc</a:t>
            </a:r>
            <a:r>
              <a:rPr lang="fr-FR" sz="2000" dirty="0" smtClean="0"/>
              <a:t>orhizes</a:t>
            </a:r>
            <a:endParaRPr lang="fr-FR" sz="2000" dirty="0" smtClean="0"/>
          </a:p>
          <a:p>
            <a:endParaRPr lang="fr-FR" sz="2000" dirty="0"/>
          </a:p>
          <a:p>
            <a:pPr>
              <a:lnSpc>
                <a:spcPct val="90000"/>
              </a:lnSpc>
            </a:pPr>
            <a:r>
              <a:rPr lang="fr-FR" sz="1800" b="1" dirty="0"/>
              <a:t>Etude « Analyse du potentiel agricole pour l’atténuation des émissions de gaz à effet de serre en France » </a:t>
            </a:r>
            <a:r>
              <a:rPr lang="fr-FR" sz="1800" b="1" dirty="0" smtClean="0"/>
              <a:t> INRA </a:t>
            </a:r>
            <a:r>
              <a:rPr lang="fr-FR" sz="1800" b="1" dirty="0"/>
              <a:t>– ADEME – MAAF – MEDDTL</a:t>
            </a:r>
          </a:p>
          <a:p>
            <a:endParaRPr lang="fr-FR" sz="3600" dirty="0" smtClean="0"/>
          </a:p>
        </p:txBody>
      </p:sp>
      <p:sp>
        <p:nvSpPr>
          <p:cNvPr id="3" name="Rectangle 2"/>
          <p:cNvSpPr/>
          <p:nvPr/>
        </p:nvSpPr>
        <p:spPr>
          <a:xfrm rot="20134938">
            <a:off x="5347378" y="5310122"/>
            <a:ext cx="364529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Etudes en cours </a:t>
            </a:r>
            <a:endParaRPr lang="fr-FR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884367" y="6246000"/>
            <a:ext cx="1123727" cy="249385"/>
          </a:xfrm>
        </p:spPr>
        <p:txBody>
          <a:bodyPr>
            <a:normAutofit fontScale="77500" lnSpcReduction="20000"/>
          </a:bodyPr>
          <a:lstStyle/>
          <a:p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44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2845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3440143"/>
              </p:ext>
            </p:extLst>
          </p:nvPr>
        </p:nvGraphicFramePr>
        <p:xfrm>
          <a:off x="69532" y="908721"/>
          <a:ext cx="9004935" cy="5623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4716016" y="3068960"/>
            <a:ext cx="1080120" cy="4571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 rot="20134938">
            <a:off x="2127302" y="4626983"/>
            <a:ext cx="625754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Rapport d’expertise collective INRA 2013</a:t>
            </a:r>
            <a:endParaRPr lang="fr-FR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24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fr-FR" sz="3200" dirty="0"/>
              <a:t>L’arbre tempère le microclimat du sol</a:t>
            </a:r>
            <a:endParaRPr lang="en-US" sz="3200" dirty="0"/>
          </a:p>
        </p:txBody>
      </p:sp>
      <p:sp>
        <p:nvSpPr>
          <p:cNvPr id="133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2400" dirty="0"/>
              <a:t>Par son ombre </a:t>
            </a:r>
            <a:r>
              <a:rPr lang="fr-FR" sz="2400" dirty="0" smtClean="0"/>
              <a:t>diurne et son masque nocturne</a:t>
            </a:r>
            <a:endParaRPr lang="fr-FR" sz="2400" dirty="0"/>
          </a:p>
          <a:p>
            <a:endParaRPr lang="fr-FR" sz="2400" dirty="0"/>
          </a:p>
          <a:p>
            <a:pPr lvl="1"/>
            <a:r>
              <a:rPr lang="fr-FR" sz="2000" dirty="0" smtClean="0"/>
              <a:t>Réduction des amplitudes thermiques</a:t>
            </a:r>
          </a:p>
          <a:p>
            <a:pPr lvl="1"/>
            <a:r>
              <a:rPr lang="fr-FR" sz="2000" dirty="0" smtClean="0"/>
              <a:t>Retards au réchauffement et au refroidissement</a:t>
            </a:r>
          </a:p>
          <a:p>
            <a:pPr lvl="1"/>
            <a:r>
              <a:rPr lang="fr-FR" sz="2000" dirty="0" smtClean="0"/>
              <a:t>Réduction des condensations par refroidissement</a:t>
            </a:r>
          </a:p>
          <a:p>
            <a:pPr lvl="1"/>
            <a:endParaRPr lang="fr-FR" sz="2000" dirty="0" smtClean="0"/>
          </a:p>
          <a:p>
            <a:pPr lvl="1"/>
            <a:r>
              <a:rPr lang="fr-FR" sz="2000" dirty="0" smtClean="0"/>
              <a:t>Diminution </a:t>
            </a:r>
            <a:r>
              <a:rPr lang="fr-FR" sz="2000" dirty="0"/>
              <a:t>de l’évaporation du sol</a:t>
            </a:r>
          </a:p>
          <a:p>
            <a:pPr lvl="1"/>
            <a:r>
              <a:rPr lang="fr-FR" sz="2000" dirty="0" smtClean="0"/>
              <a:t>Diminution </a:t>
            </a:r>
            <a:r>
              <a:rPr lang="fr-FR" sz="2000" dirty="0"/>
              <a:t>de la minéralisation de l’azote en été (loi exponentielle avec température), ce qui limite les lessivages d’automne</a:t>
            </a:r>
          </a:p>
          <a:p>
            <a:pPr lvl="1"/>
            <a:r>
              <a:rPr lang="fr-FR" sz="2000" dirty="0" smtClean="0"/>
              <a:t>Modification </a:t>
            </a:r>
            <a:r>
              <a:rPr lang="fr-FR" sz="2000" dirty="0"/>
              <a:t>de la faune et de la flore </a:t>
            </a:r>
            <a:r>
              <a:rPr lang="fr-FR" sz="2000" dirty="0" smtClean="0"/>
              <a:t>tellurique</a:t>
            </a:r>
          </a:p>
          <a:p>
            <a:pPr lvl="1"/>
            <a:r>
              <a:rPr lang="fr-FR" sz="2000" dirty="0" smtClean="0"/>
              <a:t>Retards </a:t>
            </a:r>
            <a:r>
              <a:rPr lang="fr-FR" sz="2000" dirty="0" smtClean="0"/>
              <a:t>à la germination au printemps</a:t>
            </a:r>
            <a:endParaRPr lang="fr-FR" sz="2000" dirty="0"/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40932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457200" y="3810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GB" sz="2800" dirty="0" err="1" smtClean="0">
                <a:solidFill>
                  <a:schemeClr val="tx2"/>
                </a:solidFill>
                <a:latin typeface="+mn-lt"/>
                <a:cs typeface="Calibri" pitchFamily="34" charset="0"/>
              </a:rPr>
              <a:t>Amélioration</a:t>
            </a:r>
            <a:r>
              <a:rPr lang="en-GB" sz="2800" dirty="0" smtClean="0">
                <a:solidFill>
                  <a:schemeClr val="tx2"/>
                </a:solidFill>
                <a:latin typeface="+mn-lt"/>
                <a:cs typeface="Calibri" pitchFamily="34" charset="0"/>
              </a:rPr>
              <a:t> de </a:t>
            </a:r>
            <a:r>
              <a:rPr lang="en-GB" sz="2800" dirty="0" err="1" smtClean="0">
                <a:solidFill>
                  <a:schemeClr val="tx2"/>
                </a:solidFill>
                <a:latin typeface="+mn-lt"/>
                <a:cs typeface="Calibri" pitchFamily="34" charset="0"/>
              </a:rPr>
              <a:t>l’infiltration</a:t>
            </a:r>
            <a:r>
              <a:rPr lang="en-GB" sz="2800" dirty="0" smtClean="0">
                <a:solidFill>
                  <a:schemeClr val="tx2"/>
                </a:solidFill>
                <a:latin typeface="+mn-lt"/>
                <a:cs typeface="Calibri" pitchFamily="34" charset="0"/>
              </a:rPr>
              <a:t> des </a:t>
            </a:r>
            <a:r>
              <a:rPr lang="en-GB" sz="2800" dirty="0" err="1" smtClean="0">
                <a:solidFill>
                  <a:schemeClr val="tx2"/>
                </a:solidFill>
                <a:latin typeface="+mn-lt"/>
                <a:cs typeface="Calibri" pitchFamily="34" charset="0"/>
              </a:rPr>
              <a:t>pluies</a:t>
            </a:r>
            <a:endParaRPr lang="en-GB" sz="2800" dirty="0">
              <a:solidFill>
                <a:schemeClr val="tx2"/>
              </a:solidFill>
              <a:latin typeface="+mn-lt"/>
              <a:cs typeface="Calibri" pitchFamily="34" charset="0"/>
            </a:endParaRPr>
          </a:p>
        </p:txBody>
      </p:sp>
      <p:pic>
        <p:nvPicPr>
          <p:cNvPr id="32771" name="Picture 6" descr="C:\DOCUME~1\ADMINI~1\LOCALS~1\Temp\npo00008a.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73238"/>
            <a:ext cx="3429000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0" y="1862138"/>
            <a:ext cx="5334000" cy="126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GB" sz="2000" b="1" dirty="0" smtClean="0">
                <a:solidFill>
                  <a:srgbClr val="66FF33"/>
                </a:solidFill>
                <a:latin typeface="Calibri" pitchFamily="34" charset="0"/>
                <a:cs typeface="Calibri" pitchFamily="34" charset="0"/>
              </a:rPr>
              <a:t>Augmentation de la </a:t>
            </a:r>
            <a:r>
              <a:rPr lang="en-GB" sz="2000" b="1" dirty="0" err="1" smtClean="0">
                <a:solidFill>
                  <a:srgbClr val="66FF33"/>
                </a:solidFill>
                <a:latin typeface="Calibri" pitchFamily="34" charset="0"/>
                <a:cs typeface="Calibri" pitchFamily="34" charset="0"/>
              </a:rPr>
              <a:t>porosité</a:t>
            </a:r>
            <a:r>
              <a:rPr lang="en-GB" sz="2000" b="1" dirty="0" smtClean="0">
                <a:solidFill>
                  <a:srgbClr val="66FF33"/>
                </a:solidFill>
                <a:latin typeface="Calibri" pitchFamily="34" charset="0"/>
                <a:cs typeface="Calibri" pitchFamily="34" charset="0"/>
              </a:rPr>
              <a:t> du sol, </a:t>
            </a:r>
            <a:r>
              <a:rPr lang="en-GB" sz="2000" b="1" dirty="0" err="1" smtClean="0">
                <a:solidFill>
                  <a:srgbClr val="66FF33"/>
                </a:solidFill>
                <a:latin typeface="Calibri" pitchFamily="34" charset="0"/>
                <a:cs typeface="Calibri" pitchFamily="34" charset="0"/>
              </a:rPr>
              <a:t>terrassement</a:t>
            </a:r>
            <a:r>
              <a:rPr lang="en-GB" sz="2000" b="1" dirty="0" smtClean="0">
                <a:solidFill>
                  <a:srgbClr val="66FF33"/>
                </a:solidFill>
                <a:latin typeface="Calibri" pitchFamily="34" charset="0"/>
                <a:cs typeface="Calibri" pitchFamily="34" charset="0"/>
              </a:rPr>
              <a:t> naturel, augmentation de la </a:t>
            </a:r>
            <a:r>
              <a:rPr lang="en-GB" sz="2000" b="1" dirty="0" err="1" smtClean="0">
                <a:solidFill>
                  <a:srgbClr val="66FF33"/>
                </a:solidFill>
                <a:latin typeface="Calibri" pitchFamily="34" charset="0"/>
                <a:cs typeface="Calibri" pitchFamily="34" charset="0"/>
              </a:rPr>
              <a:t>matière</a:t>
            </a:r>
            <a:r>
              <a:rPr lang="en-GB" sz="2000" b="1" dirty="0" smtClean="0">
                <a:solidFill>
                  <a:srgbClr val="66FF33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000" b="1" dirty="0" err="1" smtClean="0">
                <a:solidFill>
                  <a:srgbClr val="66FF33"/>
                </a:solidFill>
                <a:latin typeface="Calibri" pitchFamily="34" charset="0"/>
                <a:cs typeface="Calibri" pitchFamily="34" charset="0"/>
              </a:rPr>
              <a:t>organique</a:t>
            </a:r>
            <a:r>
              <a:rPr lang="en-GB" sz="2000" b="1" dirty="0" smtClean="0">
                <a:solidFill>
                  <a:srgbClr val="66FF33"/>
                </a:solidFill>
                <a:latin typeface="Calibri" pitchFamily="34" charset="0"/>
                <a:cs typeface="Calibri" pitchFamily="34" charset="0"/>
              </a:rPr>
              <a:t> des sols</a:t>
            </a:r>
            <a:endParaRPr lang="en-GB" sz="2400" b="1" dirty="0">
              <a:solidFill>
                <a:srgbClr val="66FF33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2773" name="Picture 8" descr="C:\DOCUME~1\ADMINI~1\LOCALS~1\Temp\npo00008c.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0"/>
            <a:ext cx="4343400" cy="279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Remodelage des allées en agroforesterie</a:t>
            </a:r>
            <a:endParaRPr lang="en-US" dirty="0"/>
          </a:p>
        </p:txBody>
      </p:sp>
      <p:sp>
        <p:nvSpPr>
          <p:cNvPr id="131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Sur pente même faible, </a:t>
            </a:r>
            <a:r>
              <a:rPr lang="fr-FR" dirty="0" smtClean="0"/>
              <a:t>terrassement </a:t>
            </a:r>
            <a:r>
              <a:rPr lang="fr-FR" dirty="0"/>
              <a:t>spontané et progressif</a:t>
            </a:r>
          </a:p>
          <a:p>
            <a:endParaRPr lang="fr-FR" dirty="0"/>
          </a:p>
          <a:p>
            <a:r>
              <a:rPr lang="fr-FR" dirty="0"/>
              <a:t>Création de talus</a:t>
            </a:r>
          </a:p>
          <a:p>
            <a:endParaRPr lang="fr-FR" dirty="0"/>
          </a:p>
          <a:p>
            <a:r>
              <a:rPr lang="fr-FR" dirty="0"/>
              <a:t>Zone préférentielle d’infiltration</a:t>
            </a:r>
          </a:p>
          <a:p>
            <a:endParaRPr lang="fr-F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70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68312" y="260350"/>
            <a:ext cx="806412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Stockage</a:t>
            </a:r>
            <a:r>
              <a:rPr lang="en-GB" sz="32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d’eau</a:t>
            </a:r>
            <a:r>
              <a:rPr lang="en-GB" sz="32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lors</a:t>
            </a:r>
            <a:r>
              <a:rPr lang="en-GB" sz="32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des </a:t>
            </a:r>
            <a:r>
              <a:rPr lang="en-GB" sz="32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évènements</a:t>
            </a:r>
            <a:r>
              <a:rPr lang="en-GB" sz="32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pluvieux</a:t>
            </a:r>
            <a:r>
              <a:rPr lang="en-GB" sz="32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forts </a:t>
            </a:r>
            <a:r>
              <a:rPr lang="en-GB" sz="32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permettant</a:t>
            </a:r>
            <a:r>
              <a:rPr lang="en-GB" sz="32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une</a:t>
            </a:r>
            <a:r>
              <a:rPr lang="en-GB" sz="32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réduction</a:t>
            </a:r>
            <a:r>
              <a:rPr lang="en-GB" sz="32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des </a:t>
            </a:r>
            <a:r>
              <a:rPr lang="en-GB" sz="32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pics</a:t>
            </a:r>
            <a:r>
              <a:rPr lang="en-GB" sz="32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de </a:t>
            </a:r>
            <a:r>
              <a:rPr lang="en-GB" sz="32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crues</a:t>
            </a:r>
            <a:endParaRPr lang="en-GB" sz="32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3798" name="Group 17"/>
          <p:cNvGrpSpPr>
            <a:grpSpLocks/>
          </p:cNvGrpSpPr>
          <p:nvPr/>
        </p:nvGrpSpPr>
        <p:grpSpPr bwMode="auto">
          <a:xfrm>
            <a:off x="71593" y="2244217"/>
            <a:ext cx="9093200" cy="2784475"/>
            <a:chOff x="-14" y="2240"/>
            <a:chExt cx="5728" cy="1754"/>
          </a:xfrm>
        </p:grpSpPr>
        <p:grpSp>
          <p:nvGrpSpPr>
            <p:cNvPr id="33799" name="Group 18"/>
            <p:cNvGrpSpPr>
              <a:grpSpLocks/>
            </p:cNvGrpSpPr>
            <p:nvPr/>
          </p:nvGrpSpPr>
          <p:grpSpPr bwMode="auto">
            <a:xfrm>
              <a:off x="-14" y="2240"/>
              <a:ext cx="5728" cy="1754"/>
              <a:chOff x="0" y="2000"/>
              <a:chExt cx="5728" cy="1754"/>
            </a:xfrm>
          </p:grpSpPr>
          <p:grpSp>
            <p:nvGrpSpPr>
              <p:cNvPr id="33801" name="Group 19"/>
              <p:cNvGrpSpPr>
                <a:grpSpLocks/>
              </p:cNvGrpSpPr>
              <p:nvPr/>
            </p:nvGrpSpPr>
            <p:grpSpPr bwMode="auto">
              <a:xfrm>
                <a:off x="0" y="2000"/>
                <a:ext cx="5728" cy="1754"/>
                <a:chOff x="32" y="2065"/>
                <a:chExt cx="5728" cy="1754"/>
              </a:xfrm>
            </p:grpSpPr>
            <p:grpSp>
              <p:nvGrpSpPr>
                <p:cNvPr id="33803" name="Group 20"/>
                <p:cNvGrpSpPr>
                  <a:grpSpLocks/>
                </p:cNvGrpSpPr>
                <p:nvPr/>
              </p:nvGrpSpPr>
              <p:grpSpPr bwMode="auto">
                <a:xfrm>
                  <a:off x="32" y="2494"/>
                  <a:ext cx="5728" cy="1304"/>
                  <a:chOff x="32" y="2494"/>
                  <a:chExt cx="5728" cy="1304"/>
                </a:xfrm>
              </p:grpSpPr>
              <p:sp>
                <p:nvSpPr>
                  <p:cNvPr id="33808" name="Freeform 21"/>
                  <p:cNvSpPr>
                    <a:spLocks/>
                  </p:cNvSpPr>
                  <p:nvPr/>
                </p:nvSpPr>
                <p:spPr bwMode="auto">
                  <a:xfrm>
                    <a:off x="768" y="3120"/>
                    <a:ext cx="4680" cy="138"/>
                  </a:xfrm>
                  <a:custGeom>
                    <a:avLst/>
                    <a:gdLst>
                      <a:gd name="T0" fmla="*/ 0 w 4680"/>
                      <a:gd name="T1" fmla="*/ 48 h 138"/>
                      <a:gd name="T2" fmla="*/ 906 w 4680"/>
                      <a:gd name="T3" fmla="*/ 138 h 138"/>
                      <a:gd name="T4" fmla="*/ 1860 w 4680"/>
                      <a:gd name="T5" fmla="*/ 132 h 138"/>
                      <a:gd name="T6" fmla="*/ 1896 w 4680"/>
                      <a:gd name="T7" fmla="*/ 84 h 138"/>
                      <a:gd name="T8" fmla="*/ 2160 w 4680"/>
                      <a:gd name="T9" fmla="*/ 48 h 138"/>
                      <a:gd name="T10" fmla="*/ 2556 w 4680"/>
                      <a:gd name="T11" fmla="*/ 30 h 138"/>
                      <a:gd name="T12" fmla="*/ 2976 w 4680"/>
                      <a:gd name="T13" fmla="*/ 0 h 138"/>
                      <a:gd name="T14" fmla="*/ 3840 w 4680"/>
                      <a:gd name="T15" fmla="*/ 0 h 138"/>
                      <a:gd name="T16" fmla="*/ 4680 w 4680"/>
                      <a:gd name="T17" fmla="*/ 12 h 13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680"/>
                      <a:gd name="T28" fmla="*/ 0 h 138"/>
                      <a:gd name="T29" fmla="*/ 4680 w 4680"/>
                      <a:gd name="T30" fmla="*/ 138 h 13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680" h="138">
                        <a:moveTo>
                          <a:pt x="0" y="48"/>
                        </a:moveTo>
                        <a:lnTo>
                          <a:pt x="906" y="138"/>
                        </a:lnTo>
                        <a:lnTo>
                          <a:pt x="1860" y="132"/>
                        </a:lnTo>
                        <a:lnTo>
                          <a:pt x="1896" y="84"/>
                        </a:lnTo>
                        <a:lnTo>
                          <a:pt x="2160" y="48"/>
                        </a:lnTo>
                        <a:lnTo>
                          <a:pt x="2556" y="30"/>
                        </a:lnTo>
                        <a:lnTo>
                          <a:pt x="2976" y="0"/>
                        </a:lnTo>
                        <a:lnTo>
                          <a:pt x="3840" y="0"/>
                        </a:lnTo>
                        <a:lnTo>
                          <a:pt x="4680" y="12"/>
                        </a:lnTo>
                      </a:path>
                    </a:pathLst>
                  </a:custGeom>
                  <a:noFill/>
                  <a:ln w="25400" cap="flat">
                    <a:solidFill>
                      <a:schemeClr val="bg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grpSp>
                <p:nvGrpSpPr>
                  <p:cNvPr id="33809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32" y="2494"/>
                    <a:ext cx="5728" cy="1304"/>
                    <a:chOff x="0" y="2595"/>
                    <a:chExt cx="5728" cy="1304"/>
                  </a:xfrm>
                </p:grpSpPr>
                <p:grpSp>
                  <p:nvGrpSpPr>
                    <p:cNvPr id="33810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2595"/>
                      <a:ext cx="5728" cy="1304"/>
                      <a:chOff x="0" y="1008"/>
                      <a:chExt cx="5728" cy="1304"/>
                    </a:xfrm>
                  </p:grpSpPr>
                  <p:sp>
                    <p:nvSpPr>
                      <p:cNvPr id="33812" name="Rectangle 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0" y="1008"/>
                        <a:ext cx="5728" cy="1304"/>
                      </a:xfrm>
                      <a:prstGeom prst="rect">
                        <a:avLst/>
                      </a:prstGeom>
                      <a:solidFill>
                        <a:srgbClr val="F8F8F8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33813" name="Text Box 2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355" y="2115"/>
                        <a:ext cx="0" cy="154"/>
                      </a:xfrm>
                      <a:prstGeom prst="rect">
                        <a:avLst/>
                      </a:prstGeom>
                      <a:solidFill>
                        <a:srgbClr val="F8F8F8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/>
                        <a:endParaRPr lang="en-GB" sz="1600"/>
                      </a:p>
                    </p:txBody>
                  </p:sp>
                  <p:sp>
                    <p:nvSpPr>
                      <p:cNvPr id="33814" name="Text Box 2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 rot="-5400000">
                        <a:off x="-239" y="1554"/>
                        <a:ext cx="770" cy="96"/>
                      </a:xfrm>
                      <a:prstGeom prst="rect">
                        <a:avLst/>
                      </a:prstGeom>
                      <a:solidFill>
                        <a:srgbClr val="F8F8F8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fr-FR" sz="1000"/>
                          <a:t>Profondeur du sol (m)</a:t>
                        </a:r>
                        <a:endParaRPr lang="fr-FR">
                          <a:latin typeface="Garamond" pitchFamily="18" charset="0"/>
                        </a:endParaRPr>
                      </a:p>
                    </p:txBody>
                  </p:sp>
                </p:grpSp>
                <p:pic>
                  <p:nvPicPr>
                    <p:cNvPr id="33811" name="Picture 27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0" y="2655"/>
                      <a:ext cx="5434" cy="988"/>
                    </a:xfrm>
                    <a:prstGeom prst="rect">
                      <a:avLst/>
                    </a:prstGeom>
                    <a:solidFill>
                      <a:srgbClr val="F8F8F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sp>
              <p:nvSpPr>
                <p:cNvPr id="33804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3760" y="3607"/>
                  <a:ext cx="2000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r" eaLnBrk="1" hangingPunct="1">
                    <a:spcBef>
                      <a:spcPct val="50000"/>
                    </a:spcBef>
                  </a:pPr>
                  <a:r>
                    <a:rPr lang="fr-FR" sz="1600"/>
                    <a:t>Distance along the transect (m)</a:t>
                  </a:r>
                </a:p>
              </p:txBody>
            </p:sp>
            <p:grpSp>
              <p:nvGrpSpPr>
                <p:cNvPr id="33805" name="Group 29"/>
                <p:cNvGrpSpPr>
                  <a:grpSpLocks/>
                </p:cNvGrpSpPr>
                <p:nvPr/>
              </p:nvGrpSpPr>
              <p:grpSpPr bwMode="auto">
                <a:xfrm>
                  <a:off x="2396" y="2065"/>
                  <a:ext cx="484" cy="665"/>
                  <a:chOff x="-1011" y="1513"/>
                  <a:chExt cx="716" cy="877"/>
                </a:xfrm>
              </p:grpSpPr>
              <p:sp>
                <p:nvSpPr>
                  <p:cNvPr id="33806" name="Freeform 30"/>
                  <p:cNvSpPr>
                    <a:spLocks/>
                  </p:cNvSpPr>
                  <p:nvPr/>
                </p:nvSpPr>
                <p:spPr bwMode="auto">
                  <a:xfrm>
                    <a:off x="-965" y="1543"/>
                    <a:ext cx="656" cy="847"/>
                  </a:xfrm>
                  <a:custGeom>
                    <a:avLst/>
                    <a:gdLst>
                      <a:gd name="T0" fmla="*/ 154 w 799"/>
                      <a:gd name="T1" fmla="*/ 731 h 954"/>
                      <a:gd name="T2" fmla="*/ 187 w 799"/>
                      <a:gd name="T3" fmla="*/ 645 h 954"/>
                      <a:gd name="T4" fmla="*/ 196 w 799"/>
                      <a:gd name="T5" fmla="*/ 566 h 954"/>
                      <a:gd name="T6" fmla="*/ 203 w 799"/>
                      <a:gd name="T7" fmla="*/ 477 h 954"/>
                      <a:gd name="T8" fmla="*/ 66 w 799"/>
                      <a:gd name="T9" fmla="*/ 460 h 954"/>
                      <a:gd name="T10" fmla="*/ 41 w 799"/>
                      <a:gd name="T11" fmla="*/ 437 h 954"/>
                      <a:gd name="T12" fmla="*/ 211 w 799"/>
                      <a:gd name="T13" fmla="*/ 445 h 954"/>
                      <a:gd name="T14" fmla="*/ 27 w 799"/>
                      <a:gd name="T15" fmla="*/ 351 h 954"/>
                      <a:gd name="T16" fmla="*/ 49 w 799"/>
                      <a:gd name="T17" fmla="*/ 330 h 954"/>
                      <a:gd name="T18" fmla="*/ 220 w 799"/>
                      <a:gd name="T19" fmla="*/ 404 h 954"/>
                      <a:gd name="T20" fmla="*/ 66 w 799"/>
                      <a:gd name="T21" fmla="*/ 235 h 954"/>
                      <a:gd name="T22" fmla="*/ 118 w 799"/>
                      <a:gd name="T23" fmla="*/ 238 h 954"/>
                      <a:gd name="T24" fmla="*/ 220 w 799"/>
                      <a:gd name="T25" fmla="*/ 336 h 954"/>
                      <a:gd name="T26" fmla="*/ 147 w 799"/>
                      <a:gd name="T27" fmla="*/ 152 h 954"/>
                      <a:gd name="T28" fmla="*/ 211 w 799"/>
                      <a:gd name="T29" fmla="*/ 238 h 954"/>
                      <a:gd name="T30" fmla="*/ 231 w 799"/>
                      <a:gd name="T31" fmla="*/ 4 h 954"/>
                      <a:gd name="T32" fmla="*/ 255 w 799"/>
                      <a:gd name="T33" fmla="*/ 221 h 954"/>
                      <a:gd name="T34" fmla="*/ 343 w 799"/>
                      <a:gd name="T35" fmla="*/ 38 h 954"/>
                      <a:gd name="T36" fmla="*/ 269 w 799"/>
                      <a:gd name="T37" fmla="*/ 301 h 954"/>
                      <a:gd name="T38" fmla="*/ 443 w 799"/>
                      <a:gd name="T39" fmla="*/ 109 h 954"/>
                      <a:gd name="T40" fmla="*/ 451 w 799"/>
                      <a:gd name="T41" fmla="*/ 158 h 954"/>
                      <a:gd name="T42" fmla="*/ 323 w 799"/>
                      <a:gd name="T43" fmla="*/ 307 h 954"/>
                      <a:gd name="T44" fmla="*/ 269 w 799"/>
                      <a:gd name="T45" fmla="*/ 387 h 954"/>
                      <a:gd name="T46" fmla="*/ 289 w 799"/>
                      <a:gd name="T47" fmla="*/ 445 h 954"/>
                      <a:gd name="T48" fmla="*/ 511 w 799"/>
                      <a:gd name="T49" fmla="*/ 359 h 954"/>
                      <a:gd name="T50" fmla="*/ 461 w 799"/>
                      <a:gd name="T51" fmla="*/ 399 h 954"/>
                      <a:gd name="T52" fmla="*/ 333 w 799"/>
                      <a:gd name="T53" fmla="*/ 467 h 954"/>
                      <a:gd name="T54" fmla="*/ 272 w 799"/>
                      <a:gd name="T55" fmla="*/ 500 h 954"/>
                      <a:gd name="T56" fmla="*/ 268 w 799"/>
                      <a:gd name="T57" fmla="*/ 645 h 954"/>
                      <a:gd name="T58" fmla="*/ 284 w 799"/>
                      <a:gd name="T59" fmla="*/ 738 h 954"/>
                      <a:gd name="T60" fmla="*/ 154 w 799"/>
                      <a:gd name="T61" fmla="*/ 731 h 954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799"/>
                      <a:gd name="T94" fmla="*/ 0 h 954"/>
                      <a:gd name="T95" fmla="*/ 799 w 799"/>
                      <a:gd name="T96" fmla="*/ 954 h 954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799" h="954">
                        <a:moveTo>
                          <a:pt x="228" y="927"/>
                        </a:moveTo>
                        <a:cubicBezTo>
                          <a:pt x="190" y="885"/>
                          <a:pt x="268" y="853"/>
                          <a:pt x="278" y="818"/>
                        </a:cubicBezTo>
                        <a:cubicBezTo>
                          <a:pt x="288" y="783"/>
                          <a:pt x="287" y="752"/>
                          <a:pt x="291" y="717"/>
                        </a:cubicBezTo>
                        <a:cubicBezTo>
                          <a:pt x="295" y="682"/>
                          <a:pt x="333" y="627"/>
                          <a:pt x="301" y="605"/>
                        </a:cubicBezTo>
                        <a:cubicBezTo>
                          <a:pt x="269" y="583"/>
                          <a:pt x="138" y="591"/>
                          <a:pt x="98" y="583"/>
                        </a:cubicBezTo>
                        <a:cubicBezTo>
                          <a:pt x="58" y="575"/>
                          <a:pt x="25" y="557"/>
                          <a:pt x="61" y="554"/>
                        </a:cubicBezTo>
                        <a:cubicBezTo>
                          <a:pt x="97" y="551"/>
                          <a:pt x="316" y="582"/>
                          <a:pt x="313" y="564"/>
                        </a:cubicBezTo>
                        <a:cubicBezTo>
                          <a:pt x="310" y="546"/>
                          <a:pt x="80" y="469"/>
                          <a:pt x="40" y="445"/>
                        </a:cubicBezTo>
                        <a:cubicBezTo>
                          <a:pt x="0" y="421"/>
                          <a:pt x="25" y="408"/>
                          <a:pt x="73" y="419"/>
                        </a:cubicBezTo>
                        <a:cubicBezTo>
                          <a:pt x="121" y="430"/>
                          <a:pt x="323" y="533"/>
                          <a:pt x="327" y="513"/>
                        </a:cubicBezTo>
                        <a:cubicBezTo>
                          <a:pt x="331" y="493"/>
                          <a:pt x="123" y="334"/>
                          <a:pt x="98" y="299"/>
                        </a:cubicBezTo>
                        <a:cubicBezTo>
                          <a:pt x="73" y="264"/>
                          <a:pt x="137" y="281"/>
                          <a:pt x="175" y="302"/>
                        </a:cubicBezTo>
                        <a:cubicBezTo>
                          <a:pt x="213" y="323"/>
                          <a:pt x="320" y="444"/>
                          <a:pt x="327" y="426"/>
                        </a:cubicBezTo>
                        <a:cubicBezTo>
                          <a:pt x="334" y="408"/>
                          <a:pt x="220" y="214"/>
                          <a:pt x="218" y="193"/>
                        </a:cubicBezTo>
                        <a:cubicBezTo>
                          <a:pt x="216" y="172"/>
                          <a:pt x="292" y="333"/>
                          <a:pt x="313" y="302"/>
                        </a:cubicBezTo>
                        <a:cubicBezTo>
                          <a:pt x="334" y="271"/>
                          <a:pt x="331" y="8"/>
                          <a:pt x="342" y="4"/>
                        </a:cubicBezTo>
                        <a:cubicBezTo>
                          <a:pt x="353" y="0"/>
                          <a:pt x="350" y="273"/>
                          <a:pt x="378" y="280"/>
                        </a:cubicBezTo>
                        <a:cubicBezTo>
                          <a:pt x="406" y="287"/>
                          <a:pt x="505" y="31"/>
                          <a:pt x="509" y="48"/>
                        </a:cubicBezTo>
                        <a:cubicBezTo>
                          <a:pt x="513" y="65"/>
                          <a:pt x="375" y="367"/>
                          <a:pt x="400" y="382"/>
                        </a:cubicBezTo>
                        <a:cubicBezTo>
                          <a:pt x="425" y="397"/>
                          <a:pt x="613" y="169"/>
                          <a:pt x="658" y="139"/>
                        </a:cubicBezTo>
                        <a:cubicBezTo>
                          <a:pt x="703" y="109"/>
                          <a:pt x="699" y="158"/>
                          <a:pt x="669" y="200"/>
                        </a:cubicBezTo>
                        <a:cubicBezTo>
                          <a:pt x="639" y="242"/>
                          <a:pt x="525" y="342"/>
                          <a:pt x="480" y="390"/>
                        </a:cubicBezTo>
                        <a:cubicBezTo>
                          <a:pt x="435" y="438"/>
                          <a:pt x="408" y="462"/>
                          <a:pt x="400" y="491"/>
                        </a:cubicBezTo>
                        <a:cubicBezTo>
                          <a:pt x="392" y="520"/>
                          <a:pt x="369" y="570"/>
                          <a:pt x="429" y="564"/>
                        </a:cubicBezTo>
                        <a:cubicBezTo>
                          <a:pt x="489" y="558"/>
                          <a:pt x="715" y="465"/>
                          <a:pt x="757" y="455"/>
                        </a:cubicBezTo>
                        <a:cubicBezTo>
                          <a:pt x="799" y="445"/>
                          <a:pt x="728" y="483"/>
                          <a:pt x="684" y="506"/>
                        </a:cubicBezTo>
                        <a:cubicBezTo>
                          <a:pt x="640" y="529"/>
                          <a:pt x="542" y="572"/>
                          <a:pt x="495" y="593"/>
                        </a:cubicBezTo>
                        <a:cubicBezTo>
                          <a:pt x="448" y="614"/>
                          <a:pt x="419" y="597"/>
                          <a:pt x="403" y="634"/>
                        </a:cubicBezTo>
                        <a:cubicBezTo>
                          <a:pt x="387" y="671"/>
                          <a:pt x="394" y="768"/>
                          <a:pt x="397" y="818"/>
                        </a:cubicBezTo>
                        <a:cubicBezTo>
                          <a:pt x="400" y="868"/>
                          <a:pt x="450" y="918"/>
                          <a:pt x="422" y="936"/>
                        </a:cubicBezTo>
                        <a:cubicBezTo>
                          <a:pt x="394" y="954"/>
                          <a:pt x="269" y="929"/>
                          <a:pt x="228" y="927"/>
                        </a:cubicBezTo>
                        <a:close/>
                      </a:path>
                    </a:pathLst>
                  </a:custGeom>
                  <a:solidFill>
                    <a:srgbClr val="CC6600"/>
                  </a:solidFill>
                  <a:ln w="9525">
                    <a:solidFill>
                      <a:srgbClr val="99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3807" name="Freeform 31"/>
                  <p:cNvSpPr>
                    <a:spLocks/>
                  </p:cNvSpPr>
                  <p:nvPr/>
                </p:nvSpPr>
                <p:spPr bwMode="auto">
                  <a:xfrm>
                    <a:off x="-1011" y="1513"/>
                    <a:ext cx="716" cy="647"/>
                  </a:xfrm>
                  <a:custGeom>
                    <a:avLst/>
                    <a:gdLst>
                      <a:gd name="T0" fmla="*/ 168 w 872"/>
                      <a:gd name="T1" fmla="*/ 575 h 728"/>
                      <a:gd name="T2" fmla="*/ 135 w 872"/>
                      <a:gd name="T3" fmla="*/ 499 h 728"/>
                      <a:gd name="T4" fmla="*/ 38 w 872"/>
                      <a:gd name="T5" fmla="*/ 537 h 728"/>
                      <a:gd name="T6" fmla="*/ 6 w 872"/>
                      <a:gd name="T7" fmla="*/ 461 h 728"/>
                      <a:gd name="T8" fmla="*/ 103 w 872"/>
                      <a:gd name="T9" fmla="*/ 461 h 728"/>
                      <a:gd name="T10" fmla="*/ 70 w 872"/>
                      <a:gd name="T11" fmla="*/ 423 h 728"/>
                      <a:gd name="T12" fmla="*/ 38 w 872"/>
                      <a:gd name="T13" fmla="*/ 347 h 728"/>
                      <a:gd name="T14" fmla="*/ 70 w 872"/>
                      <a:gd name="T15" fmla="*/ 309 h 728"/>
                      <a:gd name="T16" fmla="*/ 135 w 872"/>
                      <a:gd name="T17" fmla="*/ 386 h 728"/>
                      <a:gd name="T18" fmla="*/ 200 w 872"/>
                      <a:gd name="T19" fmla="*/ 423 h 728"/>
                      <a:gd name="T20" fmla="*/ 168 w 872"/>
                      <a:gd name="T21" fmla="*/ 347 h 728"/>
                      <a:gd name="T22" fmla="*/ 103 w 872"/>
                      <a:gd name="T23" fmla="*/ 347 h 728"/>
                      <a:gd name="T24" fmla="*/ 70 w 872"/>
                      <a:gd name="T25" fmla="*/ 272 h 728"/>
                      <a:gd name="T26" fmla="*/ 168 w 872"/>
                      <a:gd name="T27" fmla="*/ 272 h 728"/>
                      <a:gd name="T28" fmla="*/ 200 w 872"/>
                      <a:gd name="T29" fmla="*/ 272 h 728"/>
                      <a:gd name="T30" fmla="*/ 103 w 872"/>
                      <a:gd name="T31" fmla="*/ 196 h 728"/>
                      <a:gd name="T32" fmla="*/ 168 w 872"/>
                      <a:gd name="T33" fmla="*/ 120 h 728"/>
                      <a:gd name="T34" fmla="*/ 232 w 872"/>
                      <a:gd name="T35" fmla="*/ 158 h 728"/>
                      <a:gd name="T36" fmla="*/ 264 w 872"/>
                      <a:gd name="T37" fmla="*/ 120 h 728"/>
                      <a:gd name="T38" fmla="*/ 296 w 872"/>
                      <a:gd name="T39" fmla="*/ 6 h 728"/>
                      <a:gd name="T40" fmla="*/ 296 w 872"/>
                      <a:gd name="T41" fmla="*/ 196 h 728"/>
                      <a:gd name="T42" fmla="*/ 329 w 872"/>
                      <a:gd name="T43" fmla="*/ 158 h 728"/>
                      <a:gd name="T44" fmla="*/ 394 w 872"/>
                      <a:gd name="T45" fmla="*/ 44 h 728"/>
                      <a:gd name="T46" fmla="*/ 394 w 872"/>
                      <a:gd name="T47" fmla="*/ 158 h 728"/>
                      <a:gd name="T48" fmla="*/ 329 w 872"/>
                      <a:gd name="T49" fmla="*/ 309 h 728"/>
                      <a:gd name="T50" fmla="*/ 394 w 872"/>
                      <a:gd name="T51" fmla="*/ 158 h 728"/>
                      <a:gd name="T52" fmla="*/ 491 w 872"/>
                      <a:gd name="T53" fmla="*/ 120 h 728"/>
                      <a:gd name="T54" fmla="*/ 491 w 872"/>
                      <a:gd name="T55" fmla="*/ 234 h 728"/>
                      <a:gd name="T56" fmla="*/ 523 w 872"/>
                      <a:gd name="T57" fmla="*/ 272 h 728"/>
                      <a:gd name="T58" fmla="*/ 458 w 872"/>
                      <a:gd name="T59" fmla="*/ 272 h 728"/>
                      <a:gd name="T60" fmla="*/ 361 w 872"/>
                      <a:gd name="T61" fmla="*/ 386 h 728"/>
                      <a:gd name="T62" fmla="*/ 329 w 872"/>
                      <a:gd name="T63" fmla="*/ 461 h 728"/>
                      <a:gd name="T64" fmla="*/ 458 w 872"/>
                      <a:gd name="T65" fmla="*/ 423 h 728"/>
                      <a:gd name="T66" fmla="*/ 556 w 872"/>
                      <a:gd name="T67" fmla="*/ 386 h 728"/>
                      <a:gd name="T68" fmla="*/ 556 w 872"/>
                      <a:gd name="T69" fmla="*/ 461 h 728"/>
                      <a:gd name="T70" fmla="*/ 458 w 872"/>
                      <a:gd name="T71" fmla="*/ 499 h 728"/>
                      <a:gd name="T72" fmla="*/ 394 w 872"/>
                      <a:gd name="T73" fmla="*/ 537 h 728"/>
                      <a:gd name="T74" fmla="*/ 394 w 872"/>
                      <a:gd name="T75" fmla="*/ 537 h 728"/>
                      <a:gd name="T76" fmla="*/ 329 w 872"/>
                      <a:gd name="T77" fmla="*/ 537 h 728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872"/>
                      <a:gd name="T118" fmla="*/ 0 h 728"/>
                      <a:gd name="T119" fmla="*/ 872 w 872"/>
                      <a:gd name="T120" fmla="*/ 728 h 728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872" h="728">
                        <a:moveTo>
                          <a:pt x="344" y="680"/>
                        </a:moveTo>
                        <a:cubicBezTo>
                          <a:pt x="304" y="688"/>
                          <a:pt x="264" y="728"/>
                          <a:pt x="248" y="728"/>
                        </a:cubicBezTo>
                        <a:cubicBezTo>
                          <a:pt x="232" y="728"/>
                          <a:pt x="256" y="696"/>
                          <a:pt x="248" y="680"/>
                        </a:cubicBezTo>
                        <a:cubicBezTo>
                          <a:pt x="240" y="664"/>
                          <a:pt x="216" y="632"/>
                          <a:pt x="200" y="632"/>
                        </a:cubicBezTo>
                        <a:cubicBezTo>
                          <a:pt x="184" y="632"/>
                          <a:pt x="176" y="672"/>
                          <a:pt x="152" y="680"/>
                        </a:cubicBezTo>
                        <a:cubicBezTo>
                          <a:pt x="128" y="688"/>
                          <a:pt x="64" y="688"/>
                          <a:pt x="56" y="680"/>
                        </a:cubicBezTo>
                        <a:cubicBezTo>
                          <a:pt x="48" y="672"/>
                          <a:pt x="112" y="648"/>
                          <a:pt x="104" y="632"/>
                        </a:cubicBezTo>
                        <a:cubicBezTo>
                          <a:pt x="96" y="616"/>
                          <a:pt x="16" y="600"/>
                          <a:pt x="8" y="584"/>
                        </a:cubicBezTo>
                        <a:cubicBezTo>
                          <a:pt x="0" y="568"/>
                          <a:pt x="32" y="536"/>
                          <a:pt x="56" y="536"/>
                        </a:cubicBezTo>
                        <a:cubicBezTo>
                          <a:pt x="80" y="536"/>
                          <a:pt x="120" y="576"/>
                          <a:pt x="152" y="584"/>
                        </a:cubicBezTo>
                        <a:cubicBezTo>
                          <a:pt x="184" y="592"/>
                          <a:pt x="256" y="592"/>
                          <a:pt x="248" y="584"/>
                        </a:cubicBezTo>
                        <a:cubicBezTo>
                          <a:pt x="240" y="576"/>
                          <a:pt x="144" y="552"/>
                          <a:pt x="104" y="536"/>
                        </a:cubicBezTo>
                        <a:cubicBezTo>
                          <a:pt x="64" y="520"/>
                          <a:pt x="16" y="504"/>
                          <a:pt x="8" y="488"/>
                        </a:cubicBezTo>
                        <a:cubicBezTo>
                          <a:pt x="0" y="472"/>
                          <a:pt x="48" y="456"/>
                          <a:pt x="56" y="440"/>
                        </a:cubicBezTo>
                        <a:cubicBezTo>
                          <a:pt x="64" y="424"/>
                          <a:pt x="48" y="400"/>
                          <a:pt x="56" y="392"/>
                        </a:cubicBezTo>
                        <a:cubicBezTo>
                          <a:pt x="64" y="384"/>
                          <a:pt x="88" y="376"/>
                          <a:pt x="104" y="392"/>
                        </a:cubicBezTo>
                        <a:cubicBezTo>
                          <a:pt x="120" y="408"/>
                          <a:pt x="136" y="472"/>
                          <a:pt x="152" y="488"/>
                        </a:cubicBezTo>
                        <a:cubicBezTo>
                          <a:pt x="168" y="504"/>
                          <a:pt x="184" y="488"/>
                          <a:pt x="200" y="488"/>
                        </a:cubicBezTo>
                        <a:cubicBezTo>
                          <a:pt x="216" y="488"/>
                          <a:pt x="232" y="480"/>
                          <a:pt x="248" y="488"/>
                        </a:cubicBezTo>
                        <a:cubicBezTo>
                          <a:pt x="264" y="496"/>
                          <a:pt x="296" y="536"/>
                          <a:pt x="296" y="536"/>
                        </a:cubicBezTo>
                        <a:cubicBezTo>
                          <a:pt x="296" y="536"/>
                          <a:pt x="256" y="504"/>
                          <a:pt x="248" y="488"/>
                        </a:cubicBezTo>
                        <a:cubicBezTo>
                          <a:pt x="240" y="472"/>
                          <a:pt x="256" y="448"/>
                          <a:pt x="248" y="440"/>
                        </a:cubicBezTo>
                        <a:cubicBezTo>
                          <a:pt x="240" y="432"/>
                          <a:pt x="216" y="440"/>
                          <a:pt x="200" y="440"/>
                        </a:cubicBezTo>
                        <a:cubicBezTo>
                          <a:pt x="184" y="440"/>
                          <a:pt x="160" y="448"/>
                          <a:pt x="152" y="440"/>
                        </a:cubicBezTo>
                        <a:cubicBezTo>
                          <a:pt x="144" y="432"/>
                          <a:pt x="160" y="408"/>
                          <a:pt x="152" y="392"/>
                        </a:cubicBezTo>
                        <a:cubicBezTo>
                          <a:pt x="144" y="376"/>
                          <a:pt x="104" y="360"/>
                          <a:pt x="104" y="344"/>
                        </a:cubicBezTo>
                        <a:cubicBezTo>
                          <a:pt x="104" y="328"/>
                          <a:pt x="128" y="296"/>
                          <a:pt x="152" y="296"/>
                        </a:cubicBezTo>
                        <a:cubicBezTo>
                          <a:pt x="176" y="296"/>
                          <a:pt x="208" y="312"/>
                          <a:pt x="248" y="344"/>
                        </a:cubicBezTo>
                        <a:cubicBezTo>
                          <a:pt x="288" y="376"/>
                          <a:pt x="384" y="488"/>
                          <a:pt x="392" y="488"/>
                        </a:cubicBezTo>
                        <a:cubicBezTo>
                          <a:pt x="400" y="488"/>
                          <a:pt x="320" y="376"/>
                          <a:pt x="296" y="344"/>
                        </a:cubicBezTo>
                        <a:cubicBezTo>
                          <a:pt x="272" y="312"/>
                          <a:pt x="272" y="312"/>
                          <a:pt x="248" y="296"/>
                        </a:cubicBezTo>
                        <a:cubicBezTo>
                          <a:pt x="224" y="280"/>
                          <a:pt x="152" y="264"/>
                          <a:pt x="152" y="248"/>
                        </a:cubicBezTo>
                        <a:cubicBezTo>
                          <a:pt x="152" y="232"/>
                          <a:pt x="232" y="216"/>
                          <a:pt x="248" y="200"/>
                        </a:cubicBezTo>
                        <a:cubicBezTo>
                          <a:pt x="264" y="184"/>
                          <a:pt x="232" y="136"/>
                          <a:pt x="248" y="152"/>
                        </a:cubicBezTo>
                        <a:cubicBezTo>
                          <a:pt x="264" y="168"/>
                          <a:pt x="328" y="288"/>
                          <a:pt x="344" y="296"/>
                        </a:cubicBezTo>
                        <a:cubicBezTo>
                          <a:pt x="360" y="304"/>
                          <a:pt x="352" y="224"/>
                          <a:pt x="344" y="200"/>
                        </a:cubicBezTo>
                        <a:cubicBezTo>
                          <a:pt x="336" y="176"/>
                          <a:pt x="288" y="160"/>
                          <a:pt x="296" y="152"/>
                        </a:cubicBezTo>
                        <a:cubicBezTo>
                          <a:pt x="304" y="144"/>
                          <a:pt x="384" y="168"/>
                          <a:pt x="392" y="152"/>
                        </a:cubicBezTo>
                        <a:cubicBezTo>
                          <a:pt x="400" y="136"/>
                          <a:pt x="336" y="80"/>
                          <a:pt x="344" y="56"/>
                        </a:cubicBezTo>
                        <a:cubicBezTo>
                          <a:pt x="352" y="32"/>
                          <a:pt x="424" y="0"/>
                          <a:pt x="440" y="8"/>
                        </a:cubicBezTo>
                        <a:cubicBezTo>
                          <a:pt x="456" y="16"/>
                          <a:pt x="440" y="64"/>
                          <a:pt x="440" y="104"/>
                        </a:cubicBezTo>
                        <a:cubicBezTo>
                          <a:pt x="440" y="144"/>
                          <a:pt x="440" y="216"/>
                          <a:pt x="440" y="248"/>
                        </a:cubicBezTo>
                        <a:cubicBezTo>
                          <a:pt x="440" y="280"/>
                          <a:pt x="432" y="304"/>
                          <a:pt x="440" y="296"/>
                        </a:cubicBezTo>
                        <a:cubicBezTo>
                          <a:pt x="448" y="288"/>
                          <a:pt x="480" y="232"/>
                          <a:pt x="488" y="200"/>
                        </a:cubicBezTo>
                        <a:cubicBezTo>
                          <a:pt x="496" y="168"/>
                          <a:pt x="472" y="128"/>
                          <a:pt x="488" y="104"/>
                        </a:cubicBezTo>
                        <a:cubicBezTo>
                          <a:pt x="504" y="80"/>
                          <a:pt x="560" y="48"/>
                          <a:pt x="584" y="56"/>
                        </a:cubicBezTo>
                        <a:cubicBezTo>
                          <a:pt x="608" y="64"/>
                          <a:pt x="632" y="128"/>
                          <a:pt x="632" y="152"/>
                        </a:cubicBezTo>
                        <a:cubicBezTo>
                          <a:pt x="632" y="176"/>
                          <a:pt x="600" y="176"/>
                          <a:pt x="584" y="200"/>
                        </a:cubicBezTo>
                        <a:cubicBezTo>
                          <a:pt x="568" y="224"/>
                          <a:pt x="552" y="264"/>
                          <a:pt x="536" y="296"/>
                        </a:cubicBezTo>
                        <a:cubicBezTo>
                          <a:pt x="520" y="328"/>
                          <a:pt x="480" y="392"/>
                          <a:pt x="488" y="392"/>
                        </a:cubicBezTo>
                        <a:cubicBezTo>
                          <a:pt x="496" y="392"/>
                          <a:pt x="568" y="328"/>
                          <a:pt x="584" y="296"/>
                        </a:cubicBezTo>
                        <a:cubicBezTo>
                          <a:pt x="600" y="264"/>
                          <a:pt x="576" y="216"/>
                          <a:pt x="584" y="200"/>
                        </a:cubicBezTo>
                        <a:cubicBezTo>
                          <a:pt x="592" y="184"/>
                          <a:pt x="608" y="208"/>
                          <a:pt x="632" y="200"/>
                        </a:cubicBezTo>
                        <a:cubicBezTo>
                          <a:pt x="656" y="192"/>
                          <a:pt x="704" y="152"/>
                          <a:pt x="728" y="152"/>
                        </a:cubicBezTo>
                        <a:cubicBezTo>
                          <a:pt x="752" y="152"/>
                          <a:pt x="776" y="176"/>
                          <a:pt x="776" y="200"/>
                        </a:cubicBezTo>
                        <a:cubicBezTo>
                          <a:pt x="776" y="224"/>
                          <a:pt x="728" y="280"/>
                          <a:pt x="728" y="296"/>
                        </a:cubicBezTo>
                        <a:cubicBezTo>
                          <a:pt x="728" y="312"/>
                          <a:pt x="768" y="288"/>
                          <a:pt x="776" y="296"/>
                        </a:cubicBezTo>
                        <a:cubicBezTo>
                          <a:pt x="784" y="304"/>
                          <a:pt x="784" y="336"/>
                          <a:pt x="776" y="344"/>
                        </a:cubicBezTo>
                        <a:cubicBezTo>
                          <a:pt x="768" y="352"/>
                          <a:pt x="744" y="344"/>
                          <a:pt x="728" y="344"/>
                        </a:cubicBezTo>
                        <a:cubicBezTo>
                          <a:pt x="712" y="344"/>
                          <a:pt x="696" y="328"/>
                          <a:pt x="680" y="344"/>
                        </a:cubicBezTo>
                        <a:cubicBezTo>
                          <a:pt x="664" y="360"/>
                          <a:pt x="656" y="416"/>
                          <a:pt x="632" y="440"/>
                        </a:cubicBezTo>
                        <a:cubicBezTo>
                          <a:pt x="608" y="464"/>
                          <a:pt x="560" y="472"/>
                          <a:pt x="536" y="488"/>
                        </a:cubicBezTo>
                        <a:cubicBezTo>
                          <a:pt x="512" y="504"/>
                          <a:pt x="496" y="520"/>
                          <a:pt x="488" y="536"/>
                        </a:cubicBezTo>
                        <a:cubicBezTo>
                          <a:pt x="480" y="552"/>
                          <a:pt x="472" y="584"/>
                          <a:pt x="488" y="584"/>
                        </a:cubicBezTo>
                        <a:cubicBezTo>
                          <a:pt x="504" y="584"/>
                          <a:pt x="552" y="544"/>
                          <a:pt x="584" y="536"/>
                        </a:cubicBezTo>
                        <a:cubicBezTo>
                          <a:pt x="616" y="528"/>
                          <a:pt x="648" y="544"/>
                          <a:pt x="680" y="536"/>
                        </a:cubicBezTo>
                        <a:cubicBezTo>
                          <a:pt x="712" y="528"/>
                          <a:pt x="752" y="496"/>
                          <a:pt x="776" y="488"/>
                        </a:cubicBezTo>
                        <a:cubicBezTo>
                          <a:pt x="800" y="480"/>
                          <a:pt x="808" y="480"/>
                          <a:pt x="824" y="488"/>
                        </a:cubicBezTo>
                        <a:cubicBezTo>
                          <a:pt x="840" y="496"/>
                          <a:pt x="872" y="520"/>
                          <a:pt x="872" y="536"/>
                        </a:cubicBezTo>
                        <a:cubicBezTo>
                          <a:pt x="872" y="552"/>
                          <a:pt x="848" y="576"/>
                          <a:pt x="824" y="584"/>
                        </a:cubicBezTo>
                        <a:cubicBezTo>
                          <a:pt x="800" y="592"/>
                          <a:pt x="752" y="576"/>
                          <a:pt x="728" y="584"/>
                        </a:cubicBezTo>
                        <a:cubicBezTo>
                          <a:pt x="704" y="592"/>
                          <a:pt x="688" y="616"/>
                          <a:pt x="680" y="632"/>
                        </a:cubicBezTo>
                        <a:cubicBezTo>
                          <a:pt x="672" y="648"/>
                          <a:pt x="696" y="672"/>
                          <a:pt x="680" y="680"/>
                        </a:cubicBezTo>
                        <a:cubicBezTo>
                          <a:pt x="664" y="688"/>
                          <a:pt x="608" y="680"/>
                          <a:pt x="584" y="680"/>
                        </a:cubicBezTo>
                        <a:cubicBezTo>
                          <a:pt x="560" y="680"/>
                          <a:pt x="536" y="680"/>
                          <a:pt x="536" y="680"/>
                        </a:cubicBezTo>
                        <a:cubicBezTo>
                          <a:pt x="536" y="680"/>
                          <a:pt x="584" y="672"/>
                          <a:pt x="584" y="680"/>
                        </a:cubicBezTo>
                        <a:cubicBezTo>
                          <a:pt x="584" y="688"/>
                          <a:pt x="552" y="728"/>
                          <a:pt x="536" y="728"/>
                        </a:cubicBezTo>
                        <a:cubicBezTo>
                          <a:pt x="520" y="728"/>
                          <a:pt x="520" y="688"/>
                          <a:pt x="488" y="680"/>
                        </a:cubicBezTo>
                        <a:cubicBezTo>
                          <a:pt x="456" y="672"/>
                          <a:pt x="384" y="672"/>
                          <a:pt x="344" y="680"/>
                        </a:cubicBezTo>
                        <a:close/>
                      </a:path>
                    </a:pathLst>
                  </a:custGeom>
                  <a:solidFill>
                    <a:srgbClr val="339933"/>
                  </a:solidFill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</p:grpSp>
          <p:sp>
            <p:nvSpPr>
              <p:cNvPr id="33802" name="Freeform 32"/>
              <p:cNvSpPr>
                <a:spLocks/>
              </p:cNvSpPr>
              <p:nvPr/>
            </p:nvSpPr>
            <p:spPr bwMode="auto">
              <a:xfrm>
                <a:off x="768" y="2968"/>
                <a:ext cx="4406" cy="180"/>
              </a:xfrm>
              <a:custGeom>
                <a:avLst/>
                <a:gdLst>
                  <a:gd name="T0" fmla="*/ 0 w 4406"/>
                  <a:gd name="T1" fmla="*/ 80 h 180"/>
                  <a:gd name="T2" fmla="*/ 274 w 4406"/>
                  <a:gd name="T3" fmla="*/ 104 h 180"/>
                  <a:gd name="T4" fmla="*/ 662 w 4406"/>
                  <a:gd name="T5" fmla="*/ 128 h 180"/>
                  <a:gd name="T6" fmla="*/ 1070 w 4406"/>
                  <a:gd name="T7" fmla="*/ 162 h 180"/>
                  <a:gd name="T8" fmla="*/ 1445 w 4406"/>
                  <a:gd name="T9" fmla="*/ 171 h 180"/>
                  <a:gd name="T10" fmla="*/ 1637 w 4406"/>
                  <a:gd name="T11" fmla="*/ 171 h 180"/>
                  <a:gd name="T12" fmla="*/ 1805 w 4406"/>
                  <a:gd name="T13" fmla="*/ 114 h 180"/>
                  <a:gd name="T14" fmla="*/ 2117 w 4406"/>
                  <a:gd name="T15" fmla="*/ 46 h 180"/>
                  <a:gd name="T16" fmla="*/ 2515 w 4406"/>
                  <a:gd name="T17" fmla="*/ 27 h 180"/>
                  <a:gd name="T18" fmla="*/ 3139 w 4406"/>
                  <a:gd name="T19" fmla="*/ 3 h 180"/>
                  <a:gd name="T20" fmla="*/ 3883 w 4406"/>
                  <a:gd name="T21" fmla="*/ 8 h 180"/>
                  <a:gd name="T22" fmla="*/ 4406 w 4406"/>
                  <a:gd name="T23" fmla="*/ 18 h 18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406"/>
                  <a:gd name="T37" fmla="*/ 0 h 180"/>
                  <a:gd name="T38" fmla="*/ 4406 w 4406"/>
                  <a:gd name="T39" fmla="*/ 180 h 18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406" h="180">
                    <a:moveTo>
                      <a:pt x="0" y="80"/>
                    </a:moveTo>
                    <a:cubicBezTo>
                      <a:pt x="82" y="88"/>
                      <a:pt x="164" y="96"/>
                      <a:pt x="274" y="104"/>
                    </a:cubicBezTo>
                    <a:cubicBezTo>
                      <a:pt x="384" y="112"/>
                      <a:pt x="529" y="118"/>
                      <a:pt x="662" y="128"/>
                    </a:cubicBezTo>
                    <a:cubicBezTo>
                      <a:pt x="795" y="138"/>
                      <a:pt x="940" y="155"/>
                      <a:pt x="1070" y="162"/>
                    </a:cubicBezTo>
                    <a:cubicBezTo>
                      <a:pt x="1200" y="169"/>
                      <a:pt x="1351" y="170"/>
                      <a:pt x="1445" y="171"/>
                    </a:cubicBezTo>
                    <a:cubicBezTo>
                      <a:pt x="1539" y="172"/>
                      <a:pt x="1577" y="180"/>
                      <a:pt x="1637" y="171"/>
                    </a:cubicBezTo>
                    <a:cubicBezTo>
                      <a:pt x="1697" y="162"/>
                      <a:pt x="1725" y="135"/>
                      <a:pt x="1805" y="114"/>
                    </a:cubicBezTo>
                    <a:cubicBezTo>
                      <a:pt x="1885" y="93"/>
                      <a:pt x="1999" y="60"/>
                      <a:pt x="2117" y="46"/>
                    </a:cubicBezTo>
                    <a:cubicBezTo>
                      <a:pt x="2235" y="32"/>
                      <a:pt x="2345" y="34"/>
                      <a:pt x="2515" y="27"/>
                    </a:cubicBezTo>
                    <a:cubicBezTo>
                      <a:pt x="2685" y="20"/>
                      <a:pt x="2911" y="6"/>
                      <a:pt x="3139" y="3"/>
                    </a:cubicBezTo>
                    <a:cubicBezTo>
                      <a:pt x="3367" y="0"/>
                      <a:pt x="3672" y="6"/>
                      <a:pt x="3883" y="8"/>
                    </a:cubicBezTo>
                    <a:cubicBezTo>
                      <a:pt x="4094" y="10"/>
                      <a:pt x="4318" y="16"/>
                      <a:pt x="4406" y="18"/>
                    </a:cubicBezTo>
                  </a:path>
                </a:pathLst>
              </a:custGeom>
              <a:noFill/>
              <a:ln w="19050" cap="flat" cmpd="sng">
                <a:solidFill>
                  <a:schemeClr val="bg1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33800" name="Text Box 33"/>
            <p:cNvSpPr txBox="1">
              <a:spLocks noChangeArrowheads="1"/>
            </p:cNvSpPr>
            <p:nvPr/>
          </p:nvSpPr>
          <p:spPr bwMode="auto">
            <a:xfrm>
              <a:off x="687" y="2359"/>
              <a:ext cx="291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>
                  <a:srgbClr val="FF5050"/>
                </a:buClr>
              </a:pPr>
              <a:r>
                <a:rPr lang="fr-FR" sz="2000" dirty="0" smtClean="0">
                  <a:solidFill>
                    <a:srgbClr val="F8F8F8"/>
                  </a:solidFill>
                </a:rPr>
                <a:t>Impact des haies sur l’eau du sol</a:t>
              </a:r>
              <a:endParaRPr lang="fr-FR" sz="2000" dirty="0">
                <a:solidFill>
                  <a:srgbClr val="F8F8F8"/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6" b="34418"/>
          <a:stretch>
            <a:fillRect/>
          </a:stretch>
        </p:blipFill>
        <p:spPr bwMode="auto">
          <a:xfrm>
            <a:off x="-184150" y="333375"/>
            <a:ext cx="9355138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522663"/>
            <a:ext cx="3314700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284538"/>
            <a:ext cx="2514600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354" name="Text Box 2"/>
          <p:cNvSpPr txBox="1">
            <a:spLocks noChangeArrowheads="1"/>
          </p:cNvSpPr>
          <p:nvPr/>
        </p:nvSpPr>
        <p:spPr bwMode="auto">
          <a:xfrm>
            <a:off x="4348163" y="5943600"/>
            <a:ext cx="44910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b="1" dirty="0">
                <a:solidFill>
                  <a:srgbClr val="FFCC00"/>
                </a:solidFill>
              </a:rPr>
              <a:t>Réduction des pics de crue en </a:t>
            </a:r>
            <a:r>
              <a:rPr lang="fr-FR" sz="1800" b="1" dirty="0" smtClean="0">
                <a:solidFill>
                  <a:srgbClr val="FFCC00"/>
                </a:solidFill>
              </a:rPr>
              <a:t>aval ?</a:t>
            </a:r>
            <a:endParaRPr lang="fr-FR" sz="1800" b="1" dirty="0">
              <a:solidFill>
                <a:srgbClr val="FFCC00"/>
              </a:solidFill>
            </a:endParaRPr>
          </a:p>
        </p:txBody>
      </p:sp>
      <p:pic>
        <p:nvPicPr>
          <p:cNvPr id="868355" name="Picture 3" descr="C:\Mes images\anim_sept0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348163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8356" name="Picture 2" descr="C:\DOCUME~1\ADMINI~1\LOCALS~1\Temp\npo00008e.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05000"/>
            <a:ext cx="5981700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68357" name="Rectangle 5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fr-FR" sz="2000" b="1" dirty="0" smtClean="0">
                <a:solidFill>
                  <a:srgbClr val="66FF33"/>
                </a:solidFill>
              </a:rPr>
              <a:t>Evènements pluvieux catastrophiques?</a:t>
            </a:r>
            <a:endParaRPr lang="fr-FR" sz="2000" b="1" dirty="0">
              <a:solidFill>
                <a:srgbClr val="66FF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54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8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8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78" name="Freeform 2"/>
          <p:cNvSpPr>
            <a:spLocks/>
          </p:cNvSpPr>
          <p:nvPr/>
        </p:nvSpPr>
        <p:spPr bwMode="auto">
          <a:xfrm>
            <a:off x="1295400" y="1524000"/>
            <a:ext cx="6973888" cy="3505200"/>
          </a:xfrm>
          <a:custGeom>
            <a:avLst/>
            <a:gdLst>
              <a:gd name="T0" fmla="*/ 129 w 4393"/>
              <a:gd name="T1" fmla="*/ 760 h 2208"/>
              <a:gd name="T2" fmla="*/ 105 w 4393"/>
              <a:gd name="T3" fmla="*/ 680 h 2208"/>
              <a:gd name="T4" fmla="*/ 81 w 4393"/>
              <a:gd name="T5" fmla="*/ 608 h 2208"/>
              <a:gd name="T6" fmla="*/ 153 w 4393"/>
              <a:gd name="T7" fmla="*/ 176 h 2208"/>
              <a:gd name="T8" fmla="*/ 225 w 4393"/>
              <a:gd name="T9" fmla="*/ 144 h 2208"/>
              <a:gd name="T10" fmla="*/ 369 w 4393"/>
              <a:gd name="T11" fmla="*/ 80 h 2208"/>
              <a:gd name="T12" fmla="*/ 577 w 4393"/>
              <a:gd name="T13" fmla="*/ 48 h 2208"/>
              <a:gd name="T14" fmla="*/ 745 w 4393"/>
              <a:gd name="T15" fmla="*/ 24 h 2208"/>
              <a:gd name="T16" fmla="*/ 793 w 4393"/>
              <a:gd name="T17" fmla="*/ 8 h 2208"/>
              <a:gd name="T18" fmla="*/ 817 w 4393"/>
              <a:gd name="T19" fmla="*/ 0 h 2208"/>
              <a:gd name="T20" fmla="*/ 1017 w 4393"/>
              <a:gd name="T21" fmla="*/ 32 h 2208"/>
              <a:gd name="T22" fmla="*/ 1473 w 4393"/>
              <a:gd name="T23" fmla="*/ 48 h 2208"/>
              <a:gd name="T24" fmla="*/ 2209 w 4393"/>
              <a:gd name="T25" fmla="*/ 104 h 2208"/>
              <a:gd name="T26" fmla="*/ 2457 w 4393"/>
              <a:gd name="T27" fmla="*/ 184 h 2208"/>
              <a:gd name="T28" fmla="*/ 2577 w 4393"/>
              <a:gd name="T29" fmla="*/ 272 h 2208"/>
              <a:gd name="T30" fmla="*/ 2769 w 4393"/>
              <a:gd name="T31" fmla="*/ 392 h 2208"/>
              <a:gd name="T32" fmla="*/ 2889 w 4393"/>
              <a:gd name="T33" fmla="*/ 472 h 2208"/>
              <a:gd name="T34" fmla="*/ 2977 w 4393"/>
              <a:gd name="T35" fmla="*/ 560 h 2208"/>
              <a:gd name="T36" fmla="*/ 3057 w 4393"/>
              <a:gd name="T37" fmla="*/ 664 h 2208"/>
              <a:gd name="T38" fmla="*/ 3113 w 4393"/>
              <a:gd name="T39" fmla="*/ 704 h 2208"/>
              <a:gd name="T40" fmla="*/ 3209 w 4393"/>
              <a:gd name="T41" fmla="*/ 800 h 2208"/>
              <a:gd name="T42" fmla="*/ 3569 w 4393"/>
              <a:gd name="T43" fmla="*/ 1032 h 2208"/>
              <a:gd name="T44" fmla="*/ 3657 w 4393"/>
              <a:gd name="T45" fmla="*/ 1064 h 2208"/>
              <a:gd name="T46" fmla="*/ 3753 w 4393"/>
              <a:gd name="T47" fmla="*/ 1128 h 2208"/>
              <a:gd name="T48" fmla="*/ 3897 w 4393"/>
              <a:gd name="T49" fmla="*/ 1208 h 2208"/>
              <a:gd name="T50" fmla="*/ 4137 w 4393"/>
              <a:gd name="T51" fmla="*/ 1472 h 2208"/>
              <a:gd name="T52" fmla="*/ 4177 w 4393"/>
              <a:gd name="T53" fmla="*/ 1504 h 2208"/>
              <a:gd name="T54" fmla="*/ 4305 w 4393"/>
              <a:gd name="T55" fmla="*/ 1688 h 2208"/>
              <a:gd name="T56" fmla="*/ 4393 w 4393"/>
              <a:gd name="T57" fmla="*/ 1848 h 2208"/>
              <a:gd name="T58" fmla="*/ 4297 w 4393"/>
              <a:gd name="T59" fmla="*/ 2144 h 2208"/>
              <a:gd name="T60" fmla="*/ 4281 w 4393"/>
              <a:gd name="T61" fmla="*/ 2168 h 2208"/>
              <a:gd name="T62" fmla="*/ 4209 w 4393"/>
              <a:gd name="T63" fmla="*/ 2192 h 2208"/>
              <a:gd name="T64" fmla="*/ 4129 w 4393"/>
              <a:gd name="T65" fmla="*/ 2208 h 2208"/>
              <a:gd name="T66" fmla="*/ 3649 w 4393"/>
              <a:gd name="T67" fmla="*/ 2160 h 2208"/>
              <a:gd name="T68" fmla="*/ 3569 w 4393"/>
              <a:gd name="T69" fmla="*/ 2120 h 2208"/>
              <a:gd name="T70" fmla="*/ 3441 w 4393"/>
              <a:gd name="T71" fmla="*/ 2080 h 2208"/>
              <a:gd name="T72" fmla="*/ 3313 w 4393"/>
              <a:gd name="T73" fmla="*/ 2064 h 2208"/>
              <a:gd name="T74" fmla="*/ 3177 w 4393"/>
              <a:gd name="T75" fmla="*/ 2040 h 2208"/>
              <a:gd name="T76" fmla="*/ 3057 w 4393"/>
              <a:gd name="T77" fmla="*/ 1944 h 2208"/>
              <a:gd name="T78" fmla="*/ 2873 w 4393"/>
              <a:gd name="T79" fmla="*/ 1888 h 2208"/>
              <a:gd name="T80" fmla="*/ 2745 w 4393"/>
              <a:gd name="T81" fmla="*/ 1824 h 2208"/>
              <a:gd name="T82" fmla="*/ 2577 w 4393"/>
              <a:gd name="T83" fmla="*/ 1736 h 2208"/>
              <a:gd name="T84" fmla="*/ 2513 w 4393"/>
              <a:gd name="T85" fmla="*/ 1720 h 2208"/>
              <a:gd name="T86" fmla="*/ 2465 w 4393"/>
              <a:gd name="T87" fmla="*/ 1704 h 2208"/>
              <a:gd name="T88" fmla="*/ 2233 w 4393"/>
              <a:gd name="T89" fmla="*/ 1616 h 2208"/>
              <a:gd name="T90" fmla="*/ 1969 w 4393"/>
              <a:gd name="T91" fmla="*/ 1520 h 2208"/>
              <a:gd name="T92" fmla="*/ 1713 w 4393"/>
              <a:gd name="T93" fmla="*/ 1432 h 2208"/>
              <a:gd name="T94" fmla="*/ 1545 w 4393"/>
              <a:gd name="T95" fmla="*/ 1360 h 2208"/>
              <a:gd name="T96" fmla="*/ 1409 w 4393"/>
              <a:gd name="T97" fmla="*/ 1312 h 2208"/>
              <a:gd name="T98" fmla="*/ 1321 w 4393"/>
              <a:gd name="T99" fmla="*/ 1280 h 2208"/>
              <a:gd name="T100" fmla="*/ 1145 w 4393"/>
              <a:gd name="T101" fmla="*/ 1224 h 2208"/>
              <a:gd name="T102" fmla="*/ 1073 w 4393"/>
              <a:gd name="T103" fmla="*/ 1200 h 2208"/>
              <a:gd name="T104" fmla="*/ 697 w 4393"/>
              <a:gd name="T105" fmla="*/ 1048 h 2208"/>
              <a:gd name="T106" fmla="*/ 561 w 4393"/>
              <a:gd name="T107" fmla="*/ 976 h 2208"/>
              <a:gd name="T108" fmla="*/ 417 w 4393"/>
              <a:gd name="T109" fmla="*/ 904 h 2208"/>
              <a:gd name="T110" fmla="*/ 305 w 4393"/>
              <a:gd name="T111" fmla="*/ 864 h 2208"/>
              <a:gd name="T112" fmla="*/ 217 w 4393"/>
              <a:gd name="T113" fmla="*/ 824 h 2208"/>
              <a:gd name="T114" fmla="*/ 193 w 4393"/>
              <a:gd name="T115" fmla="*/ 784 h 2208"/>
              <a:gd name="T116" fmla="*/ 129 w 4393"/>
              <a:gd name="T117" fmla="*/ 760 h 2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393" h="2208">
                <a:moveTo>
                  <a:pt x="129" y="760"/>
                </a:moveTo>
                <a:cubicBezTo>
                  <a:pt x="93" y="724"/>
                  <a:pt x="105" y="731"/>
                  <a:pt x="105" y="680"/>
                </a:cubicBezTo>
                <a:lnTo>
                  <a:pt x="81" y="608"/>
                </a:lnTo>
                <a:cubicBezTo>
                  <a:pt x="84" y="564"/>
                  <a:pt x="0" y="214"/>
                  <a:pt x="153" y="176"/>
                </a:cubicBezTo>
                <a:cubicBezTo>
                  <a:pt x="177" y="160"/>
                  <a:pt x="200" y="157"/>
                  <a:pt x="225" y="144"/>
                </a:cubicBezTo>
                <a:cubicBezTo>
                  <a:pt x="273" y="123"/>
                  <a:pt x="319" y="97"/>
                  <a:pt x="369" y="80"/>
                </a:cubicBezTo>
                <a:cubicBezTo>
                  <a:pt x="417" y="64"/>
                  <a:pt x="535" y="56"/>
                  <a:pt x="577" y="48"/>
                </a:cubicBezTo>
                <a:cubicBezTo>
                  <a:pt x="632" y="37"/>
                  <a:pt x="745" y="24"/>
                  <a:pt x="745" y="24"/>
                </a:cubicBezTo>
                <a:cubicBezTo>
                  <a:pt x="761" y="19"/>
                  <a:pt x="777" y="13"/>
                  <a:pt x="793" y="8"/>
                </a:cubicBezTo>
                <a:cubicBezTo>
                  <a:pt x="801" y="5"/>
                  <a:pt x="817" y="0"/>
                  <a:pt x="817" y="0"/>
                </a:cubicBezTo>
                <a:cubicBezTo>
                  <a:pt x="886" y="6"/>
                  <a:pt x="950" y="23"/>
                  <a:pt x="1017" y="32"/>
                </a:cubicBezTo>
                <a:cubicBezTo>
                  <a:pt x="1136" y="48"/>
                  <a:pt x="1444" y="47"/>
                  <a:pt x="1473" y="48"/>
                </a:cubicBezTo>
                <a:cubicBezTo>
                  <a:pt x="1721" y="76"/>
                  <a:pt x="1958" y="98"/>
                  <a:pt x="2209" y="104"/>
                </a:cubicBezTo>
                <a:cubicBezTo>
                  <a:pt x="2293" y="125"/>
                  <a:pt x="2375" y="157"/>
                  <a:pt x="2457" y="184"/>
                </a:cubicBezTo>
                <a:cubicBezTo>
                  <a:pt x="2507" y="201"/>
                  <a:pt x="2532" y="250"/>
                  <a:pt x="2577" y="272"/>
                </a:cubicBezTo>
                <a:cubicBezTo>
                  <a:pt x="2645" y="306"/>
                  <a:pt x="2709" y="346"/>
                  <a:pt x="2769" y="392"/>
                </a:cubicBezTo>
                <a:cubicBezTo>
                  <a:pt x="2805" y="420"/>
                  <a:pt x="2857" y="440"/>
                  <a:pt x="2889" y="472"/>
                </a:cubicBezTo>
                <a:cubicBezTo>
                  <a:pt x="2918" y="501"/>
                  <a:pt x="2948" y="531"/>
                  <a:pt x="2977" y="560"/>
                </a:cubicBezTo>
                <a:cubicBezTo>
                  <a:pt x="3007" y="590"/>
                  <a:pt x="3027" y="634"/>
                  <a:pt x="3057" y="664"/>
                </a:cubicBezTo>
                <a:cubicBezTo>
                  <a:pt x="3067" y="674"/>
                  <a:pt x="3099" y="695"/>
                  <a:pt x="3113" y="704"/>
                </a:cubicBezTo>
                <a:cubicBezTo>
                  <a:pt x="3137" y="740"/>
                  <a:pt x="3178" y="769"/>
                  <a:pt x="3209" y="800"/>
                </a:cubicBezTo>
                <a:cubicBezTo>
                  <a:pt x="3309" y="900"/>
                  <a:pt x="3444" y="969"/>
                  <a:pt x="3569" y="1032"/>
                </a:cubicBezTo>
                <a:cubicBezTo>
                  <a:pt x="3598" y="1046"/>
                  <a:pt x="3628" y="1047"/>
                  <a:pt x="3657" y="1064"/>
                </a:cubicBezTo>
                <a:cubicBezTo>
                  <a:pt x="3690" y="1084"/>
                  <a:pt x="3721" y="1107"/>
                  <a:pt x="3753" y="1128"/>
                </a:cubicBezTo>
                <a:cubicBezTo>
                  <a:pt x="3797" y="1157"/>
                  <a:pt x="3859" y="1170"/>
                  <a:pt x="3897" y="1208"/>
                </a:cubicBezTo>
                <a:cubicBezTo>
                  <a:pt x="3981" y="1292"/>
                  <a:pt x="4053" y="1388"/>
                  <a:pt x="4137" y="1472"/>
                </a:cubicBezTo>
                <a:cubicBezTo>
                  <a:pt x="4149" y="1484"/>
                  <a:pt x="4165" y="1492"/>
                  <a:pt x="4177" y="1504"/>
                </a:cubicBezTo>
                <a:cubicBezTo>
                  <a:pt x="4229" y="1556"/>
                  <a:pt x="4263" y="1629"/>
                  <a:pt x="4305" y="1688"/>
                </a:cubicBezTo>
                <a:cubicBezTo>
                  <a:pt x="4344" y="1743"/>
                  <a:pt x="4371" y="1781"/>
                  <a:pt x="4393" y="1848"/>
                </a:cubicBezTo>
                <a:cubicBezTo>
                  <a:pt x="4385" y="1982"/>
                  <a:pt x="4390" y="2051"/>
                  <a:pt x="4297" y="2144"/>
                </a:cubicBezTo>
                <a:cubicBezTo>
                  <a:pt x="4290" y="2151"/>
                  <a:pt x="4289" y="2163"/>
                  <a:pt x="4281" y="2168"/>
                </a:cubicBezTo>
                <a:cubicBezTo>
                  <a:pt x="4260" y="2181"/>
                  <a:pt x="4234" y="2187"/>
                  <a:pt x="4209" y="2192"/>
                </a:cubicBezTo>
                <a:cubicBezTo>
                  <a:pt x="4182" y="2197"/>
                  <a:pt x="4129" y="2208"/>
                  <a:pt x="4129" y="2208"/>
                </a:cubicBezTo>
                <a:cubicBezTo>
                  <a:pt x="4004" y="2204"/>
                  <a:pt x="3785" y="2205"/>
                  <a:pt x="3649" y="2160"/>
                </a:cubicBezTo>
                <a:cubicBezTo>
                  <a:pt x="3619" y="2150"/>
                  <a:pt x="3598" y="2132"/>
                  <a:pt x="3569" y="2120"/>
                </a:cubicBezTo>
                <a:cubicBezTo>
                  <a:pt x="3531" y="2105"/>
                  <a:pt x="3483" y="2086"/>
                  <a:pt x="3441" y="2080"/>
                </a:cubicBezTo>
                <a:cubicBezTo>
                  <a:pt x="3398" y="2074"/>
                  <a:pt x="3313" y="2064"/>
                  <a:pt x="3313" y="2064"/>
                </a:cubicBezTo>
                <a:cubicBezTo>
                  <a:pt x="3266" y="2048"/>
                  <a:pt x="3229" y="2045"/>
                  <a:pt x="3177" y="2040"/>
                </a:cubicBezTo>
                <a:cubicBezTo>
                  <a:pt x="3126" y="2023"/>
                  <a:pt x="3103" y="1969"/>
                  <a:pt x="3057" y="1944"/>
                </a:cubicBezTo>
                <a:cubicBezTo>
                  <a:pt x="3006" y="1915"/>
                  <a:pt x="2930" y="1902"/>
                  <a:pt x="2873" y="1888"/>
                </a:cubicBezTo>
                <a:cubicBezTo>
                  <a:pt x="2832" y="1861"/>
                  <a:pt x="2786" y="1849"/>
                  <a:pt x="2745" y="1824"/>
                </a:cubicBezTo>
                <a:cubicBezTo>
                  <a:pt x="2691" y="1792"/>
                  <a:pt x="2638" y="1755"/>
                  <a:pt x="2577" y="1736"/>
                </a:cubicBezTo>
                <a:cubicBezTo>
                  <a:pt x="2556" y="1730"/>
                  <a:pt x="2534" y="1727"/>
                  <a:pt x="2513" y="1720"/>
                </a:cubicBezTo>
                <a:cubicBezTo>
                  <a:pt x="2497" y="1715"/>
                  <a:pt x="2481" y="1709"/>
                  <a:pt x="2465" y="1704"/>
                </a:cubicBezTo>
                <a:cubicBezTo>
                  <a:pt x="2387" y="1678"/>
                  <a:pt x="2314" y="1632"/>
                  <a:pt x="2233" y="1616"/>
                </a:cubicBezTo>
                <a:cubicBezTo>
                  <a:pt x="2149" y="1574"/>
                  <a:pt x="2059" y="1550"/>
                  <a:pt x="1969" y="1520"/>
                </a:cubicBezTo>
                <a:cubicBezTo>
                  <a:pt x="1883" y="1491"/>
                  <a:pt x="1801" y="1454"/>
                  <a:pt x="1713" y="1432"/>
                </a:cubicBezTo>
                <a:cubicBezTo>
                  <a:pt x="1654" y="1417"/>
                  <a:pt x="1607" y="1376"/>
                  <a:pt x="1545" y="1360"/>
                </a:cubicBezTo>
                <a:cubicBezTo>
                  <a:pt x="1503" y="1332"/>
                  <a:pt x="1455" y="1329"/>
                  <a:pt x="1409" y="1312"/>
                </a:cubicBezTo>
                <a:cubicBezTo>
                  <a:pt x="1378" y="1300"/>
                  <a:pt x="1354" y="1288"/>
                  <a:pt x="1321" y="1280"/>
                </a:cubicBezTo>
                <a:cubicBezTo>
                  <a:pt x="1270" y="1246"/>
                  <a:pt x="1204" y="1237"/>
                  <a:pt x="1145" y="1224"/>
                </a:cubicBezTo>
                <a:cubicBezTo>
                  <a:pt x="1027" y="1198"/>
                  <a:pt x="1217" y="1239"/>
                  <a:pt x="1073" y="1200"/>
                </a:cubicBezTo>
                <a:cubicBezTo>
                  <a:pt x="950" y="1166"/>
                  <a:pt x="825" y="1057"/>
                  <a:pt x="697" y="1048"/>
                </a:cubicBezTo>
                <a:cubicBezTo>
                  <a:pt x="650" y="1032"/>
                  <a:pt x="609" y="987"/>
                  <a:pt x="561" y="976"/>
                </a:cubicBezTo>
                <a:cubicBezTo>
                  <a:pt x="529" y="969"/>
                  <a:pt x="417" y="904"/>
                  <a:pt x="417" y="904"/>
                </a:cubicBezTo>
                <a:cubicBezTo>
                  <a:pt x="373" y="882"/>
                  <a:pt x="352" y="876"/>
                  <a:pt x="305" y="864"/>
                </a:cubicBezTo>
                <a:cubicBezTo>
                  <a:pt x="259" y="853"/>
                  <a:pt x="263" y="835"/>
                  <a:pt x="217" y="824"/>
                </a:cubicBezTo>
                <a:cubicBezTo>
                  <a:pt x="200" y="804"/>
                  <a:pt x="208" y="795"/>
                  <a:pt x="193" y="784"/>
                </a:cubicBezTo>
                <a:cubicBezTo>
                  <a:pt x="178" y="773"/>
                  <a:pt x="142" y="765"/>
                  <a:pt x="129" y="760"/>
                </a:cubicBezTo>
                <a:close/>
              </a:path>
            </a:pathLst>
          </a:cu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9379" name="Line 3"/>
          <p:cNvSpPr>
            <a:spLocks noChangeShapeType="1"/>
          </p:cNvSpPr>
          <p:nvPr/>
        </p:nvSpPr>
        <p:spPr bwMode="auto">
          <a:xfrm>
            <a:off x="890588" y="2565400"/>
            <a:ext cx="7162800" cy="2895600"/>
          </a:xfrm>
          <a:prstGeom prst="line">
            <a:avLst/>
          </a:prstGeom>
          <a:noFill/>
          <a:ln w="1270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9380" name="Freeform 4"/>
          <p:cNvSpPr>
            <a:spLocks/>
          </p:cNvSpPr>
          <p:nvPr/>
        </p:nvSpPr>
        <p:spPr bwMode="auto">
          <a:xfrm>
            <a:off x="1563688" y="1916113"/>
            <a:ext cx="5575300" cy="2820987"/>
          </a:xfrm>
          <a:custGeom>
            <a:avLst/>
            <a:gdLst>
              <a:gd name="T0" fmla="*/ 0 w 3512"/>
              <a:gd name="T1" fmla="*/ 577 h 1777"/>
              <a:gd name="T2" fmla="*/ 344 w 3512"/>
              <a:gd name="T3" fmla="*/ 89 h 1777"/>
              <a:gd name="T4" fmla="*/ 584 w 3512"/>
              <a:gd name="T5" fmla="*/ 41 h 1777"/>
              <a:gd name="T6" fmla="*/ 728 w 3512"/>
              <a:gd name="T7" fmla="*/ 41 h 1777"/>
              <a:gd name="T8" fmla="*/ 824 w 3512"/>
              <a:gd name="T9" fmla="*/ 137 h 1777"/>
              <a:gd name="T10" fmla="*/ 872 w 3512"/>
              <a:gd name="T11" fmla="*/ 233 h 1777"/>
              <a:gd name="T12" fmla="*/ 904 w 3512"/>
              <a:gd name="T13" fmla="*/ 273 h 1777"/>
              <a:gd name="T14" fmla="*/ 968 w 3512"/>
              <a:gd name="T15" fmla="*/ 329 h 1777"/>
              <a:gd name="T16" fmla="*/ 1072 w 3512"/>
              <a:gd name="T17" fmla="*/ 337 h 1777"/>
              <a:gd name="T18" fmla="*/ 1208 w 3512"/>
              <a:gd name="T19" fmla="*/ 329 h 1777"/>
              <a:gd name="T20" fmla="*/ 1352 w 3512"/>
              <a:gd name="T21" fmla="*/ 281 h 1777"/>
              <a:gd name="T22" fmla="*/ 1544 w 3512"/>
              <a:gd name="T23" fmla="*/ 233 h 1777"/>
              <a:gd name="T24" fmla="*/ 1688 w 3512"/>
              <a:gd name="T25" fmla="*/ 281 h 1777"/>
              <a:gd name="T26" fmla="*/ 1832 w 3512"/>
              <a:gd name="T27" fmla="*/ 377 h 1777"/>
              <a:gd name="T28" fmla="*/ 1880 w 3512"/>
              <a:gd name="T29" fmla="*/ 425 h 1777"/>
              <a:gd name="T30" fmla="*/ 1928 w 3512"/>
              <a:gd name="T31" fmla="*/ 521 h 1777"/>
              <a:gd name="T32" fmla="*/ 1976 w 3512"/>
              <a:gd name="T33" fmla="*/ 617 h 1777"/>
              <a:gd name="T34" fmla="*/ 1992 w 3512"/>
              <a:gd name="T35" fmla="*/ 697 h 1777"/>
              <a:gd name="T36" fmla="*/ 2024 w 3512"/>
              <a:gd name="T37" fmla="*/ 761 h 1777"/>
              <a:gd name="T38" fmla="*/ 2120 w 3512"/>
              <a:gd name="T39" fmla="*/ 857 h 1777"/>
              <a:gd name="T40" fmla="*/ 2168 w 3512"/>
              <a:gd name="T41" fmla="*/ 953 h 1777"/>
              <a:gd name="T42" fmla="*/ 2360 w 3512"/>
              <a:gd name="T43" fmla="*/ 1049 h 1777"/>
              <a:gd name="T44" fmla="*/ 2440 w 3512"/>
              <a:gd name="T45" fmla="*/ 1073 h 1777"/>
              <a:gd name="T46" fmla="*/ 2504 w 3512"/>
              <a:gd name="T47" fmla="*/ 1097 h 1777"/>
              <a:gd name="T48" fmla="*/ 2552 w 3512"/>
              <a:gd name="T49" fmla="*/ 1049 h 1777"/>
              <a:gd name="T50" fmla="*/ 2600 w 3512"/>
              <a:gd name="T51" fmla="*/ 1049 h 1777"/>
              <a:gd name="T52" fmla="*/ 2744 w 3512"/>
              <a:gd name="T53" fmla="*/ 1097 h 1777"/>
              <a:gd name="T54" fmla="*/ 2888 w 3512"/>
              <a:gd name="T55" fmla="*/ 1193 h 1777"/>
              <a:gd name="T56" fmla="*/ 2984 w 3512"/>
              <a:gd name="T57" fmla="*/ 1385 h 1777"/>
              <a:gd name="T58" fmla="*/ 3080 w 3512"/>
              <a:gd name="T59" fmla="*/ 1529 h 1777"/>
              <a:gd name="T60" fmla="*/ 3176 w 3512"/>
              <a:gd name="T61" fmla="*/ 1721 h 1777"/>
              <a:gd name="T62" fmla="*/ 3320 w 3512"/>
              <a:gd name="T63" fmla="*/ 1769 h 1777"/>
              <a:gd name="T64" fmla="*/ 3464 w 3512"/>
              <a:gd name="T65" fmla="*/ 1769 h 1777"/>
              <a:gd name="T66" fmla="*/ 3512 w 3512"/>
              <a:gd name="T67" fmla="*/ 1769 h 1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512" h="1777">
                <a:moveTo>
                  <a:pt x="0" y="577"/>
                </a:moveTo>
                <a:cubicBezTo>
                  <a:pt x="56" y="494"/>
                  <a:pt x="247" y="178"/>
                  <a:pt x="344" y="89"/>
                </a:cubicBezTo>
                <a:cubicBezTo>
                  <a:pt x="441" y="0"/>
                  <a:pt x="520" y="49"/>
                  <a:pt x="584" y="41"/>
                </a:cubicBezTo>
                <a:cubicBezTo>
                  <a:pt x="648" y="33"/>
                  <a:pt x="688" y="25"/>
                  <a:pt x="728" y="41"/>
                </a:cubicBezTo>
                <a:cubicBezTo>
                  <a:pt x="768" y="57"/>
                  <a:pt x="800" y="105"/>
                  <a:pt x="824" y="137"/>
                </a:cubicBezTo>
                <a:cubicBezTo>
                  <a:pt x="848" y="169"/>
                  <a:pt x="859" y="210"/>
                  <a:pt x="872" y="233"/>
                </a:cubicBezTo>
                <a:cubicBezTo>
                  <a:pt x="885" y="256"/>
                  <a:pt x="888" y="257"/>
                  <a:pt x="904" y="273"/>
                </a:cubicBezTo>
                <a:cubicBezTo>
                  <a:pt x="920" y="289"/>
                  <a:pt x="940" y="318"/>
                  <a:pt x="968" y="329"/>
                </a:cubicBezTo>
                <a:cubicBezTo>
                  <a:pt x="996" y="340"/>
                  <a:pt x="1032" y="337"/>
                  <a:pt x="1072" y="337"/>
                </a:cubicBezTo>
                <a:cubicBezTo>
                  <a:pt x="1112" y="337"/>
                  <a:pt x="1161" y="338"/>
                  <a:pt x="1208" y="329"/>
                </a:cubicBezTo>
                <a:cubicBezTo>
                  <a:pt x="1255" y="320"/>
                  <a:pt x="1296" y="297"/>
                  <a:pt x="1352" y="281"/>
                </a:cubicBezTo>
                <a:cubicBezTo>
                  <a:pt x="1408" y="265"/>
                  <a:pt x="1488" y="233"/>
                  <a:pt x="1544" y="233"/>
                </a:cubicBezTo>
                <a:cubicBezTo>
                  <a:pt x="1600" y="233"/>
                  <a:pt x="1640" y="257"/>
                  <a:pt x="1688" y="281"/>
                </a:cubicBezTo>
                <a:cubicBezTo>
                  <a:pt x="1736" y="305"/>
                  <a:pt x="1800" y="353"/>
                  <a:pt x="1832" y="377"/>
                </a:cubicBezTo>
                <a:cubicBezTo>
                  <a:pt x="1864" y="401"/>
                  <a:pt x="1864" y="401"/>
                  <a:pt x="1880" y="425"/>
                </a:cubicBezTo>
                <a:cubicBezTo>
                  <a:pt x="1896" y="449"/>
                  <a:pt x="1912" y="489"/>
                  <a:pt x="1928" y="521"/>
                </a:cubicBezTo>
                <a:cubicBezTo>
                  <a:pt x="1944" y="553"/>
                  <a:pt x="1965" y="588"/>
                  <a:pt x="1976" y="617"/>
                </a:cubicBezTo>
                <a:cubicBezTo>
                  <a:pt x="1987" y="646"/>
                  <a:pt x="1984" y="673"/>
                  <a:pt x="1992" y="697"/>
                </a:cubicBezTo>
                <a:cubicBezTo>
                  <a:pt x="2000" y="721"/>
                  <a:pt x="2003" y="734"/>
                  <a:pt x="2024" y="761"/>
                </a:cubicBezTo>
                <a:cubicBezTo>
                  <a:pt x="2045" y="788"/>
                  <a:pt x="2096" y="825"/>
                  <a:pt x="2120" y="857"/>
                </a:cubicBezTo>
                <a:cubicBezTo>
                  <a:pt x="2144" y="889"/>
                  <a:pt x="2128" y="921"/>
                  <a:pt x="2168" y="953"/>
                </a:cubicBezTo>
                <a:cubicBezTo>
                  <a:pt x="2208" y="985"/>
                  <a:pt x="2315" y="1029"/>
                  <a:pt x="2360" y="1049"/>
                </a:cubicBezTo>
                <a:cubicBezTo>
                  <a:pt x="2405" y="1069"/>
                  <a:pt x="2416" y="1065"/>
                  <a:pt x="2440" y="1073"/>
                </a:cubicBezTo>
                <a:cubicBezTo>
                  <a:pt x="2464" y="1081"/>
                  <a:pt x="2485" y="1101"/>
                  <a:pt x="2504" y="1097"/>
                </a:cubicBezTo>
                <a:cubicBezTo>
                  <a:pt x="2523" y="1093"/>
                  <a:pt x="2536" y="1057"/>
                  <a:pt x="2552" y="1049"/>
                </a:cubicBezTo>
                <a:cubicBezTo>
                  <a:pt x="2568" y="1041"/>
                  <a:pt x="2568" y="1041"/>
                  <a:pt x="2600" y="1049"/>
                </a:cubicBezTo>
                <a:cubicBezTo>
                  <a:pt x="2632" y="1057"/>
                  <a:pt x="2696" y="1073"/>
                  <a:pt x="2744" y="1097"/>
                </a:cubicBezTo>
                <a:cubicBezTo>
                  <a:pt x="2792" y="1121"/>
                  <a:pt x="2848" y="1145"/>
                  <a:pt x="2888" y="1193"/>
                </a:cubicBezTo>
                <a:cubicBezTo>
                  <a:pt x="2928" y="1241"/>
                  <a:pt x="2952" y="1329"/>
                  <a:pt x="2984" y="1385"/>
                </a:cubicBezTo>
                <a:cubicBezTo>
                  <a:pt x="3016" y="1441"/>
                  <a:pt x="3048" y="1473"/>
                  <a:pt x="3080" y="1529"/>
                </a:cubicBezTo>
                <a:cubicBezTo>
                  <a:pt x="3112" y="1585"/>
                  <a:pt x="3136" y="1681"/>
                  <a:pt x="3176" y="1721"/>
                </a:cubicBezTo>
                <a:cubicBezTo>
                  <a:pt x="3216" y="1761"/>
                  <a:pt x="3272" y="1761"/>
                  <a:pt x="3320" y="1769"/>
                </a:cubicBezTo>
                <a:cubicBezTo>
                  <a:pt x="3368" y="1777"/>
                  <a:pt x="3432" y="1769"/>
                  <a:pt x="3464" y="1769"/>
                </a:cubicBezTo>
                <a:cubicBezTo>
                  <a:pt x="3496" y="1769"/>
                  <a:pt x="3504" y="1769"/>
                  <a:pt x="3512" y="1769"/>
                </a:cubicBezTo>
              </a:path>
            </a:pathLst>
          </a:custGeom>
          <a:noFill/>
          <a:ln w="635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9381" name="Freeform 5"/>
          <p:cNvSpPr>
            <a:spLocks/>
          </p:cNvSpPr>
          <p:nvPr/>
        </p:nvSpPr>
        <p:spPr bwMode="auto">
          <a:xfrm>
            <a:off x="1665288" y="2303463"/>
            <a:ext cx="6642100" cy="2967037"/>
          </a:xfrm>
          <a:custGeom>
            <a:avLst/>
            <a:gdLst>
              <a:gd name="T0" fmla="*/ 0 w 4184"/>
              <a:gd name="T1" fmla="*/ 309 h 1869"/>
              <a:gd name="T2" fmla="*/ 208 w 4184"/>
              <a:gd name="T3" fmla="*/ 93 h 1869"/>
              <a:gd name="T4" fmla="*/ 448 w 4184"/>
              <a:gd name="T5" fmla="*/ 229 h 1869"/>
              <a:gd name="T6" fmla="*/ 552 w 4184"/>
              <a:gd name="T7" fmla="*/ 277 h 1869"/>
              <a:gd name="T8" fmla="*/ 640 w 4184"/>
              <a:gd name="T9" fmla="*/ 333 h 1869"/>
              <a:gd name="T10" fmla="*/ 776 w 4184"/>
              <a:gd name="T11" fmla="*/ 389 h 1869"/>
              <a:gd name="T12" fmla="*/ 880 w 4184"/>
              <a:gd name="T13" fmla="*/ 453 h 1869"/>
              <a:gd name="T14" fmla="*/ 1072 w 4184"/>
              <a:gd name="T15" fmla="*/ 493 h 1869"/>
              <a:gd name="T16" fmla="*/ 1040 w 4184"/>
              <a:gd name="T17" fmla="*/ 117 h 1869"/>
              <a:gd name="T18" fmla="*/ 1216 w 4184"/>
              <a:gd name="T19" fmla="*/ 77 h 1869"/>
              <a:gd name="T20" fmla="*/ 1464 w 4184"/>
              <a:gd name="T21" fmla="*/ 5 h 1869"/>
              <a:gd name="T22" fmla="*/ 1712 w 4184"/>
              <a:gd name="T23" fmla="*/ 109 h 1869"/>
              <a:gd name="T24" fmla="*/ 1760 w 4184"/>
              <a:gd name="T25" fmla="*/ 285 h 1869"/>
              <a:gd name="T26" fmla="*/ 1624 w 4184"/>
              <a:gd name="T27" fmla="*/ 373 h 1869"/>
              <a:gd name="T28" fmla="*/ 1672 w 4184"/>
              <a:gd name="T29" fmla="*/ 421 h 1869"/>
              <a:gd name="T30" fmla="*/ 1720 w 4184"/>
              <a:gd name="T31" fmla="*/ 517 h 1869"/>
              <a:gd name="T32" fmla="*/ 1768 w 4184"/>
              <a:gd name="T33" fmla="*/ 613 h 1869"/>
              <a:gd name="T34" fmla="*/ 1784 w 4184"/>
              <a:gd name="T35" fmla="*/ 693 h 1869"/>
              <a:gd name="T36" fmla="*/ 1816 w 4184"/>
              <a:gd name="T37" fmla="*/ 757 h 1869"/>
              <a:gd name="T38" fmla="*/ 2096 w 4184"/>
              <a:gd name="T39" fmla="*/ 709 h 1869"/>
              <a:gd name="T40" fmla="*/ 2328 w 4184"/>
              <a:gd name="T41" fmla="*/ 853 h 1869"/>
              <a:gd name="T42" fmla="*/ 2432 w 4184"/>
              <a:gd name="T43" fmla="*/ 845 h 1869"/>
              <a:gd name="T44" fmla="*/ 2664 w 4184"/>
              <a:gd name="T45" fmla="*/ 581 h 1869"/>
              <a:gd name="T46" fmla="*/ 2872 w 4184"/>
              <a:gd name="T47" fmla="*/ 613 h 1869"/>
              <a:gd name="T48" fmla="*/ 2960 w 4184"/>
              <a:gd name="T49" fmla="*/ 813 h 1869"/>
              <a:gd name="T50" fmla="*/ 2856 w 4184"/>
              <a:gd name="T51" fmla="*/ 1013 h 1869"/>
              <a:gd name="T52" fmla="*/ 2936 w 4184"/>
              <a:gd name="T53" fmla="*/ 1205 h 1869"/>
              <a:gd name="T54" fmla="*/ 3032 w 4184"/>
              <a:gd name="T55" fmla="*/ 1325 h 1869"/>
              <a:gd name="T56" fmla="*/ 3104 w 4184"/>
              <a:gd name="T57" fmla="*/ 1469 h 1869"/>
              <a:gd name="T58" fmla="*/ 3216 w 4184"/>
              <a:gd name="T59" fmla="*/ 1509 h 1869"/>
              <a:gd name="T60" fmla="*/ 3320 w 4184"/>
              <a:gd name="T61" fmla="*/ 1541 h 1869"/>
              <a:gd name="T62" fmla="*/ 3544 w 4184"/>
              <a:gd name="T63" fmla="*/ 1549 h 1869"/>
              <a:gd name="T64" fmla="*/ 3624 w 4184"/>
              <a:gd name="T65" fmla="*/ 1637 h 1869"/>
              <a:gd name="T66" fmla="*/ 3952 w 4184"/>
              <a:gd name="T67" fmla="*/ 1717 h 1869"/>
              <a:gd name="T68" fmla="*/ 4184 w 4184"/>
              <a:gd name="T69" fmla="*/ 1869 h 1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184" h="1869">
                <a:moveTo>
                  <a:pt x="0" y="309"/>
                </a:moveTo>
                <a:cubicBezTo>
                  <a:pt x="35" y="273"/>
                  <a:pt x="133" y="106"/>
                  <a:pt x="208" y="93"/>
                </a:cubicBezTo>
                <a:cubicBezTo>
                  <a:pt x="283" y="80"/>
                  <a:pt x="391" y="198"/>
                  <a:pt x="448" y="229"/>
                </a:cubicBezTo>
                <a:cubicBezTo>
                  <a:pt x="505" y="260"/>
                  <a:pt x="520" y="260"/>
                  <a:pt x="552" y="277"/>
                </a:cubicBezTo>
                <a:cubicBezTo>
                  <a:pt x="584" y="294"/>
                  <a:pt x="603" y="314"/>
                  <a:pt x="640" y="333"/>
                </a:cubicBezTo>
                <a:cubicBezTo>
                  <a:pt x="677" y="352"/>
                  <a:pt x="736" y="369"/>
                  <a:pt x="776" y="389"/>
                </a:cubicBezTo>
                <a:cubicBezTo>
                  <a:pt x="816" y="409"/>
                  <a:pt x="831" y="436"/>
                  <a:pt x="880" y="453"/>
                </a:cubicBezTo>
                <a:cubicBezTo>
                  <a:pt x="929" y="470"/>
                  <a:pt x="1045" y="549"/>
                  <a:pt x="1072" y="493"/>
                </a:cubicBezTo>
                <a:cubicBezTo>
                  <a:pt x="1099" y="437"/>
                  <a:pt x="1016" y="186"/>
                  <a:pt x="1040" y="117"/>
                </a:cubicBezTo>
                <a:cubicBezTo>
                  <a:pt x="1064" y="48"/>
                  <a:pt x="1145" y="96"/>
                  <a:pt x="1216" y="77"/>
                </a:cubicBezTo>
                <a:cubicBezTo>
                  <a:pt x="1287" y="58"/>
                  <a:pt x="1381" y="0"/>
                  <a:pt x="1464" y="5"/>
                </a:cubicBezTo>
                <a:cubicBezTo>
                  <a:pt x="1547" y="10"/>
                  <a:pt x="1663" y="62"/>
                  <a:pt x="1712" y="109"/>
                </a:cubicBezTo>
                <a:cubicBezTo>
                  <a:pt x="1761" y="156"/>
                  <a:pt x="1775" y="241"/>
                  <a:pt x="1760" y="285"/>
                </a:cubicBezTo>
                <a:cubicBezTo>
                  <a:pt x="1745" y="329"/>
                  <a:pt x="1639" y="350"/>
                  <a:pt x="1624" y="373"/>
                </a:cubicBezTo>
                <a:cubicBezTo>
                  <a:pt x="1609" y="396"/>
                  <a:pt x="1656" y="397"/>
                  <a:pt x="1672" y="421"/>
                </a:cubicBezTo>
                <a:cubicBezTo>
                  <a:pt x="1688" y="445"/>
                  <a:pt x="1704" y="485"/>
                  <a:pt x="1720" y="517"/>
                </a:cubicBezTo>
                <a:cubicBezTo>
                  <a:pt x="1736" y="549"/>
                  <a:pt x="1757" y="584"/>
                  <a:pt x="1768" y="613"/>
                </a:cubicBezTo>
                <a:cubicBezTo>
                  <a:pt x="1779" y="642"/>
                  <a:pt x="1776" y="669"/>
                  <a:pt x="1784" y="693"/>
                </a:cubicBezTo>
                <a:cubicBezTo>
                  <a:pt x="1792" y="717"/>
                  <a:pt x="1764" y="754"/>
                  <a:pt x="1816" y="757"/>
                </a:cubicBezTo>
                <a:cubicBezTo>
                  <a:pt x="1868" y="760"/>
                  <a:pt x="2011" y="693"/>
                  <a:pt x="2096" y="709"/>
                </a:cubicBezTo>
                <a:cubicBezTo>
                  <a:pt x="2181" y="725"/>
                  <a:pt x="2272" y="830"/>
                  <a:pt x="2328" y="853"/>
                </a:cubicBezTo>
                <a:cubicBezTo>
                  <a:pt x="2384" y="876"/>
                  <a:pt x="2376" y="890"/>
                  <a:pt x="2432" y="845"/>
                </a:cubicBezTo>
                <a:cubicBezTo>
                  <a:pt x="2488" y="800"/>
                  <a:pt x="2591" y="620"/>
                  <a:pt x="2664" y="581"/>
                </a:cubicBezTo>
                <a:cubicBezTo>
                  <a:pt x="2737" y="542"/>
                  <a:pt x="2823" y="574"/>
                  <a:pt x="2872" y="613"/>
                </a:cubicBezTo>
                <a:cubicBezTo>
                  <a:pt x="2921" y="652"/>
                  <a:pt x="2963" y="746"/>
                  <a:pt x="2960" y="813"/>
                </a:cubicBezTo>
                <a:cubicBezTo>
                  <a:pt x="2957" y="880"/>
                  <a:pt x="2860" y="948"/>
                  <a:pt x="2856" y="1013"/>
                </a:cubicBezTo>
                <a:cubicBezTo>
                  <a:pt x="2852" y="1078"/>
                  <a:pt x="2907" y="1153"/>
                  <a:pt x="2936" y="1205"/>
                </a:cubicBezTo>
                <a:cubicBezTo>
                  <a:pt x="2965" y="1257"/>
                  <a:pt x="3004" y="1281"/>
                  <a:pt x="3032" y="1325"/>
                </a:cubicBezTo>
                <a:cubicBezTo>
                  <a:pt x="3060" y="1369"/>
                  <a:pt x="3073" y="1438"/>
                  <a:pt x="3104" y="1469"/>
                </a:cubicBezTo>
                <a:cubicBezTo>
                  <a:pt x="3135" y="1500"/>
                  <a:pt x="3180" y="1497"/>
                  <a:pt x="3216" y="1509"/>
                </a:cubicBezTo>
                <a:cubicBezTo>
                  <a:pt x="3252" y="1521"/>
                  <a:pt x="3265" y="1534"/>
                  <a:pt x="3320" y="1541"/>
                </a:cubicBezTo>
                <a:cubicBezTo>
                  <a:pt x="3375" y="1548"/>
                  <a:pt x="3493" y="1533"/>
                  <a:pt x="3544" y="1549"/>
                </a:cubicBezTo>
                <a:cubicBezTo>
                  <a:pt x="3595" y="1565"/>
                  <a:pt x="3556" y="1609"/>
                  <a:pt x="3624" y="1637"/>
                </a:cubicBezTo>
                <a:cubicBezTo>
                  <a:pt x="3692" y="1665"/>
                  <a:pt x="3859" y="1678"/>
                  <a:pt x="3952" y="1717"/>
                </a:cubicBezTo>
                <a:cubicBezTo>
                  <a:pt x="4045" y="1756"/>
                  <a:pt x="4136" y="1837"/>
                  <a:pt x="4184" y="1869"/>
                </a:cubicBezTo>
              </a:path>
            </a:pathLst>
          </a:custGeom>
          <a:noFill/>
          <a:ln w="635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9382" name="Text Box 6"/>
          <p:cNvSpPr txBox="1">
            <a:spLocks noChangeArrowheads="1"/>
          </p:cNvSpPr>
          <p:nvPr/>
        </p:nvSpPr>
        <p:spPr bwMode="auto">
          <a:xfrm>
            <a:off x="304800" y="4800600"/>
            <a:ext cx="64008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800" b="1" dirty="0">
                <a:solidFill>
                  <a:srgbClr val="66FF33"/>
                </a:solidFill>
              </a:rPr>
              <a:t>Lors des évènements pluviométriques extrêmes</a:t>
            </a:r>
          </a:p>
          <a:p>
            <a:pPr algn="l">
              <a:lnSpc>
                <a:spcPct val="140000"/>
              </a:lnSpc>
              <a:buFontTx/>
              <a:buChar char="•"/>
            </a:pPr>
            <a:r>
              <a:rPr lang="fr-FR" sz="1400" b="1" dirty="0">
                <a:solidFill>
                  <a:srgbClr val="66FF33"/>
                </a:solidFill>
              </a:rPr>
              <a:t>Stockage temporaire d’eau</a:t>
            </a:r>
          </a:p>
          <a:p>
            <a:pPr algn="l">
              <a:lnSpc>
                <a:spcPct val="140000"/>
              </a:lnSpc>
              <a:buFontTx/>
              <a:buChar char="•"/>
            </a:pPr>
            <a:r>
              <a:rPr lang="fr-FR" sz="1400" b="1" dirty="0">
                <a:solidFill>
                  <a:srgbClr val="66FF33"/>
                </a:solidFill>
              </a:rPr>
              <a:t>Ralentissement des courants</a:t>
            </a:r>
          </a:p>
          <a:p>
            <a:pPr algn="l">
              <a:lnSpc>
                <a:spcPct val="140000"/>
              </a:lnSpc>
              <a:buFontTx/>
              <a:buChar char="•"/>
            </a:pPr>
            <a:r>
              <a:rPr lang="fr-FR" sz="1400" b="1" dirty="0">
                <a:solidFill>
                  <a:srgbClr val="66FF33"/>
                </a:solidFill>
              </a:rPr>
              <a:t>Alluvionnement de particules fines</a:t>
            </a:r>
          </a:p>
        </p:txBody>
      </p:sp>
      <p:grpSp>
        <p:nvGrpSpPr>
          <p:cNvPr id="869383" name="Group 7"/>
          <p:cNvGrpSpPr>
            <a:grpSpLocks/>
          </p:cNvGrpSpPr>
          <p:nvPr/>
        </p:nvGrpSpPr>
        <p:grpSpPr bwMode="auto">
          <a:xfrm>
            <a:off x="1576388" y="1651000"/>
            <a:ext cx="1600200" cy="1524000"/>
            <a:chOff x="1056" y="1488"/>
            <a:chExt cx="1008" cy="960"/>
          </a:xfrm>
        </p:grpSpPr>
        <p:grpSp>
          <p:nvGrpSpPr>
            <p:cNvPr id="869384" name="Group 8"/>
            <p:cNvGrpSpPr>
              <a:grpSpLocks/>
            </p:cNvGrpSpPr>
            <p:nvPr/>
          </p:nvGrpSpPr>
          <p:grpSpPr bwMode="auto">
            <a:xfrm rot="-640697">
              <a:off x="1296" y="1872"/>
              <a:ext cx="768" cy="576"/>
              <a:chOff x="1296" y="1968"/>
              <a:chExt cx="768" cy="576"/>
            </a:xfrm>
          </p:grpSpPr>
          <p:sp>
            <p:nvSpPr>
              <p:cNvPr id="869385" name="Line 9"/>
              <p:cNvSpPr>
                <a:spLocks noChangeShapeType="1"/>
              </p:cNvSpPr>
              <p:nvPr/>
            </p:nvSpPr>
            <p:spPr bwMode="auto">
              <a:xfrm flipV="1">
                <a:off x="1296" y="1968"/>
                <a:ext cx="384" cy="192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9386" name="Line 10"/>
              <p:cNvSpPr>
                <a:spLocks noChangeShapeType="1"/>
              </p:cNvSpPr>
              <p:nvPr/>
            </p:nvSpPr>
            <p:spPr bwMode="auto">
              <a:xfrm flipV="1">
                <a:off x="1392" y="2064"/>
                <a:ext cx="384" cy="192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9387" name="Line 11"/>
              <p:cNvSpPr>
                <a:spLocks noChangeShapeType="1"/>
              </p:cNvSpPr>
              <p:nvPr/>
            </p:nvSpPr>
            <p:spPr bwMode="auto">
              <a:xfrm flipV="1">
                <a:off x="1488" y="2160"/>
                <a:ext cx="384" cy="192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9388" name="Line 12"/>
              <p:cNvSpPr>
                <a:spLocks noChangeShapeType="1"/>
              </p:cNvSpPr>
              <p:nvPr/>
            </p:nvSpPr>
            <p:spPr bwMode="auto">
              <a:xfrm flipV="1">
                <a:off x="1584" y="2256"/>
                <a:ext cx="384" cy="192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9389" name="Line 13"/>
              <p:cNvSpPr>
                <a:spLocks noChangeShapeType="1"/>
              </p:cNvSpPr>
              <p:nvPr/>
            </p:nvSpPr>
            <p:spPr bwMode="auto">
              <a:xfrm flipV="1">
                <a:off x="1680" y="2352"/>
                <a:ext cx="384" cy="192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69390" name="Group 14"/>
            <p:cNvGrpSpPr>
              <a:grpSpLocks/>
            </p:cNvGrpSpPr>
            <p:nvPr/>
          </p:nvGrpSpPr>
          <p:grpSpPr bwMode="auto">
            <a:xfrm>
              <a:off x="1056" y="1488"/>
              <a:ext cx="768" cy="528"/>
              <a:chOff x="1056" y="1488"/>
              <a:chExt cx="768" cy="528"/>
            </a:xfrm>
          </p:grpSpPr>
          <p:sp>
            <p:nvSpPr>
              <p:cNvPr id="869391" name="Line 15"/>
              <p:cNvSpPr>
                <a:spLocks noChangeShapeType="1"/>
              </p:cNvSpPr>
              <p:nvPr/>
            </p:nvSpPr>
            <p:spPr bwMode="auto">
              <a:xfrm flipH="1" flipV="1">
                <a:off x="1248" y="1584"/>
                <a:ext cx="336" cy="28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9392" name="Line 16"/>
              <p:cNvSpPr>
                <a:spLocks noChangeShapeType="1"/>
              </p:cNvSpPr>
              <p:nvPr/>
            </p:nvSpPr>
            <p:spPr bwMode="auto">
              <a:xfrm flipH="1" flipV="1">
                <a:off x="1056" y="1728"/>
                <a:ext cx="336" cy="28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9393" name="Line 17"/>
              <p:cNvSpPr>
                <a:spLocks noChangeShapeType="1"/>
              </p:cNvSpPr>
              <p:nvPr/>
            </p:nvSpPr>
            <p:spPr bwMode="auto">
              <a:xfrm flipH="1" flipV="1">
                <a:off x="1152" y="1680"/>
                <a:ext cx="336" cy="28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9394" name="Line 18"/>
              <p:cNvSpPr>
                <a:spLocks noChangeShapeType="1"/>
              </p:cNvSpPr>
              <p:nvPr/>
            </p:nvSpPr>
            <p:spPr bwMode="auto">
              <a:xfrm flipH="1" flipV="1">
                <a:off x="1488" y="1488"/>
                <a:ext cx="336" cy="28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9395" name="Line 19"/>
              <p:cNvSpPr>
                <a:spLocks noChangeShapeType="1"/>
              </p:cNvSpPr>
              <p:nvPr/>
            </p:nvSpPr>
            <p:spPr bwMode="auto">
              <a:xfrm flipH="1" flipV="1">
                <a:off x="1392" y="1536"/>
                <a:ext cx="336" cy="28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69396" name="Rectangle 20"/>
          <p:cNvSpPr>
            <a:spLocks noChangeArrowheads="1"/>
          </p:cNvSpPr>
          <p:nvPr/>
        </p:nvSpPr>
        <p:spPr bwMode="auto">
          <a:xfrm>
            <a:off x="457200" y="3810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fr-FR" sz="2000" b="1" dirty="0">
                <a:solidFill>
                  <a:srgbClr val="FFCC00"/>
                </a:solidFill>
              </a:rPr>
              <a:t>Ralentissement des courants d’inondation dans les lits majeurs</a:t>
            </a:r>
            <a:endParaRPr lang="en-GB" sz="1600" b="1" dirty="0">
              <a:solidFill>
                <a:srgbClr val="FFCC00"/>
              </a:solidFill>
            </a:endParaRPr>
          </a:p>
        </p:txBody>
      </p:sp>
      <p:sp>
        <p:nvSpPr>
          <p:cNvPr id="869397" name="Text Box 21"/>
          <p:cNvSpPr txBox="1">
            <a:spLocks noChangeArrowheads="1"/>
          </p:cNvSpPr>
          <p:nvPr/>
        </p:nvSpPr>
        <p:spPr bwMode="auto">
          <a:xfrm>
            <a:off x="4419600" y="2362200"/>
            <a:ext cx="2057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b="1" dirty="0">
                <a:solidFill>
                  <a:schemeClr val="accent2"/>
                </a:solidFill>
              </a:rPr>
              <a:t>Lit majeur cultivé</a:t>
            </a:r>
            <a:endParaRPr lang="en-GB" sz="1800" b="1" dirty="0">
              <a:solidFill>
                <a:schemeClr val="accent2"/>
              </a:solidFill>
            </a:endParaRPr>
          </a:p>
        </p:txBody>
      </p:sp>
      <p:pic>
        <p:nvPicPr>
          <p:cNvPr id="869398" name="Picture 25" descr="C:\DOCUME~1\ADMINI~1\LOCALS~1\Temp\npo000090.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990600"/>
            <a:ext cx="2514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50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743200"/>
            <a:ext cx="7772400" cy="1261864"/>
          </a:xfrm>
        </p:spPr>
        <p:txBody>
          <a:bodyPr/>
          <a:lstStyle/>
          <a:p>
            <a:pPr eaLnBrk="1" hangingPunct="1"/>
            <a:r>
              <a:rPr lang="fr-FR" sz="3600" b="1" dirty="0" smtClean="0">
                <a:solidFill>
                  <a:srgbClr val="00FF00"/>
                </a:solidFill>
                <a:cs typeface="Arial" pitchFamily="34" charset="0"/>
              </a:rPr>
              <a:t>Bilan hydrique des parcelles agroforestières</a:t>
            </a:r>
            <a:endParaRPr lang="fr-FR" dirty="0" smtClean="0"/>
          </a:p>
        </p:txBody>
      </p:sp>
      <p:grpSp>
        <p:nvGrpSpPr>
          <p:cNvPr id="64515" name="Group 4"/>
          <p:cNvGrpSpPr>
            <a:grpSpLocks/>
          </p:cNvGrpSpPr>
          <p:nvPr/>
        </p:nvGrpSpPr>
        <p:grpSpPr bwMode="auto">
          <a:xfrm>
            <a:off x="0" y="0"/>
            <a:ext cx="9147175" cy="1063625"/>
            <a:chOff x="-2" y="1536"/>
            <a:chExt cx="5762" cy="670"/>
          </a:xfrm>
        </p:grpSpPr>
        <p:grpSp>
          <p:nvGrpSpPr>
            <p:cNvPr id="64516" name="Group 5"/>
            <p:cNvGrpSpPr>
              <a:grpSpLocks/>
            </p:cNvGrpSpPr>
            <p:nvPr/>
          </p:nvGrpSpPr>
          <p:grpSpPr bwMode="auto">
            <a:xfrm flipH="1">
              <a:off x="-2" y="1562"/>
              <a:ext cx="5762" cy="638"/>
              <a:chOff x="-2" y="1562"/>
              <a:chExt cx="5762" cy="638"/>
            </a:xfrm>
          </p:grpSpPr>
          <p:sp>
            <p:nvSpPr>
              <p:cNvPr id="64519" name="Freeform 6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5745 h 720"/>
                  <a:gd name="T4" fmla="*/ 624 w 1000"/>
                  <a:gd name="T5" fmla="*/ 5745 h 720"/>
                  <a:gd name="T6" fmla="*/ 624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0" name="Freeform 7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361 h 317"/>
                  <a:gd name="T4" fmla="*/ 624 w 624"/>
                  <a:gd name="T5" fmla="*/ 36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1" name="Freeform 8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362 h 317"/>
                  <a:gd name="T4" fmla="*/ 624 w 624"/>
                  <a:gd name="T5" fmla="*/ 36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2" name="Freeform 9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37 h 370"/>
                  <a:gd name="T2" fmla="*/ 0 w 624"/>
                  <a:gd name="T3" fmla="*/ 224 h 370"/>
                  <a:gd name="T4" fmla="*/ 624 w 624"/>
                  <a:gd name="T5" fmla="*/ 224 h 370"/>
                  <a:gd name="T6" fmla="*/ 624 w 624"/>
                  <a:gd name="T7" fmla="*/ 37 h 370"/>
                  <a:gd name="T8" fmla="*/ 384 w 624"/>
                  <a:gd name="T9" fmla="*/ 6 h 370"/>
                  <a:gd name="T10" fmla="*/ 0 w 624"/>
                  <a:gd name="T11" fmla="*/ 37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3" name="Freeform 10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52 h 317"/>
                  <a:gd name="T4" fmla="*/ 624 w 624"/>
                  <a:gd name="T5" fmla="*/ 25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4" name="Freeform 11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362 h 272"/>
                  <a:gd name="T4" fmla="*/ 240 w 624"/>
                  <a:gd name="T5" fmla="*/ 319 h 272"/>
                  <a:gd name="T6" fmla="*/ 624 w 624"/>
                  <a:gd name="T7" fmla="*/ 362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5" name="Freeform 12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39 h 362"/>
                  <a:gd name="T2" fmla="*/ 8 w 632"/>
                  <a:gd name="T3" fmla="*/ 276 h 362"/>
                  <a:gd name="T4" fmla="*/ 248 w 632"/>
                  <a:gd name="T5" fmla="*/ 276 h 362"/>
                  <a:gd name="T6" fmla="*/ 632 w 632"/>
                  <a:gd name="T7" fmla="*/ 276 h 362"/>
                  <a:gd name="T8" fmla="*/ 632 w 632"/>
                  <a:gd name="T9" fmla="*/ 39 h 362"/>
                  <a:gd name="T10" fmla="*/ 104 w 632"/>
                  <a:gd name="T11" fmla="*/ 39 h 362"/>
                  <a:gd name="T12" fmla="*/ 8 w 632"/>
                  <a:gd name="T13" fmla="*/ 39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6" name="Freeform 13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361 h 317"/>
                  <a:gd name="T4" fmla="*/ 624 w 624"/>
                  <a:gd name="T5" fmla="*/ 36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7" name="Freeform 14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362 h 317"/>
                  <a:gd name="T4" fmla="*/ 624 w 624"/>
                  <a:gd name="T5" fmla="*/ 36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8" name="Freeform 15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37 h 370"/>
                  <a:gd name="T2" fmla="*/ 0 w 624"/>
                  <a:gd name="T3" fmla="*/ 224 h 370"/>
                  <a:gd name="T4" fmla="*/ 624 w 624"/>
                  <a:gd name="T5" fmla="*/ 224 h 370"/>
                  <a:gd name="T6" fmla="*/ 624 w 624"/>
                  <a:gd name="T7" fmla="*/ 37 h 370"/>
                  <a:gd name="T8" fmla="*/ 384 w 624"/>
                  <a:gd name="T9" fmla="*/ 6 h 370"/>
                  <a:gd name="T10" fmla="*/ 0 w 624"/>
                  <a:gd name="T11" fmla="*/ 37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9" name="Freeform 16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52 h 317"/>
                  <a:gd name="T4" fmla="*/ 624 w 624"/>
                  <a:gd name="T5" fmla="*/ 25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0" name="Freeform 17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361 h 272"/>
                  <a:gd name="T4" fmla="*/ 240 w 624"/>
                  <a:gd name="T5" fmla="*/ 319 h 272"/>
                  <a:gd name="T6" fmla="*/ 624 w 624"/>
                  <a:gd name="T7" fmla="*/ 361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1" name="Freeform 18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39 h 362"/>
                  <a:gd name="T2" fmla="*/ 8 w 632"/>
                  <a:gd name="T3" fmla="*/ 277 h 362"/>
                  <a:gd name="T4" fmla="*/ 248 w 632"/>
                  <a:gd name="T5" fmla="*/ 277 h 362"/>
                  <a:gd name="T6" fmla="*/ 632 w 632"/>
                  <a:gd name="T7" fmla="*/ 277 h 362"/>
                  <a:gd name="T8" fmla="*/ 632 w 632"/>
                  <a:gd name="T9" fmla="*/ 39 h 362"/>
                  <a:gd name="T10" fmla="*/ 104 w 632"/>
                  <a:gd name="T11" fmla="*/ 39 h 362"/>
                  <a:gd name="T12" fmla="*/ 8 w 632"/>
                  <a:gd name="T13" fmla="*/ 39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2" name="Freeform 19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361 h 317"/>
                  <a:gd name="T4" fmla="*/ 624 w 624"/>
                  <a:gd name="T5" fmla="*/ 36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3" name="Freeform 20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362 h 317"/>
                  <a:gd name="T4" fmla="*/ 624 w 624"/>
                  <a:gd name="T5" fmla="*/ 36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4" name="Freeform 21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37 h 370"/>
                  <a:gd name="T2" fmla="*/ 0 w 624"/>
                  <a:gd name="T3" fmla="*/ 224 h 370"/>
                  <a:gd name="T4" fmla="*/ 624 w 624"/>
                  <a:gd name="T5" fmla="*/ 224 h 370"/>
                  <a:gd name="T6" fmla="*/ 624 w 624"/>
                  <a:gd name="T7" fmla="*/ 37 h 370"/>
                  <a:gd name="T8" fmla="*/ 384 w 624"/>
                  <a:gd name="T9" fmla="*/ 6 h 370"/>
                  <a:gd name="T10" fmla="*/ 0 w 624"/>
                  <a:gd name="T11" fmla="*/ 37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5" name="Freeform 22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6" name="Freeform 23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361 h 272"/>
                  <a:gd name="T4" fmla="*/ 240 w 624"/>
                  <a:gd name="T5" fmla="*/ 319 h 272"/>
                  <a:gd name="T6" fmla="*/ 624 w 624"/>
                  <a:gd name="T7" fmla="*/ 361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7" name="Freeform 24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39 h 362"/>
                  <a:gd name="T2" fmla="*/ 8 w 632"/>
                  <a:gd name="T3" fmla="*/ 277 h 362"/>
                  <a:gd name="T4" fmla="*/ 248 w 632"/>
                  <a:gd name="T5" fmla="*/ 277 h 362"/>
                  <a:gd name="T6" fmla="*/ 632 w 632"/>
                  <a:gd name="T7" fmla="*/ 277 h 362"/>
                  <a:gd name="T8" fmla="*/ 632 w 632"/>
                  <a:gd name="T9" fmla="*/ 39 h 362"/>
                  <a:gd name="T10" fmla="*/ 104 w 632"/>
                  <a:gd name="T11" fmla="*/ 39 h 362"/>
                  <a:gd name="T12" fmla="*/ 8 w 632"/>
                  <a:gd name="T13" fmla="*/ 39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517" name="Freeform 25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210 h 385"/>
                <a:gd name="T2" fmla="*/ 5762 w 5762"/>
                <a:gd name="T3" fmla="*/ 201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210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18" name="Freeform 26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624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15938"/>
            <a:ext cx="7772400" cy="627062"/>
          </a:xfrm>
        </p:spPr>
        <p:txBody>
          <a:bodyPr/>
          <a:lstStyle/>
          <a:p>
            <a:pPr eaLnBrk="1" hangingPunct="1"/>
            <a:r>
              <a:rPr lang="fr-FR" dirty="0" smtClean="0"/>
              <a:t>Arbres hors forêt et bilan hydrique</a:t>
            </a:r>
          </a:p>
        </p:txBody>
      </p:sp>
      <p:sp>
        <p:nvSpPr>
          <p:cNvPr id="142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41513"/>
            <a:ext cx="7164288" cy="4114800"/>
          </a:xfrm>
        </p:spPr>
        <p:txBody>
          <a:bodyPr/>
          <a:lstStyle/>
          <a:p>
            <a:pPr eaLnBrk="1" hangingPunct="1"/>
            <a:r>
              <a:rPr lang="fr-FR" sz="2400" dirty="0" smtClean="0"/>
              <a:t>+20 à +60 % en biomasse dans les parcelles agroforestières</a:t>
            </a:r>
          </a:p>
          <a:p>
            <a:pPr eaLnBrk="1" hangingPunct="1"/>
            <a:endParaRPr lang="fr-FR" sz="2400" dirty="0" smtClean="0"/>
          </a:p>
          <a:p>
            <a:pPr eaLnBrk="1" hangingPunct="1"/>
            <a:r>
              <a:rPr lang="fr-FR" sz="2400" dirty="0" smtClean="0"/>
              <a:t>En première approximation, +20 à +60% de consommation en eau et azote</a:t>
            </a:r>
          </a:p>
          <a:p>
            <a:pPr eaLnBrk="1" hangingPunct="1"/>
            <a:endParaRPr lang="fr-FR" sz="2400" dirty="0" smtClean="0"/>
          </a:p>
          <a:p>
            <a:pPr eaLnBrk="1" hangingPunct="1"/>
            <a:r>
              <a:rPr lang="fr-FR" sz="2400" dirty="0" smtClean="0"/>
              <a:t>Systèmes agroforestiers pertinents là où il y a des fuites d’eau et de nitrates</a:t>
            </a:r>
          </a:p>
          <a:p>
            <a:pPr eaLnBrk="1" hangingPunct="1"/>
            <a:endParaRPr lang="fr-FR" sz="2400" dirty="0"/>
          </a:p>
          <a:p>
            <a:pPr eaLnBrk="1" hangingPunct="1"/>
            <a:r>
              <a:rPr lang="fr-FR" sz="2400" dirty="0" smtClean="0"/>
              <a:t>L’arbre assèche le sol en profondeur en été (stockage plus efficace des pluies d’automne et d’hiver)</a:t>
            </a:r>
          </a:p>
          <a:p>
            <a:pPr eaLnBrk="1" hangingPunct="1"/>
            <a:endParaRPr lang="fr-FR" sz="2400" dirty="0" smtClean="0"/>
          </a:p>
          <a:p>
            <a:pPr eaLnBrk="1" hangingPunct="1"/>
            <a:endParaRPr lang="fr-FR" sz="2400" dirty="0" smtClean="0"/>
          </a:p>
          <a:p>
            <a:pPr eaLnBrk="1" hangingPunct="1"/>
            <a:endParaRPr lang="fr-FR" sz="2400" dirty="0" smtClean="0"/>
          </a:p>
        </p:txBody>
      </p:sp>
      <p:pic>
        <p:nvPicPr>
          <p:cNvPr id="4" name="Picture 4" descr="C:\Temporaire\Images compressées pour envoi par mail\125-2527_IM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501008"/>
            <a:ext cx="1603530" cy="213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49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602" name="Rectangle 2"/>
          <p:cNvSpPr>
            <a:spLocks noChangeArrowheads="1"/>
          </p:cNvSpPr>
          <p:nvPr/>
        </p:nvSpPr>
        <p:spPr bwMode="auto">
          <a:xfrm>
            <a:off x="3248025" y="946150"/>
            <a:ext cx="3051175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056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6935788" cy="431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305604" name="Text Box 4"/>
          <p:cNvSpPr txBox="1">
            <a:spLocks noChangeArrowheads="1"/>
          </p:cNvSpPr>
          <p:nvPr/>
        </p:nvSpPr>
        <p:spPr bwMode="auto">
          <a:xfrm>
            <a:off x="2746375" y="5903913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>
                <a:solidFill>
                  <a:schemeClr val="tx1"/>
                </a:solidFill>
                <a:latin typeface="Verdana" pitchFamily="34" charset="0"/>
              </a:rPr>
              <a:t>18 août 2003</a:t>
            </a:r>
          </a:p>
        </p:txBody>
      </p:sp>
      <p:sp>
        <p:nvSpPr>
          <p:cNvPr id="1305605" name="AutoShape 5"/>
          <p:cNvSpPr>
            <a:spLocks/>
          </p:cNvSpPr>
          <p:nvPr/>
        </p:nvSpPr>
        <p:spPr bwMode="auto">
          <a:xfrm>
            <a:off x="6556375" y="4532313"/>
            <a:ext cx="914400" cy="460375"/>
          </a:xfrm>
          <a:prstGeom prst="borderCallout1">
            <a:avLst>
              <a:gd name="adj1" fmla="val 24829"/>
              <a:gd name="adj2" fmla="val -8333"/>
              <a:gd name="adj3" fmla="val -193792"/>
              <a:gd name="adj4" fmla="val -129514"/>
            </a:avLst>
          </a:prstGeom>
          <a:noFill/>
          <a:ln w="63500">
            <a:solidFill>
              <a:schemeClr val="bg1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fr-FR" sz="2000" b="1">
                <a:solidFill>
                  <a:schemeClr val="tx1"/>
                </a:solidFill>
              </a:rPr>
              <a:t>Blé</a:t>
            </a:r>
          </a:p>
        </p:txBody>
      </p:sp>
      <p:sp>
        <p:nvSpPr>
          <p:cNvPr id="1305606" name="AutoShape 6"/>
          <p:cNvSpPr>
            <a:spLocks/>
          </p:cNvSpPr>
          <p:nvPr/>
        </p:nvSpPr>
        <p:spPr bwMode="auto">
          <a:xfrm>
            <a:off x="3654425" y="304800"/>
            <a:ext cx="4492625" cy="765175"/>
          </a:xfrm>
          <a:prstGeom prst="borderCallout1">
            <a:avLst>
              <a:gd name="adj1" fmla="val 14940"/>
              <a:gd name="adj2" fmla="val -1694"/>
              <a:gd name="adj3" fmla="val 336931"/>
              <a:gd name="adj4" fmla="val -6431"/>
            </a:avLst>
          </a:prstGeom>
          <a:solidFill>
            <a:schemeClr val="bg1"/>
          </a:solidFill>
          <a:ln w="63500">
            <a:solidFill>
              <a:schemeClr val="bg1"/>
            </a:solidFill>
            <a:miter lim="800000"/>
            <a:headEnd/>
            <a:tailEnd type="arrow" w="med" len="med"/>
          </a:ln>
          <a:effectLst/>
        </p:spPr>
        <p:txBody>
          <a:bodyPr>
            <a:spAutoFit/>
          </a:bodyPr>
          <a:lstStyle/>
          <a:p>
            <a:pPr algn="l"/>
            <a:r>
              <a:rPr lang="fr-FR" sz="2000" b="1" dirty="0">
                <a:solidFill>
                  <a:schemeClr val="tx1"/>
                </a:solidFill>
              </a:rPr>
              <a:t>Peuplier + blé : beaucoup plus sec en profondeur</a:t>
            </a:r>
          </a:p>
        </p:txBody>
      </p:sp>
      <p:sp>
        <p:nvSpPr>
          <p:cNvPr id="1305607" name="AutoShape 7"/>
          <p:cNvSpPr>
            <a:spLocks/>
          </p:cNvSpPr>
          <p:nvPr/>
        </p:nvSpPr>
        <p:spPr bwMode="auto">
          <a:xfrm>
            <a:off x="1984375" y="4075113"/>
            <a:ext cx="1371600" cy="460375"/>
          </a:xfrm>
          <a:prstGeom prst="borderCallout1">
            <a:avLst>
              <a:gd name="adj1" fmla="val 24829"/>
              <a:gd name="adj2" fmla="val 105556"/>
              <a:gd name="adj3" fmla="val 135171"/>
              <a:gd name="adj4" fmla="val 171412"/>
            </a:avLst>
          </a:prstGeom>
          <a:noFill/>
          <a:ln w="63500">
            <a:solidFill>
              <a:schemeClr val="bg1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fr-FR" sz="2000" b="1">
                <a:solidFill>
                  <a:schemeClr val="tx1"/>
                </a:solidFill>
              </a:rPr>
              <a:t>Peupliers</a:t>
            </a:r>
          </a:p>
        </p:txBody>
      </p:sp>
      <p:sp>
        <p:nvSpPr>
          <p:cNvPr id="1305608" name="Text Box 8"/>
          <p:cNvSpPr txBox="1">
            <a:spLocks noChangeArrowheads="1"/>
          </p:cNvSpPr>
          <p:nvPr/>
        </p:nvSpPr>
        <p:spPr bwMode="auto">
          <a:xfrm>
            <a:off x="5638800" y="5715000"/>
            <a:ext cx="3124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>
                <a:solidFill>
                  <a:schemeClr val="tx1"/>
                </a:solidFill>
              </a:rPr>
              <a:t>Profils hydriques en plein été</a:t>
            </a:r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6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5605" grpId="0" animBg="1" autoUpdateAnimBg="0"/>
      <p:bldP spid="1305606" grpId="0" animBg="1" autoUpdateAnimBg="0"/>
      <p:bldP spid="1305607" grpId="0" animBg="1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Rectangle 2"/>
          <p:cNvSpPr>
            <a:spLocks noChangeArrowheads="1"/>
          </p:cNvSpPr>
          <p:nvPr/>
        </p:nvSpPr>
        <p:spPr bwMode="auto">
          <a:xfrm>
            <a:off x="3854450" y="909638"/>
            <a:ext cx="30511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09699" name="Picture 3" descr="IMG_86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2570162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9700" name="Picture 4" descr="892-9300_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85800"/>
            <a:ext cx="2443163" cy="326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9701" name="Picture 5" descr="IMG_86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124200"/>
            <a:ext cx="3409950" cy="255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9702" name="Text Box 6"/>
          <p:cNvSpPr txBox="1">
            <a:spLocks noChangeArrowheads="1"/>
          </p:cNvSpPr>
          <p:nvPr/>
        </p:nvSpPr>
        <p:spPr bwMode="auto">
          <a:xfrm>
            <a:off x="228600" y="6035675"/>
            <a:ext cx="853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b="1" dirty="0">
                <a:solidFill>
                  <a:srgbClr val="FFCC00"/>
                </a:solidFill>
              </a:rPr>
              <a:t>Mesure des densités de racines fines profondes des arbres par carottage</a:t>
            </a:r>
          </a:p>
        </p:txBody>
      </p:sp>
    </p:spTree>
    <p:extLst>
      <p:ext uri="{BB962C8B-B14F-4D97-AF65-F5344CB8AC3E}">
        <p14:creationId xmlns:p14="http://schemas.microsoft.com/office/powerpoint/2010/main" val="333370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fr-FR" sz="1800" b="1" dirty="0" smtClean="0"/>
              <a:t>Le filet racinaire de sécurité : exemple de chênes à 30 arbres/ha</a:t>
            </a:r>
            <a:endParaRPr lang="en-GB" sz="1800" b="1" dirty="0"/>
          </a:p>
        </p:txBody>
      </p:sp>
      <p:pic>
        <p:nvPicPr>
          <p:cNvPr id="8714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5791200" cy="363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FF66">
                        <a:gamma/>
                        <a:shade val="0"/>
                        <a:invGamma/>
                      </a:srgbClr>
                    </a:gs>
                    <a:gs pos="100000">
                      <a:srgbClr val="CCFF66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98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15938"/>
            <a:ext cx="7772400" cy="627062"/>
          </a:xfrm>
        </p:spPr>
        <p:txBody>
          <a:bodyPr/>
          <a:lstStyle/>
          <a:p>
            <a:pPr eaLnBrk="1" hangingPunct="1"/>
            <a:r>
              <a:rPr lang="fr-FR" sz="3200" dirty="0" smtClean="0"/>
              <a:t>Arbres hors forêt et bilan hydrique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8613" y="1433513"/>
            <a:ext cx="8815387" cy="4114800"/>
          </a:xfrm>
        </p:spPr>
        <p:txBody>
          <a:bodyPr/>
          <a:lstStyle/>
          <a:p>
            <a:pPr eaLnBrk="1" hangingPunct="1"/>
            <a:r>
              <a:rPr lang="fr-FR" sz="2400" dirty="0" smtClean="0"/>
              <a:t>Exemple : Bilan simplifié céréales en Languedoc</a:t>
            </a:r>
          </a:p>
          <a:p>
            <a:pPr lvl="1" eaLnBrk="1" hangingPunct="1"/>
            <a:r>
              <a:rPr lang="fr-FR" sz="1800" dirty="0" smtClean="0"/>
              <a:t>Pluie : 800 mm</a:t>
            </a:r>
          </a:p>
          <a:p>
            <a:pPr lvl="1" eaLnBrk="1" hangingPunct="1"/>
            <a:r>
              <a:rPr lang="fr-FR" sz="1800" dirty="0" smtClean="0"/>
              <a:t>Evaporation du sol : 250 mm</a:t>
            </a:r>
          </a:p>
          <a:p>
            <a:pPr lvl="1" eaLnBrk="1" hangingPunct="1"/>
            <a:r>
              <a:rPr lang="fr-FR" sz="1800" dirty="0" smtClean="0"/>
              <a:t>Transpiration de la culture : 300 mm</a:t>
            </a:r>
          </a:p>
          <a:p>
            <a:pPr lvl="1" eaLnBrk="1" hangingPunct="1"/>
            <a:r>
              <a:rPr lang="fr-FR" sz="1800" dirty="0" smtClean="0"/>
              <a:t>Fuites (ruissellement + drainage) : 250 mm</a:t>
            </a:r>
          </a:p>
          <a:p>
            <a:pPr lvl="1" eaLnBrk="1" hangingPunct="1"/>
            <a:endParaRPr lang="fr-FR" sz="1800" dirty="0" smtClean="0"/>
          </a:p>
          <a:p>
            <a:pPr lvl="1" eaLnBrk="1" hangingPunct="1"/>
            <a:r>
              <a:rPr lang="fr-FR" sz="1800" dirty="0" smtClean="0"/>
              <a:t>Très fortes fuites, niche favorable aux systèmes agroforestiers</a:t>
            </a:r>
          </a:p>
          <a:p>
            <a:pPr lvl="1" eaLnBrk="1" hangingPunct="1"/>
            <a:endParaRPr lang="fr-FR" sz="1800" dirty="0" smtClean="0"/>
          </a:p>
          <a:p>
            <a:pPr eaLnBrk="1" hangingPunct="1"/>
            <a:r>
              <a:rPr lang="fr-FR" sz="2400" dirty="0" smtClean="0"/>
              <a:t>Transpiration de 50 noyers adultes par hectare = 200 mm</a:t>
            </a:r>
          </a:p>
          <a:p>
            <a:pPr eaLnBrk="1" hangingPunct="1"/>
            <a:endParaRPr lang="fr-FR" sz="2400" dirty="0" smtClean="0"/>
          </a:p>
          <a:p>
            <a:pPr lvl="1" eaLnBrk="1" hangingPunct="1"/>
            <a:r>
              <a:rPr lang="fr-FR" sz="1800" dirty="0" smtClean="0"/>
              <a:t>Ruissellement et drainages réduits ?</a:t>
            </a:r>
          </a:p>
          <a:p>
            <a:pPr eaLnBrk="1" hangingPunct="1"/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420031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58631"/>
            <a:ext cx="4191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96" name="Flèche vers le bas 9"/>
          <p:cNvSpPr>
            <a:spLocks noChangeArrowheads="1"/>
          </p:cNvSpPr>
          <p:nvPr/>
        </p:nvSpPr>
        <p:spPr bwMode="auto">
          <a:xfrm>
            <a:off x="2057400" y="4330431"/>
            <a:ext cx="503238" cy="576263"/>
          </a:xfrm>
          <a:prstGeom prst="downArrow">
            <a:avLst>
              <a:gd name="adj1" fmla="val 50000"/>
              <a:gd name="adj2" fmla="val 50099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 sz="2400">
              <a:latin typeface="Arial" charset="0"/>
              <a:ea typeface="ヒラギノ角ゴ Pro W3" pitchFamily="16" charset="-128"/>
            </a:endParaRPr>
          </a:p>
        </p:txBody>
      </p:sp>
      <p:sp>
        <p:nvSpPr>
          <p:cNvPr id="7197" name="ZoneTexte 10"/>
          <p:cNvSpPr txBox="1">
            <a:spLocks noChangeArrowheads="1"/>
          </p:cNvSpPr>
          <p:nvPr/>
        </p:nvSpPr>
        <p:spPr bwMode="auto">
          <a:xfrm>
            <a:off x="1600200" y="5016231"/>
            <a:ext cx="1689100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fr-FR" sz="2400" b="1" dirty="0">
                <a:latin typeface="Arial" charset="0"/>
                <a:ea typeface="ヒラギノ角ゴ Pro W3" pitchFamily="16" charset="-128"/>
              </a:rPr>
              <a:t>Lixiviation</a:t>
            </a:r>
          </a:p>
        </p:txBody>
      </p:sp>
      <p:sp>
        <p:nvSpPr>
          <p:cNvPr id="7198" name="ZoneTexte 10"/>
          <p:cNvSpPr txBox="1">
            <a:spLocks noChangeArrowheads="1"/>
          </p:cNvSpPr>
          <p:nvPr/>
        </p:nvSpPr>
        <p:spPr bwMode="auto">
          <a:xfrm>
            <a:off x="6553200" y="5016231"/>
            <a:ext cx="555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fr-FR" sz="2400" b="1" dirty="0">
                <a:latin typeface="Arial" charset="0"/>
                <a:ea typeface="ヒラギノ角ゴ Pro W3" pitchFamily="16" charset="-128"/>
              </a:rPr>
              <a:t>??</a:t>
            </a:r>
          </a:p>
        </p:txBody>
      </p:sp>
      <p:pic>
        <p:nvPicPr>
          <p:cNvPr id="7199" name="Picture 2" descr="npo0000b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58631"/>
            <a:ext cx="4191000" cy="3141663"/>
          </a:xfrm>
          <a:prstGeom prst="rect">
            <a:avLst/>
          </a:prstGeom>
          <a:solidFill>
            <a:schemeClr val="fol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00" name="Flèche vers le bas 9"/>
          <p:cNvSpPr>
            <a:spLocks noChangeArrowheads="1"/>
          </p:cNvSpPr>
          <p:nvPr/>
        </p:nvSpPr>
        <p:spPr bwMode="auto">
          <a:xfrm>
            <a:off x="6553200" y="4406631"/>
            <a:ext cx="503238" cy="576263"/>
          </a:xfrm>
          <a:prstGeom prst="downArrow">
            <a:avLst>
              <a:gd name="adj1" fmla="val 50000"/>
              <a:gd name="adj2" fmla="val 50099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 sz="2400">
              <a:latin typeface="Arial" charset="0"/>
              <a:ea typeface="ヒラギノ角ゴ Pro W3" pitchFamily="1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833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Imag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3411538"/>
            <a:ext cx="161607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3429000"/>
            <a:ext cx="161607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3429000"/>
            <a:ext cx="1614487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3" name="Imag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3430588"/>
            <a:ext cx="1616075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4" name="Imag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429000"/>
            <a:ext cx="161448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5" name="Imag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433763"/>
            <a:ext cx="1614487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6" name="Rectangle 4"/>
          <p:cNvSpPr>
            <a:spLocks noChangeArrowheads="1"/>
          </p:cNvSpPr>
          <p:nvPr/>
        </p:nvSpPr>
        <p:spPr bwMode="auto">
          <a:xfrm>
            <a:off x="0" y="4221163"/>
            <a:ext cx="9144000" cy="2016125"/>
          </a:xfrm>
          <a:prstGeom prst="rect">
            <a:avLst/>
          </a:prstGeom>
          <a:solidFill>
            <a:srgbClr val="DC8F28">
              <a:alpha val="2196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 sz="2400">
              <a:latin typeface="Arial" charset="0"/>
              <a:ea typeface="ヒラギノ角ゴ Pro W3" pitchFamily="16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6237288"/>
            <a:ext cx="9144000" cy="647700"/>
          </a:xfrm>
          <a:prstGeom prst="rect">
            <a:avLst/>
          </a:prstGeom>
          <a:solidFill>
            <a:schemeClr val="accent2">
              <a:lumMod val="75000"/>
              <a:alpha val="46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fr-FR" sz="2400" dirty="0">
              <a:latin typeface="Arial" charset="0"/>
              <a:ea typeface="ヒラギノ角ゴ Pro W3" pitchFamily="16" charset="-128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1619250" y="4035425"/>
            <a:ext cx="1292225" cy="4730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fr-FR" sz="1200" dirty="0">
                <a:solidFill>
                  <a:schemeClr val="bg1"/>
                </a:solidFill>
                <a:latin typeface="Arial" charset="0"/>
                <a:ea typeface="ヒラギノ角ゴ Pro W3" pitchFamily="16" charset="-128"/>
              </a:rPr>
              <a:t>Résidus organiques</a:t>
            </a:r>
          </a:p>
        </p:txBody>
      </p:sp>
      <p:sp>
        <p:nvSpPr>
          <p:cNvPr id="59" name="Rectangle 58"/>
          <p:cNvSpPr/>
          <p:nvPr/>
        </p:nvSpPr>
        <p:spPr bwMode="auto">
          <a:xfrm>
            <a:off x="504825" y="2613025"/>
            <a:ext cx="1546225" cy="528638"/>
          </a:xfrm>
          <a:prstGeom prst="rect">
            <a:avLst/>
          </a:prstGeom>
          <a:solidFill>
            <a:schemeClr val="accent1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fr-FR" sz="1800" b="1" dirty="0">
                <a:solidFill>
                  <a:schemeClr val="bg1"/>
                </a:solidFill>
                <a:latin typeface="Arial" charset="0"/>
                <a:ea typeface="ヒラギノ角ゴ Pro W3" pitchFamily="16" charset="-128"/>
              </a:rPr>
              <a:t>Cultures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3419475" y="4508500"/>
            <a:ext cx="1141413" cy="433388"/>
          </a:xfrm>
          <a:prstGeom prst="rect">
            <a:avLst/>
          </a:prstGeom>
          <a:solidFill>
            <a:srgbClr val="A50021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fr-FR" sz="2000" dirty="0">
                <a:solidFill>
                  <a:schemeClr val="tx1"/>
                </a:solidFill>
                <a:latin typeface="Arial" charset="0"/>
                <a:ea typeface="ヒラギノ角ゴ Pro W3" pitchFamily="16" charset="-128"/>
              </a:rPr>
              <a:t>humus</a:t>
            </a:r>
          </a:p>
        </p:txBody>
      </p:sp>
      <p:sp>
        <p:nvSpPr>
          <p:cNvPr id="61" name="Rectangle 60"/>
          <p:cNvSpPr/>
          <p:nvPr/>
        </p:nvSpPr>
        <p:spPr bwMode="auto">
          <a:xfrm>
            <a:off x="1609725" y="4930775"/>
            <a:ext cx="1406525" cy="46513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fr-FR" sz="1200" dirty="0">
                <a:solidFill>
                  <a:schemeClr val="bg1"/>
                </a:solidFill>
                <a:latin typeface="Arial" charset="0"/>
                <a:ea typeface="ヒラギノ角ゴ Pro W3" pitchFamily="16" charset="-128"/>
              </a:rPr>
              <a:t>Biomasse microbienne</a:t>
            </a:r>
          </a:p>
        </p:txBody>
      </p:sp>
      <p:cxnSp>
        <p:nvCxnSpPr>
          <p:cNvPr id="93202" name="Connecteur droit avec flèche 82"/>
          <p:cNvCxnSpPr>
            <a:cxnSpLocks noChangeShapeType="1"/>
          </p:cNvCxnSpPr>
          <p:nvPr/>
        </p:nvCxnSpPr>
        <p:spPr bwMode="auto">
          <a:xfrm flipH="1">
            <a:off x="2171700" y="4508500"/>
            <a:ext cx="3175" cy="433388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93203" name="Connecteur droit avec flèche 73"/>
          <p:cNvCxnSpPr>
            <a:cxnSpLocks noChangeShapeType="1"/>
          </p:cNvCxnSpPr>
          <p:nvPr/>
        </p:nvCxnSpPr>
        <p:spPr bwMode="auto">
          <a:xfrm>
            <a:off x="2714625" y="4652963"/>
            <a:ext cx="704850" cy="0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92" name="Rectangle 91"/>
          <p:cNvSpPr/>
          <p:nvPr/>
        </p:nvSpPr>
        <p:spPr bwMode="auto">
          <a:xfrm>
            <a:off x="4460875" y="5313363"/>
            <a:ext cx="2319338" cy="779462"/>
          </a:xfrm>
          <a:prstGeom prst="rect">
            <a:avLst/>
          </a:prstGeom>
          <a:solidFill>
            <a:srgbClr val="00B0F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fr-FR" sz="1800" b="1" dirty="0">
                <a:solidFill>
                  <a:schemeClr val="bg1"/>
                </a:solidFill>
                <a:latin typeface="Arial" charset="0"/>
                <a:ea typeface="ヒラギノ角ゴ Pro W3" pitchFamily="16" charset="-128"/>
              </a:rPr>
              <a:t>Azote minéral</a:t>
            </a:r>
          </a:p>
        </p:txBody>
      </p:sp>
      <p:cxnSp>
        <p:nvCxnSpPr>
          <p:cNvPr id="93205" name="Connecteur droit 92"/>
          <p:cNvCxnSpPr>
            <a:cxnSpLocks noChangeShapeType="1"/>
          </p:cNvCxnSpPr>
          <p:nvPr/>
        </p:nvCxnSpPr>
        <p:spPr bwMode="auto">
          <a:xfrm flipV="1">
            <a:off x="2784475" y="5395913"/>
            <a:ext cx="0" cy="227012"/>
          </a:xfrm>
          <a:prstGeom prst="line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93206" name="Connecteur droit avec flèche 93"/>
          <p:cNvCxnSpPr>
            <a:cxnSpLocks noChangeShapeType="1"/>
          </p:cNvCxnSpPr>
          <p:nvPr/>
        </p:nvCxnSpPr>
        <p:spPr bwMode="auto">
          <a:xfrm>
            <a:off x="2771775" y="5627688"/>
            <a:ext cx="1689100" cy="0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93207" name="Connecteur droit avec flèche 96"/>
          <p:cNvCxnSpPr>
            <a:cxnSpLocks noChangeShapeType="1"/>
          </p:cNvCxnSpPr>
          <p:nvPr/>
        </p:nvCxnSpPr>
        <p:spPr bwMode="auto">
          <a:xfrm>
            <a:off x="4505325" y="4941888"/>
            <a:ext cx="0" cy="371475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93208" name="Connecteur droit 98"/>
          <p:cNvCxnSpPr>
            <a:cxnSpLocks noChangeShapeType="1"/>
          </p:cNvCxnSpPr>
          <p:nvPr/>
        </p:nvCxnSpPr>
        <p:spPr bwMode="auto">
          <a:xfrm flipH="1">
            <a:off x="1277938" y="5805488"/>
            <a:ext cx="3149600" cy="0"/>
          </a:xfrm>
          <a:prstGeom prst="line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</p:cxnSp>
      <p:cxnSp>
        <p:nvCxnSpPr>
          <p:cNvPr id="93209" name="Connecteur droit avec flèche 84"/>
          <p:cNvCxnSpPr>
            <a:cxnSpLocks noChangeShapeType="1"/>
          </p:cNvCxnSpPr>
          <p:nvPr/>
        </p:nvCxnSpPr>
        <p:spPr bwMode="auto">
          <a:xfrm flipV="1">
            <a:off x="1306513" y="3141663"/>
            <a:ext cx="0" cy="2663825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93211" name="Connecteur droit avec flèche 97"/>
          <p:cNvCxnSpPr>
            <a:cxnSpLocks noChangeShapeType="1"/>
          </p:cNvCxnSpPr>
          <p:nvPr/>
        </p:nvCxnSpPr>
        <p:spPr bwMode="auto">
          <a:xfrm>
            <a:off x="4791869" y="2759036"/>
            <a:ext cx="3969" cy="2541627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93212" name="ZoneTexte 104"/>
          <p:cNvSpPr txBox="1">
            <a:spLocks noChangeArrowheads="1"/>
          </p:cNvSpPr>
          <p:nvPr/>
        </p:nvSpPr>
        <p:spPr bwMode="auto">
          <a:xfrm>
            <a:off x="3779838" y="2205038"/>
            <a:ext cx="1944687" cy="553998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fr-FR" sz="1800" b="1" dirty="0">
                <a:solidFill>
                  <a:schemeClr val="bg1"/>
                </a:solidFill>
                <a:latin typeface="Arial" charset="0"/>
                <a:ea typeface="ヒラギノ角ゴ Pro W3" pitchFamily="16" charset="-128"/>
              </a:rPr>
              <a:t>Fertilisation</a:t>
            </a:r>
          </a:p>
          <a:p>
            <a:pPr algn="ctr" eaLnBrk="0" hangingPunct="0"/>
            <a:r>
              <a:rPr lang="fr-FR" sz="1100" b="1" dirty="0">
                <a:solidFill>
                  <a:schemeClr val="bg1"/>
                </a:solidFill>
                <a:latin typeface="Arial" charset="0"/>
                <a:ea typeface="ヒラギノ角ゴ Pro W3" pitchFamily="16" charset="-128"/>
              </a:rPr>
              <a:t>(pluie, Irrigation)</a:t>
            </a:r>
          </a:p>
        </p:txBody>
      </p:sp>
      <p:sp>
        <p:nvSpPr>
          <p:cNvPr id="93213" name="ZoneTexte 120"/>
          <p:cNvSpPr txBox="1">
            <a:spLocks noChangeArrowheads="1"/>
          </p:cNvSpPr>
          <p:nvPr/>
        </p:nvSpPr>
        <p:spPr bwMode="auto">
          <a:xfrm>
            <a:off x="4716463" y="1557338"/>
            <a:ext cx="1630362" cy="461665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fr-FR" sz="1200" b="1">
                <a:latin typeface="Arial" charset="0"/>
                <a:ea typeface="ヒラギノ角ゴ Pro W3" pitchFamily="16" charset="-128"/>
              </a:rPr>
              <a:t>Dénitrification</a:t>
            </a:r>
          </a:p>
          <a:p>
            <a:pPr eaLnBrk="0" hangingPunct="0"/>
            <a:r>
              <a:rPr lang="fr-FR" sz="1200" b="1">
                <a:latin typeface="Arial" charset="0"/>
                <a:ea typeface="ヒラギノ角ゴ Pro W3" pitchFamily="16" charset="-128"/>
              </a:rPr>
              <a:t>Volatilisation</a:t>
            </a:r>
          </a:p>
        </p:txBody>
      </p:sp>
      <p:sp>
        <p:nvSpPr>
          <p:cNvPr id="93214" name="Flèche vers le bas 9"/>
          <p:cNvSpPr>
            <a:spLocks noChangeArrowheads="1"/>
          </p:cNvSpPr>
          <p:nvPr/>
        </p:nvSpPr>
        <p:spPr bwMode="auto">
          <a:xfrm>
            <a:off x="5364163" y="6092825"/>
            <a:ext cx="503237" cy="576263"/>
          </a:xfrm>
          <a:prstGeom prst="downArrow">
            <a:avLst>
              <a:gd name="adj1" fmla="val 50000"/>
              <a:gd name="adj2" fmla="val 50099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 sz="2400">
              <a:latin typeface="Arial" charset="0"/>
              <a:ea typeface="ヒラギノ角ゴ Pro W3" pitchFamily="16" charset="-128"/>
            </a:endParaRPr>
          </a:p>
        </p:txBody>
      </p:sp>
      <p:sp>
        <p:nvSpPr>
          <p:cNvPr id="93215" name="ZoneTexte 10"/>
          <p:cNvSpPr txBox="1">
            <a:spLocks noChangeArrowheads="1"/>
          </p:cNvSpPr>
          <p:nvPr/>
        </p:nvSpPr>
        <p:spPr bwMode="auto">
          <a:xfrm>
            <a:off x="3969323" y="6423025"/>
            <a:ext cx="13260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fr-FR" sz="1800" b="1" dirty="0">
                <a:latin typeface="Arial" charset="0"/>
                <a:ea typeface="ヒラギノ角ゴ Pro W3" pitchFamily="16" charset="-128"/>
              </a:rPr>
              <a:t>Lixiviation</a:t>
            </a:r>
          </a:p>
        </p:txBody>
      </p:sp>
      <p:sp>
        <p:nvSpPr>
          <p:cNvPr id="93216" name="ZoneTexte 14"/>
          <p:cNvSpPr txBox="1">
            <a:spLocks noChangeArrowheads="1"/>
          </p:cNvSpPr>
          <p:nvPr/>
        </p:nvSpPr>
        <p:spPr bwMode="auto">
          <a:xfrm>
            <a:off x="718235" y="1700213"/>
            <a:ext cx="14670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fr-FR" sz="1800" b="1">
                <a:solidFill>
                  <a:schemeClr val="bg1"/>
                </a:solidFill>
                <a:latin typeface="Arial" charset="0"/>
                <a:ea typeface="ヒラギノ角ゴ Pro W3" pitchFamily="16" charset="-128"/>
              </a:rPr>
              <a:t>Exportation</a:t>
            </a:r>
          </a:p>
        </p:txBody>
      </p:sp>
      <p:cxnSp>
        <p:nvCxnSpPr>
          <p:cNvPr id="93217" name="Connecteur droit avec flèche 33"/>
          <p:cNvCxnSpPr>
            <a:cxnSpLocks noChangeShapeType="1"/>
          </p:cNvCxnSpPr>
          <p:nvPr/>
        </p:nvCxnSpPr>
        <p:spPr bwMode="auto">
          <a:xfrm flipV="1">
            <a:off x="1277938" y="2133600"/>
            <a:ext cx="0" cy="468313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93218" name="ZoneTexte 42"/>
          <p:cNvSpPr txBox="1">
            <a:spLocks noChangeArrowheads="1"/>
          </p:cNvSpPr>
          <p:nvPr/>
        </p:nvSpPr>
        <p:spPr bwMode="auto">
          <a:xfrm>
            <a:off x="246698" y="5772150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fr-FR" sz="1800" b="1" dirty="0">
                <a:latin typeface="Arial" charset="0"/>
                <a:ea typeface="ヒラギノ角ゴ Pro W3" pitchFamily="16" charset="-128"/>
              </a:rPr>
              <a:t>Extraction</a:t>
            </a:r>
          </a:p>
        </p:txBody>
      </p:sp>
      <p:cxnSp>
        <p:nvCxnSpPr>
          <p:cNvPr id="93219" name="Connecteur droit 48"/>
          <p:cNvCxnSpPr>
            <a:cxnSpLocks noChangeShapeType="1"/>
          </p:cNvCxnSpPr>
          <p:nvPr/>
        </p:nvCxnSpPr>
        <p:spPr bwMode="auto">
          <a:xfrm>
            <a:off x="2730500" y="4652963"/>
            <a:ext cx="0" cy="277812"/>
          </a:xfrm>
          <a:prstGeom prst="line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</p:spPr>
      </p:cxnSp>
      <p:cxnSp>
        <p:nvCxnSpPr>
          <p:cNvPr id="93220" name="Connecteur droit avec flèche 83"/>
          <p:cNvCxnSpPr>
            <a:cxnSpLocks noChangeShapeType="1"/>
          </p:cNvCxnSpPr>
          <p:nvPr/>
        </p:nvCxnSpPr>
        <p:spPr bwMode="auto">
          <a:xfrm>
            <a:off x="1763713" y="3141663"/>
            <a:ext cx="0" cy="8636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93221" name="ZoneTexte 85"/>
          <p:cNvSpPr txBox="1">
            <a:spLocks noChangeArrowheads="1"/>
          </p:cNvSpPr>
          <p:nvPr/>
        </p:nvSpPr>
        <p:spPr bwMode="auto">
          <a:xfrm>
            <a:off x="1763713" y="3167063"/>
            <a:ext cx="881062" cy="30797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fr-FR" sz="1400" b="1" dirty="0">
                <a:solidFill>
                  <a:schemeClr val="bg1"/>
                </a:solidFill>
                <a:latin typeface="Arial" charset="0"/>
                <a:ea typeface="ヒラギノ角ゴ Pro W3" pitchFamily="16" charset="-128"/>
              </a:rPr>
              <a:t>Résidus</a:t>
            </a:r>
          </a:p>
        </p:txBody>
      </p:sp>
      <p:sp>
        <p:nvSpPr>
          <p:cNvPr id="93222" name="ZoneTexte 15"/>
          <p:cNvSpPr txBox="1">
            <a:spLocks noChangeArrowheads="1"/>
          </p:cNvSpPr>
          <p:nvPr/>
        </p:nvSpPr>
        <p:spPr bwMode="auto">
          <a:xfrm>
            <a:off x="7954361" y="4822739"/>
            <a:ext cx="5838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fr-FR" sz="2000" b="1" dirty="0">
                <a:latin typeface="Arial" charset="0"/>
                <a:ea typeface="ヒラギノ角ゴ Pro W3" pitchFamily="16" charset="-128"/>
              </a:rPr>
              <a:t>Sol</a:t>
            </a:r>
          </a:p>
        </p:txBody>
      </p:sp>
      <p:sp>
        <p:nvSpPr>
          <p:cNvPr id="93223" name="ZoneTexte 61"/>
          <p:cNvSpPr txBox="1">
            <a:spLocks noChangeArrowheads="1"/>
          </p:cNvSpPr>
          <p:nvPr/>
        </p:nvSpPr>
        <p:spPr bwMode="auto">
          <a:xfrm>
            <a:off x="7761199" y="6267364"/>
            <a:ext cx="970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fr-FR" sz="2000" b="1" dirty="0">
                <a:latin typeface="Arial" charset="0"/>
                <a:ea typeface="ヒラギノ角ゴ Pro W3" pitchFamily="16" charset="-128"/>
              </a:rPr>
              <a:t>Nappe</a:t>
            </a:r>
          </a:p>
        </p:txBody>
      </p:sp>
      <p:pic>
        <p:nvPicPr>
          <p:cNvPr id="93224" name="Image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3411538"/>
            <a:ext cx="1614487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9939" name="Rectangle 3"/>
          <p:cNvSpPr>
            <a:spLocks noChangeArrowheads="1"/>
          </p:cNvSpPr>
          <p:nvPr/>
        </p:nvSpPr>
        <p:spPr bwMode="auto">
          <a:xfrm>
            <a:off x="0" y="2286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Le cycle de l’azote (sans arbres)</a:t>
            </a:r>
          </a:p>
        </p:txBody>
      </p:sp>
      <p:cxnSp>
        <p:nvCxnSpPr>
          <p:cNvPr id="40" name="Connecteur droit avec flèche 97"/>
          <p:cNvCxnSpPr>
            <a:cxnSpLocks noChangeShapeType="1"/>
          </p:cNvCxnSpPr>
          <p:nvPr/>
        </p:nvCxnSpPr>
        <p:spPr bwMode="auto">
          <a:xfrm>
            <a:off x="2204244" y="3500438"/>
            <a:ext cx="61119" cy="534987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41" name="Connecteur droit avec flèche 94"/>
          <p:cNvCxnSpPr>
            <a:cxnSpLocks noChangeShapeType="1"/>
          </p:cNvCxnSpPr>
          <p:nvPr/>
        </p:nvCxnSpPr>
        <p:spPr bwMode="auto">
          <a:xfrm flipV="1">
            <a:off x="5867400" y="2069545"/>
            <a:ext cx="0" cy="3231119"/>
          </a:xfrm>
          <a:prstGeom prst="straightConnector1">
            <a:avLst/>
          </a:prstGeom>
          <a:noFill/>
          <a:ln w="50800" algn="ctr">
            <a:solidFill>
              <a:srgbClr val="FFC000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107939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655" y="-293780"/>
            <a:ext cx="2408237" cy="2216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379913"/>
            <a:ext cx="3263900" cy="247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6" descr="C:\Images INRA\Images compressées pour envoi par mail\Images pour la presse\Images pour Bruxelles\Jollet-récent bi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238125"/>
            <a:ext cx="3170237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4379912"/>
            <a:ext cx="2957512" cy="221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388" y="2771775"/>
            <a:ext cx="4079876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3" name="Pictur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124744"/>
            <a:ext cx="3219450" cy="214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4" name="Picture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2771775"/>
            <a:ext cx="2924175" cy="21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Imag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3411538"/>
            <a:ext cx="161607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3429000"/>
            <a:ext cx="161607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3429000"/>
            <a:ext cx="1614487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1" name="Imag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3430588"/>
            <a:ext cx="1616075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2" name="Imag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63" y="3429000"/>
            <a:ext cx="1614487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3" name="Imag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433763"/>
            <a:ext cx="1614487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4" name="Imag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-26988"/>
            <a:ext cx="5048250" cy="651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5" name="Rectangle 4"/>
          <p:cNvSpPr>
            <a:spLocks noChangeArrowheads="1"/>
          </p:cNvSpPr>
          <p:nvPr/>
        </p:nvSpPr>
        <p:spPr bwMode="auto">
          <a:xfrm>
            <a:off x="0" y="4221163"/>
            <a:ext cx="9144000" cy="2016125"/>
          </a:xfrm>
          <a:prstGeom prst="rect">
            <a:avLst/>
          </a:prstGeom>
          <a:solidFill>
            <a:srgbClr val="DC8F28">
              <a:alpha val="2196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 sz="2400">
              <a:latin typeface="Arial" charset="0"/>
              <a:ea typeface="ヒラギノ角ゴ Pro W3" pitchFamily="16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6237288"/>
            <a:ext cx="9144000" cy="647700"/>
          </a:xfrm>
          <a:prstGeom prst="rect">
            <a:avLst/>
          </a:prstGeom>
          <a:solidFill>
            <a:schemeClr val="accent2">
              <a:lumMod val="75000"/>
              <a:alpha val="46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fr-FR" sz="2400" dirty="0">
              <a:latin typeface="Arial" charset="0"/>
              <a:ea typeface="ヒラギノ角ゴ Pro W3" pitchFamily="16" charset="-128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6913439" y="1079501"/>
            <a:ext cx="1296988" cy="40528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fr-FR" sz="1800" b="1" dirty="0">
                <a:solidFill>
                  <a:schemeClr val="bg1"/>
                </a:solidFill>
                <a:latin typeface="Arial" charset="0"/>
                <a:ea typeface="ヒラギノ角ゴ Pro W3" pitchFamily="16" charset="-128"/>
              </a:rPr>
              <a:t>Arbres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1619250" y="4035425"/>
            <a:ext cx="1292225" cy="4730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fr-FR" sz="1200" dirty="0">
                <a:solidFill>
                  <a:schemeClr val="bg1"/>
                </a:solidFill>
                <a:latin typeface="Arial" charset="0"/>
                <a:ea typeface="ヒラギノ角ゴ Pro W3" pitchFamily="16" charset="-128"/>
              </a:rPr>
              <a:t>Résidus organiques</a:t>
            </a:r>
          </a:p>
        </p:txBody>
      </p:sp>
      <p:sp>
        <p:nvSpPr>
          <p:cNvPr id="59" name="Rectangle 58"/>
          <p:cNvSpPr/>
          <p:nvPr/>
        </p:nvSpPr>
        <p:spPr bwMode="auto">
          <a:xfrm>
            <a:off x="504825" y="2613025"/>
            <a:ext cx="1546225" cy="528638"/>
          </a:xfrm>
          <a:prstGeom prst="rect">
            <a:avLst/>
          </a:prstGeom>
          <a:solidFill>
            <a:schemeClr val="accent1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fr-FR" sz="1800" b="1" dirty="0">
                <a:solidFill>
                  <a:schemeClr val="bg1"/>
                </a:solidFill>
                <a:latin typeface="Arial" charset="0"/>
                <a:ea typeface="ヒラギノ角ゴ Pro W3" pitchFamily="16" charset="-128"/>
              </a:rPr>
              <a:t>Cultures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3419475" y="4508500"/>
            <a:ext cx="1141413" cy="433388"/>
          </a:xfrm>
          <a:prstGeom prst="rect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fr-FR" sz="2000" dirty="0">
                <a:solidFill>
                  <a:schemeClr val="tx1"/>
                </a:solidFill>
                <a:latin typeface="Arial" charset="0"/>
                <a:ea typeface="ヒラギノ角ゴ Pro W3" pitchFamily="16" charset="-128"/>
              </a:rPr>
              <a:t>humus</a:t>
            </a:r>
          </a:p>
        </p:txBody>
      </p:sp>
      <p:sp>
        <p:nvSpPr>
          <p:cNvPr id="61" name="Rectangle 60"/>
          <p:cNvSpPr/>
          <p:nvPr/>
        </p:nvSpPr>
        <p:spPr bwMode="auto">
          <a:xfrm>
            <a:off x="1609725" y="4930775"/>
            <a:ext cx="1406525" cy="46513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fr-FR" sz="1200" dirty="0">
                <a:solidFill>
                  <a:schemeClr val="bg1"/>
                </a:solidFill>
                <a:latin typeface="Arial" charset="0"/>
                <a:ea typeface="ヒラギノ角ゴ Pro W3" pitchFamily="16" charset="-128"/>
              </a:rPr>
              <a:t>Biomasse microbienne</a:t>
            </a:r>
          </a:p>
        </p:txBody>
      </p:sp>
      <p:cxnSp>
        <p:nvCxnSpPr>
          <p:cNvPr id="95252" name="Connecteur droit avec flèche 62"/>
          <p:cNvCxnSpPr>
            <a:cxnSpLocks noChangeShapeType="1"/>
          </p:cNvCxnSpPr>
          <p:nvPr/>
        </p:nvCxnSpPr>
        <p:spPr bwMode="auto">
          <a:xfrm>
            <a:off x="2740025" y="3481388"/>
            <a:ext cx="0" cy="54133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5253" name="Connecteur droit avec flèche 82"/>
          <p:cNvCxnSpPr>
            <a:cxnSpLocks noChangeShapeType="1"/>
          </p:cNvCxnSpPr>
          <p:nvPr/>
        </p:nvCxnSpPr>
        <p:spPr bwMode="auto">
          <a:xfrm flipH="1">
            <a:off x="2171700" y="4508500"/>
            <a:ext cx="3175" cy="433388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95254" name="Connecteur droit avec flèche 73"/>
          <p:cNvCxnSpPr>
            <a:cxnSpLocks noChangeShapeType="1"/>
          </p:cNvCxnSpPr>
          <p:nvPr/>
        </p:nvCxnSpPr>
        <p:spPr bwMode="auto">
          <a:xfrm>
            <a:off x="2714625" y="4652963"/>
            <a:ext cx="704850" cy="0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92" name="Rectangle 91"/>
          <p:cNvSpPr/>
          <p:nvPr/>
        </p:nvSpPr>
        <p:spPr bwMode="auto">
          <a:xfrm>
            <a:off x="4460875" y="5313363"/>
            <a:ext cx="2319338" cy="779462"/>
          </a:xfrm>
          <a:prstGeom prst="rect">
            <a:avLst/>
          </a:prstGeom>
          <a:solidFill>
            <a:srgbClr val="00B0F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fr-FR" sz="1800" b="1" dirty="0">
                <a:solidFill>
                  <a:schemeClr val="bg1"/>
                </a:solidFill>
                <a:latin typeface="Arial" charset="0"/>
                <a:ea typeface="ヒラギノ角ゴ Pro W3" pitchFamily="16" charset="-128"/>
              </a:rPr>
              <a:t>Azote minéral</a:t>
            </a:r>
          </a:p>
        </p:txBody>
      </p:sp>
      <p:cxnSp>
        <p:nvCxnSpPr>
          <p:cNvPr id="95256" name="Connecteur droit 92"/>
          <p:cNvCxnSpPr>
            <a:cxnSpLocks noChangeShapeType="1"/>
          </p:cNvCxnSpPr>
          <p:nvPr/>
        </p:nvCxnSpPr>
        <p:spPr bwMode="auto">
          <a:xfrm flipV="1">
            <a:off x="2784475" y="5395913"/>
            <a:ext cx="0" cy="227012"/>
          </a:xfrm>
          <a:prstGeom prst="line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95257" name="Connecteur droit avec flèche 93"/>
          <p:cNvCxnSpPr>
            <a:cxnSpLocks noChangeShapeType="1"/>
          </p:cNvCxnSpPr>
          <p:nvPr/>
        </p:nvCxnSpPr>
        <p:spPr bwMode="auto">
          <a:xfrm>
            <a:off x="2771775" y="5627688"/>
            <a:ext cx="1689100" cy="0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95258" name="Connecteur droit avec flèche 96"/>
          <p:cNvCxnSpPr>
            <a:cxnSpLocks noChangeShapeType="1"/>
          </p:cNvCxnSpPr>
          <p:nvPr/>
        </p:nvCxnSpPr>
        <p:spPr bwMode="auto">
          <a:xfrm>
            <a:off x="4505325" y="4941888"/>
            <a:ext cx="0" cy="371475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95259" name="Connecteur droit 98"/>
          <p:cNvCxnSpPr>
            <a:cxnSpLocks noChangeShapeType="1"/>
          </p:cNvCxnSpPr>
          <p:nvPr/>
        </p:nvCxnSpPr>
        <p:spPr bwMode="auto">
          <a:xfrm flipH="1">
            <a:off x="1277938" y="5805488"/>
            <a:ext cx="3149600" cy="0"/>
          </a:xfrm>
          <a:prstGeom prst="line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</p:cxnSp>
      <p:cxnSp>
        <p:nvCxnSpPr>
          <p:cNvPr id="95260" name="Connecteur droit avec flèche 84"/>
          <p:cNvCxnSpPr>
            <a:cxnSpLocks noChangeShapeType="1"/>
          </p:cNvCxnSpPr>
          <p:nvPr/>
        </p:nvCxnSpPr>
        <p:spPr bwMode="auto">
          <a:xfrm flipV="1">
            <a:off x="1306513" y="3141663"/>
            <a:ext cx="0" cy="2663825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95261" name="Connecteur droit 103"/>
          <p:cNvCxnSpPr>
            <a:cxnSpLocks noChangeShapeType="1"/>
          </p:cNvCxnSpPr>
          <p:nvPr/>
        </p:nvCxnSpPr>
        <p:spPr bwMode="auto">
          <a:xfrm flipH="1">
            <a:off x="6778625" y="5876925"/>
            <a:ext cx="530225" cy="0"/>
          </a:xfrm>
          <a:prstGeom prst="line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</p:cxnSp>
      <p:cxnSp>
        <p:nvCxnSpPr>
          <p:cNvPr id="95262" name="Connecteur droit avec flèche 87"/>
          <p:cNvCxnSpPr>
            <a:cxnSpLocks noChangeShapeType="1"/>
          </p:cNvCxnSpPr>
          <p:nvPr/>
        </p:nvCxnSpPr>
        <p:spPr bwMode="auto">
          <a:xfrm flipV="1">
            <a:off x="7308850" y="1557338"/>
            <a:ext cx="0" cy="4319588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95263" name="ZoneTexte 89"/>
          <p:cNvSpPr txBox="1">
            <a:spLocks noChangeArrowheads="1"/>
          </p:cNvSpPr>
          <p:nvPr/>
        </p:nvSpPr>
        <p:spPr bwMode="auto">
          <a:xfrm>
            <a:off x="2782888" y="2978150"/>
            <a:ext cx="1644650" cy="52228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fr-FR" sz="1400" b="1">
                <a:solidFill>
                  <a:schemeClr val="bg1"/>
                </a:solidFill>
                <a:latin typeface="Arial" charset="0"/>
                <a:ea typeface="ヒラギノ角ゴ Pro W3" pitchFamily="16" charset="-128"/>
              </a:rPr>
              <a:t>Litières</a:t>
            </a:r>
          </a:p>
          <a:p>
            <a:pPr algn="ctr" eaLnBrk="0" hangingPunct="0"/>
            <a:r>
              <a:rPr lang="fr-FR" sz="1400" b="1">
                <a:solidFill>
                  <a:schemeClr val="bg1"/>
                </a:solidFill>
                <a:latin typeface="Arial" charset="0"/>
                <a:ea typeface="ヒラギノ角ゴ Pro W3" pitchFamily="16" charset="-128"/>
              </a:rPr>
              <a:t>(feuilles, racines)</a:t>
            </a:r>
          </a:p>
        </p:txBody>
      </p:sp>
      <p:cxnSp>
        <p:nvCxnSpPr>
          <p:cNvPr id="95264" name="Connecteur droit avec flèche 94"/>
          <p:cNvCxnSpPr>
            <a:cxnSpLocks noChangeShapeType="1"/>
          </p:cNvCxnSpPr>
          <p:nvPr/>
        </p:nvCxnSpPr>
        <p:spPr bwMode="auto">
          <a:xfrm flipV="1">
            <a:off x="5867400" y="2069545"/>
            <a:ext cx="0" cy="3231119"/>
          </a:xfrm>
          <a:prstGeom prst="straightConnector1">
            <a:avLst/>
          </a:prstGeom>
          <a:noFill/>
          <a:ln w="5080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95265" name="Connecteur droit avec flèche 97"/>
          <p:cNvCxnSpPr>
            <a:cxnSpLocks noChangeShapeType="1"/>
          </p:cNvCxnSpPr>
          <p:nvPr/>
        </p:nvCxnSpPr>
        <p:spPr bwMode="auto">
          <a:xfrm>
            <a:off x="4791869" y="2759036"/>
            <a:ext cx="3969" cy="2541627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95266" name="ZoneTexte 104"/>
          <p:cNvSpPr txBox="1">
            <a:spLocks noChangeArrowheads="1"/>
          </p:cNvSpPr>
          <p:nvPr/>
        </p:nvSpPr>
        <p:spPr bwMode="auto">
          <a:xfrm>
            <a:off x="3779838" y="2205038"/>
            <a:ext cx="1944687" cy="553998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fr-FR" sz="1800" b="1" dirty="0">
                <a:solidFill>
                  <a:schemeClr val="bg1"/>
                </a:solidFill>
                <a:latin typeface="Arial" charset="0"/>
                <a:ea typeface="ヒラギノ角ゴ Pro W3" pitchFamily="16" charset="-128"/>
              </a:rPr>
              <a:t>Fertilisation</a:t>
            </a:r>
          </a:p>
          <a:p>
            <a:pPr algn="ctr" eaLnBrk="0" hangingPunct="0"/>
            <a:r>
              <a:rPr lang="fr-FR" sz="1100" b="1" dirty="0">
                <a:solidFill>
                  <a:schemeClr val="bg1"/>
                </a:solidFill>
                <a:latin typeface="Arial" charset="0"/>
                <a:ea typeface="ヒラギノ角ゴ Pro W3" pitchFamily="16" charset="-128"/>
              </a:rPr>
              <a:t>(pluie, Irrigation)</a:t>
            </a:r>
          </a:p>
        </p:txBody>
      </p:sp>
      <p:sp>
        <p:nvSpPr>
          <p:cNvPr id="95267" name="ZoneTexte 120"/>
          <p:cNvSpPr txBox="1">
            <a:spLocks noChangeArrowheads="1"/>
          </p:cNvSpPr>
          <p:nvPr/>
        </p:nvSpPr>
        <p:spPr bwMode="auto">
          <a:xfrm>
            <a:off x="4716463" y="1557338"/>
            <a:ext cx="1630362" cy="461665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fr-FR" sz="1200" b="1" dirty="0">
                <a:latin typeface="Arial" charset="0"/>
                <a:ea typeface="ヒラギノ角ゴ Pro W3" pitchFamily="16" charset="-128"/>
              </a:rPr>
              <a:t>Dénitrification</a:t>
            </a:r>
          </a:p>
          <a:p>
            <a:pPr eaLnBrk="0" hangingPunct="0"/>
            <a:r>
              <a:rPr lang="fr-FR" sz="1200" b="1" dirty="0">
                <a:latin typeface="Arial" charset="0"/>
                <a:ea typeface="ヒラギノ角ゴ Pro W3" pitchFamily="16" charset="-128"/>
              </a:rPr>
              <a:t>Volatilisation</a:t>
            </a:r>
          </a:p>
        </p:txBody>
      </p:sp>
      <p:sp>
        <p:nvSpPr>
          <p:cNvPr id="95268" name="Flèche vers le bas 9"/>
          <p:cNvSpPr>
            <a:spLocks noChangeArrowheads="1"/>
          </p:cNvSpPr>
          <p:nvPr/>
        </p:nvSpPr>
        <p:spPr bwMode="auto">
          <a:xfrm>
            <a:off x="5364163" y="6092825"/>
            <a:ext cx="503237" cy="576263"/>
          </a:xfrm>
          <a:prstGeom prst="downArrow">
            <a:avLst>
              <a:gd name="adj1" fmla="val 50000"/>
              <a:gd name="adj2" fmla="val 50099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 sz="2400">
              <a:latin typeface="Arial" charset="0"/>
              <a:ea typeface="ヒラギノ角ゴ Pro W3" pitchFamily="16" charset="-128"/>
            </a:endParaRPr>
          </a:p>
        </p:txBody>
      </p:sp>
      <p:sp>
        <p:nvSpPr>
          <p:cNvPr id="95269" name="ZoneTexte 10"/>
          <p:cNvSpPr txBox="1">
            <a:spLocks noChangeArrowheads="1"/>
          </p:cNvSpPr>
          <p:nvPr/>
        </p:nvSpPr>
        <p:spPr bwMode="auto">
          <a:xfrm>
            <a:off x="3969323" y="6423025"/>
            <a:ext cx="13260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fr-FR" sz="1800" b="1" dirty="0">
                <a:latin typeface="Arial" charset="0"/>
                <a:ea typeface="ヒラギノ角ゴ Pro W3" pitchFamily="16" charset="-128"/>
              </a:rPr>
              <a:t>Lixiviation</a:t>
            </a:r>
          </a:p>
        </p:txBody>
      </p:sp>
      <p:sp>
        <p:nvSpPr>
          <p:cNvPr id="95270" name="ZoneTexte 14"/>
          <p:cNvSpPr txBox="1">
            <a:spLocks noChangeArrowheads="1"/>
          </p:cNvSpPr>
          <p:nvPr/>
        </p:nvSpPr>
        <p:spPr bwMode="auto">
          <a:xfrm>
            <a:off x="709503" y="1700213"/>
            <a:ext cx="1467068" cy="369332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fr-FR" sz="1800" b="1" dirty="0">
                <a:solidFill>
                  <a:schemeClr val="bg1"/>
                </a:solidFill>
                <a:latin typeface="Arial" charset="0"/>
                <a:ea typeface="ヒラギノ角ゴ Pro W3" pitchFamily="16" charset="-128"/>
              </a:rPr>
              <a:t>Exportation</a:t>
            </a:r>
          </a:p>
        </p:txBody>
      </p:sp>
      <p:cxnSp>
        <p:nvCxnSpPr>
          <p:cNvPr id="95271" name="Connecteur droit 29"/>
          <p:cNvCxnSpPr>
            <a:cxnSpLocks noChangeShapeType="1"/>
          </p:cNvCxnSpPr>
          <p:nvPr/>
        </p:nvCxnSpPr>
        <p:spPr bwMode="auto">
          <a:xfrm>
            <a:off x="3502992" y="1310917"/>
            <a:ext cx="3410447" cy="0"/>
          </a:xfrm>
          <a:prstGeom prst="line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</p:spPr>
      </p:cxnSp>
      <p:cxnSp>
        <p:nvCxnSpPr>
          <p:cNvPr id="95272" name="Connecteur droit 31"/>
          <p:cNvCxnSpPr>
            <a:cxnSpLocks noChangeShapeType="1"/>
          </p:cNvCxnSpPr>
          <p:nvPr/>
        </p:nvCxnSpPr>
        <p:spPr bwMode="auto">
          <a:xfrm flipV="1">
            <a:off x="7308850" y="5876925"/>
            <a:ext cx="0" cy="684213"/>
          </a:xfrm>
          <a:prstGeom prst="line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</p:cxnSp>
      <p:cxnSp>
        <p:nvCxnSpPr>
          <p:cNvPr id="95273" name="Connecteur droit avec flèche 33"/>
          <p:cNvCxnSpPr>
            <a:cxnSpLocks noChangeShapeType="1"/>
          </p:cNvCxnSpPr>
          <p:nvPr/>
        </p:nvCxnSpPr>
        <p:spPr bwMode="auto">
          <a:xfrm flipV="1">
            <a:off x="1277938" y="2133600"/>
            <a:ext cx="0" cy="468313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95274" name="ZoneTexte 42"/>
          <p:cNvSpPr txBox="1">
            <a:spLocks noChangeArrowheads="1"/>
          </p:cNvSpPr>
          <p:nvPr/>
        </p:nvSpPr>
        <p:spPr bwMode="auto">
          <a:xfrm>
            <a:off x="246698" y="5772150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fr-FR" sz="1800" b="1" dirty="0">
                <a:latin typeface="Arial" charset="0"/>
                <a:ea typeface="ヒラギノ角ゴ Pro W3" pitchFamily="16" charset="-128"/>
              </a:rPr>
              <a:t>Extraction</a:t>
            </a:r>
          </a:p>
        </p:txBody>
      </p:sp>
      <p:cxnSp>
        <p:nvCxnSpPr>
          <p:cNvPr id="95275" name="Connecteur droit 48"/>
          <p:cNvCxnSpPr>
            <a:cxnSpLocks noChangeShapeType="1"/>
          </p:cNvCxnSpPr>
          <p:nvPr/>
        </p:nvCxnSpPr>
        <p:spPr bwMode="auto">
          <a:xfrm>
            <a:off x="2730500" y="4652963"/>
            <a:ext cx="0" cy="277812"/>
          </a:xfrm>
          <a:prstGeom prst="line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</p:spPr>
      </p:cxnSp>
      <p:grpSp>
        <p:nvGrpSpPr>
          <p:cNvPr id="95276" name="Groupe 50"/>
          <p:cNvGrpSpPr>
            <a:grpSpLocks/>
          </p:cNvGrpSpPr>
          <p:nvPr/>
        </p:nvGrpSpPr>
        <p:grpSpPr bwMode="auto">
          <a:xfrm>
            <a:off x="7380288" y="5405438"/>
            <a:ext cx="1703387" cy="471487"/>
            <a:chOff x="9828584" y="4306853"/>
            <a:chExt cx="1702792" cy="472462"/>
          </a:xfrm>
        </p:grpSpPr>
        <p:sp>
          <p:nvSpPr>
            <p:cNvPr id="95277" name="Rectangle 49"/>
            <p:cNvSpPr>
              <a:spLocks noChangeArrowheads="1"/>
            </p:cNvSpPr>
            <p:nvPr/>
          </p:nvSpPr>
          <p:spPr bwMode="auto">
            <a:xfrm>
              <a:off x="9828584" y="4306853"/>
              <a:ext cx="1702792" cy="47246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1800">
                <a:latin typeface="Arial" charset="0"/>
                <a:ea typeface="ヒラギノ角ゴ Pro W3" pitchFamily="16" charset="-128"/>
              </a:endParaRPr>
            </a:p>
          </p:txBody>
        </p:sp>
        <p:sp>
          <p:nvSpPr>
            <p:cNvPr id="95278" name="ZoneTexte 78"/>
            <p:cNvSpPr txBox="1">
              <a:spLocks noChangeArrowheads="1"/>
            </p:cNvSpPr>
            <p:nvPr/>
          </p:nvSpPr>
          <p:spPr bwMode="auto">
            <a:xfrm>
              <a:off x="10030073" y="4317650"/>
              <a:ext cx="1312721" cy="370096"/>
            </a:xfrm>
            <a:prstGeom prst="rect">
              <a:avLst/>
            </a:prstGeom>
            <a:solidFill>
              <a:srgbClr val="DC8F28">
                <a:alpha val="2196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/>
              <a:r>
                <a:rPr lang="fr-FR" sz="1800" b="1" dirty="0">
                  <a:latin typeface="Arial" charset="0"/>
                  <a:ea typeface="ヒラギノ角ゴ Pro W3" pitchFamily="16" charset="-128"/>
                </a:rPr>
                <a:t>Extraction</a:t>
              </a:r>
            </a:p>
          </p:txBody>
        </p:sp>
      </p:grpSp>
      <p:cxnSp>
        <p:nvCxnSpPr>
          <p:cNvPr id="95279" name="Connecteur droit avec flèche 83"/>
          <p:cNvCxnSpPr>
            <a:cxnSpLocks noChangeShapeType="1"/>
          </p:cNvCxnSpPr>
          <p:nvPr/>
        </p:nvCxnSpPr>
        <p:spPr bwMode="auto">
          <a:xfrm>
            <a:off x="1763713" y="3141663"/>
            <a:ext cx="0" cy="8636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95280" name="ZoneTexte 85"/>
          <p:cNvSpPr txBox="1">
            <a:spLocks noChangeArrowheads="1"/>
          </p:cNvSpPr>
          <p:nvPr/>
        </p:nvSpPr>
        <p:spPr bwMode="auto">
          <a:xfrm>
            <a:off x="1763713" y="3167063"/>
            <a:ext cx="881062" cy="30797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fr-FR" sz="1400" b="1">
                <a:solidFill>
                  <a:schemeClr val="bg1"/>
                </a:solidFill>
                <a:latin typeface="Arial" charset="0"/>
                <a:ea typeface="ヒラギノ角ゴ Pro W3" pitchFamily="16" charset="-128"/>
              </a:rPr>
              <a:t>Résidus</a:t>
            </a:r>
          </a:p>
        </p:txBody>
      </p:sp>
      <p:sp>
        <p:nvSpPr>
          <p:cNvPr id="95281" name="ZoneTexte 14"/>
          <p:cNvSpPr txBox="1">
            <a:spLocks noChangeArrowheads="1"/>
          </p:cNvSpPr>
          <p:nvPr/>
        </p:nvSpPr>
        <p:spPr bwMode="auto">
          <a:xfrm>
            <a:off x="7633266" y="146591"/>
            <a:ext cx="1324402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fr-FR" sz="1600" b="1" dirty="0">
                <a:latin typeface="Arial" charset="0"/>
                <a:ea typeface="ヒラギノ角ゴ Pro W3" pitchFamily="16" charset="-128"/>
              </a:rPr>
              <a:t>Exportation</a:t>
            </a:r>
          </a:p>
        </p:txBody>
      </p:sp>
      <p:cxnSp>
        <p:nvCxnSpPr>
          <p:cNvPr id="95282" name="Connecteur droit avec flèche 33"/>
          <p:cNvCxnSpPr>
            <a:cxnSpLocks noChangeShapeType="1"/>
          </p:cNvCxnSpPr>
          <p:nvPr/>
        </p:nvCxnSpPr>
        <p:spPr bwMode="auto">
          <a:xfrm flipV="1">
            <a:off x="7812360" y="533400"/>
            <a:ext cx="0" cy="514586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49" name="Rectangle 3"/>
          <p:cNvSpPr>
            <a:spLocks noChangeArrowheads="1"/>
          </p:cNvSpPr>
          <p:nvPr/>
        </p:nvSpPr>
        <p:spPr bwMode="auto">
          <a:xfrm>
            <a:off x="0" y="2286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Le cycle de l’azote </a:t>
            </a:r>
            <a:r>
              <a:rPr lang="fr-FR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(avec </a:t>
            </a:r>
            <a:r>
              <a:rPr lang="fr-FR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arbres)</a:t>
            </a:r>
          </a:p>
        </p:txBody>
      </p:sp>
      <p:cxnSp>
        <p:nvCxnSpPr>
          <p:cNvPr id="54" name="Connecteur droit avec flèche 97"/>
          <p:cNvCxnSpPr>
            <a:cxnSpLocks noChangeShapeType="1"/>
          </p:cNvCxnSpPr>
          <p:nvPr/>
        </p:nvCxnSpPr>
        <p:spPr bwMode="auto">
          <a:xfrm flipH="1">
            <a:off x="2411760" y="3500438"/>
            <a:ext cx="1193453" cy="504825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57" name="Connecteur droit avec flèche 97"/>
          <p:cNvCxnSpPr>
            <a:cxnSpLocks noChangeShapeType="1"/>
            <a:endCxn id="58" idx="0"/>
          </p:cNvCxnSpPr>
          <p:nvPr/>
        </p:nvCxnSpPr>
        <p:spPr bwMode="auto">
          <a:xfrm>
            <a:off x="2204244" y="3500438"/>
            <a:ext cx="61119" cy="534987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62" name="Connecteur droit avec flèche 97"/>
          <p:cNvCxnSpPr>
            <a:cxnSpLocks noChangeShapeType="1"/>
          </p:cNvCxnSpPr>
          <p:nvPr/>
        </p:nvCxnSpPr>
        <p:spPr bwMode="auto">
          <a:xfrm flipH="1">
            <a:off x="3491880" y="1297013"/>
            <a:ext cx="11112" cy="1673174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138131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9225"/>
            <a:ext cx="7772400" cy="993775"/>
          </a:xfrm>
        </p:spPr>
        <p:txBody>
          <a:bodyPr/>
          <a:lstStyle/>
          <a:p>
            <a:pPr eaLnBrk="1" hangingPunct="1"/>
            <a:r>
              <a:rPr lang="fr-FR" sz="3200" dirty="0" smtClean="0"/>
              <a:t>Modifications des cycles biogéochimiques par les arbres dans les parcelles AF</a:t>
            </a:r>
          </a:p>
        </p:txBody>
      </p:sp>
      <p:sp>
        <p:nvSpPr>
          <p:cNvPr id="143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2060848"/>
            <a:ext cx="88011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400" dirty="0" smtClean="0">
                <a:latin typeface="+mj-lt"/>
                <a:cs typeface="Arial" pitchFamily="34" charset="0"/>
              </a:rPr>
              <a:t>Minéralisation ralentie + forte capacité de stockage des pluies </a:t>
            </a:r>
            <a:br>
              <a:rPr lang="fr-FR" sz="2400" dirty="0" smtClean="0">
                <a:latin typeface="+mj-lt"/>
                <a:cs typeface="Arial" pitchFamily="34" charset="0"/>
              </a:rPr>
            </a:br>
            <a:r>
              <a:rPr lang="fr-FR" sz="2400" dirty="0" smtClean="0">
                <a:latin typeface="+mj-lt"/>
                <a:cs typeface="Arial" pitchFamily="34" charset="0"/>
              </a:rPr>
              <a:t>= </a:t>
            </a:r>
            <a:br>
              <a:rPr lang="fr-FR" sz="2400" dirty="0" smtClean="0">
                <a:latin typeface="+mj-lt"/>
                <a:cs typeface="Arial" pitchFamily="34" charset="0"/>
              </a:rPr>
            </a:br>
            <a:r>
              <a:rPr lang="fr-FR" sz="2400" dirty="0" smtClean="0">
                <a:latin typeface="+mj-lt"/>
                <a:cs typeface="Arial" pitchFamily="34" charset="0"/>
              </a:rPr>
              <a:t>réduction du risque de lixiviation d’azote. </a:t>
            </a:r>
          </a:p>
          <a:p>
            <a:pPr eaLnBrk="1" hangingPunct="1">
              <a:lnSpc>
                <a:spcPct val="90000"/>
              </a:lnSpc>
            </a:pPr>
            <a:endParaRPr lang="fr-FR" sz="2400" dirty="0" smtClean="0">
              <a:latin typeface="+mj-lt"/>
              <a:cs typeface="Arial" pitchFamily="34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fr-FR" sz="2400" dirty="0" smtClean="0">
                <a:latin typeface="+mj-lt"/>
                <a:cs typeface="Arial" pitchFamily="34" charset="0"/>
              </a:rPr>
              <a:t>Le prélèvement direct par les arbres contribue aussi à cette réduction.</a:t>
            </a:r>
          </a:p>
          <a:p>
            <a:pPr algn="just" eaLnBrk="1" hangingPunct="1">
              <a:lnSpc>
                <a:spcPct val="90000"/>
              </a:lnSpc>
            </a:pPr>
            <a:endParaRPr lang="fr-FR" sz="2400" dirty="0" smtClean="0">
              <a:latin typeface="+mj-lt"/>
              <a:cs typeface="Arial" pitchFamily="34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fr-FR" sz="2400" dirty="0" smtClean="0">
                <a:latin typeface="+mj-lt"/>
                <a:cs typeface="Arial" pitchFamily="34" charset="0"/>
              </a:rPr>
              <a:t>Les enracinements plus profonds permettent d’intercepter les nitrates en profondeur</a:t>
            </a:r>
          </a:p>
          <a:p>
            <a:pPr eaLnBrk="1" hangingPunct="1">
              <a:lnSpc>
                <a:spcPct val="90000"/>
              </a:lnSpc>
            </a:pPr>
            <a:endParaRPr lang="fr-FR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58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2" name="Groupe 4"/>
          <p:cNvGrpSpPr>
            <a:grpSpLocks/>
          </p:cNvGrpSpPr>
          <p:nvPr/>
        </p:nvGrpSpPr>
        <p:grpSpPr bwMode="auto">
          <a:xfrm>
            <a:off x="2843213" y="366713"/>
            <a:ext cx="3286125" cy="3255962"/>
            <a:chOff x="350722" y="1397505"/>
            <a:chExt cx="3285174" cy="3255632"/>
          </a:xfrm>
        </p:grpSpPr>
        <p:pic>
          <p:nvPicPr>
            <p:cNvPr id="7168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59" t="36880" r="31935" b="17761"/>
            <a:stretch>
              <a:fillRect/>
            </a:stretch>
          </p:blipFill>
          <p:spPr bwMode="auto">
            <a:xfrm>
              <a:off x="350722" y="1397505"/>
              <a:ext cx="3285174" cy="3255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Ellipse 1"/>
            <p:cNvSpPr>
              <a:spLocks noChangeArrowheads="1"/>
            </p:cNvSpPr>
            <p:nvPr/>
          </p:nvSpPr>
          <p:spPr bwMode="auto">
            <a:xfrm>
              <a:off x="2384515" y="1975192"/>
              <a:ext cx="229621" cy="216024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059" tIns="39530" rIns="79059" bIns="39530" anchor="ctr"/>
            <a:lstStyle/>
            <a:p>
              <a:pPr algn="ctr" defTabSz="911225"/>
              <a:endParaRPr lang="fr-FR">
                <a:solidFill>
                  <a:srgbClr val="FFFFFF"/>
                </a:solidFill>
                <a:latin typeface="Candara" pitchFamily="34" charset="0"/>
              </a:endParaRPr>
            </a:p>
          </p:txBody>
        </p:sp>
      </p:grpSp>
      <p:pic>
        <p:nvPicPr>
          <p:cNvPr id="71685" name="Imag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173538"/>
            <a:ext cx="2379663" cy="237648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Imag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075" y="576263"/>
            <a:ext cx="2525713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9" name="ZoneTexte 6"/>
          <p:cNvSpPr txBox="1">
            <a:spLocks noChangeArrowheads="1"/>
          </p:cNvSpPr>
          <p:nvPr/>
        </p:nvSpPr>
        <p:spPr bwMode="auto">
          <a:xfrm>
            <a:off x="7686484" y="2996952"/>
            <a:ext cx="1181291" cy="830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21" tIns="45611" rIns="91221" bIns="45611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642938" indent="-247650" defTabSz="91122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989013" indent="-198438" defTabSz="911225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384300" indent="-198438" defTabSz="911225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779588" indent="-198438" defTabSz="911225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236788" indent="-198438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693988" indent="-198438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151188" indent="-198438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608388" indent="-198438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1200" b="1" dirty="0">
                <a:solidFill>
                  <a:schemeClr val="bg1"/>
                </a:solidFill>
                <a:latin typeface="Candara" pitchFamily="34" charset="0"/>
              </a:rPr>
              <a:t>Limon : 60%</a:t>
            </a:r>
          </a:p>
          <a:p>
            <a:r>
              <a:rPr lang="fr-FR" sz="1200" b="1" dirty="0">
                <a:solidFill>
                  <a:schemeClr val="bg1"/>
                </a:solidFill>
                <a:latin typeface="Candara" pitchFamily="34" charset="0"/>
              </a:rPr>
              <a:t>Sable : 20%</a:t>
            </a:r>
          </a:p>
          <a:p>
            <a:r>
              <a:rPr lang="fr-FR" sz="1200" b="1" dirty="0">
                <a:solidFill>
                  <a:schemeClr val="bg1"/>
                </a:solidFill>
                <a:latin typeface="Candara" pitchFamily="34" charset="0"/>
              </a:rPr>
              <a:t>Argile : 20%</a:t>
            </a:r>
          </a:p>
          <a:p>
            <a:r>
              <a:rPr lang="fr-FR" sz="1200" b="1" dirty="0">
                <a:solidFill>
                  <a:schemeClr val="bg1"/>
                </a:solidFill>
                <a:latin typeface="Candara" pitchFamily="34" charset="0"/>
              </a:rPr>
              <a:t>RU : 150 mm/m </a:t>
            </a:r>
          </a:p>
        </p:txBody>
      </p:sp>
      <p:pic>
        <p:nvPicPr>
          <p:cNvPr id="71690" name="Imag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00" y="1069312"/>
            <a:ext cx="1941513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1" name="Imag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4851400"/>
            <a:ext cx="3308350" cy="20129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</p:pic>
      <p:sp>
        <p:nvSpPr>
          <p:cNvPr id="71692" name="ZoneTexte 38"/>
          <p:cNvSpPr txBox="1">
            <a:spLocks noChangeArrowheads="1"/>
          </p:cNvSpPr>
          <p:nvPr/>
        </p:nvSpPr>
        <p:spPr bwMode="auto">
          <a:xfrm>
            <a:off x="5585302" y="4929473"/>
            <a:ext cx="1296708" cy="36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21" tIns="45611" rIns="91221" bIns="45611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642938" indent="-247650" defTabSz="91122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989013" indent="-198438" defTabSz="911225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384300" indent="-198438" defTabSz="911225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779588" indent="-198438" defTabSz="911225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236788" indent="-198438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693988" indent="-198438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151188" indent="-198438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608388" indent="-198438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800" b="1" dirty="0">
                <a:latin typeface="Candara" pitchFamily="34" charset="0"/>
              </a:rPr>
              <a:t>Nappe alluviale (Lez)</a:t>
            </a:r>
          </a:p>
          <a:p>
            <a:r>
              <a:rPr lang="fr-FR" sz="1000" dirty="0">
                <a:latin typeface="Candara" pitchFamily="34" charset="0"/>
              </a:rPr>
              <a:t>Oscille entre 1 et 4 m</a:t>
            </a:r>
          </a:p>
        </p:txBody>
      </p:sp>
    </p:spTree>
    <p:extLst>
      <p:ext uri="{BB962C8B-B14F-4D97-AF65-F5344CB8AC3E}">
        <p14:creationId xmlns:p14="http://schemas.microsoft.com/office/powerpoint/2010/main" val="54401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1" name="Groupe 2"/>
          <p:cNvGrpSpPr>
            <a:grpSpLocks noChangeAspect="1"/>
          </p:cNvGrpSpPr>
          <p:nvPr/>
        </p:nvGrpSpPr>
        <p:grpSpPr bwMode="auto">
          <a:xfrm rot="-5400000">
            <a:off x="-11112" y="1603375"/>
            <a:ext cx="3175000" cy="2390775"/>
            <a:chOff x="390525" y="452619"/>
            <a:chExt cx="6341011" cy="4776053"/>
          </a:xfrm>
        </p:grpSpPr>
        <p:pic>
          <p:nvPicPr>
            <p:cNvPr id="7373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45" t="17871" r="25703" b="8218"/>
            <a:stretch>
              <a:fillRect/>
            </a:stretch>
          </p:blipFill>
          <p:spPr bwMode="auto">
            <a:xfrm rot="5400000">
              <a:off x="1187536" y="-315328"/>
              <a:ext cx="4752000" cy="633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Forme libre 4"/>
            <p:cNvSpPr>
              <a:spLocks/>
            </p:cNvSpPr>
            <p:nvPr/>
          </p:nvSpPr>
          <p:spPr bwMode="auto">
            <a:xfrm>
              <a:off x="400051" y="781051"/>
              <a:ext cx="1726742" cy="1154906"/>
            </a:xfrm>
            <a:custGeom>
              <a:avLst/>
              <a:gdLst/>
              <a:ahLst/>
              <a:cxnLst/>
              <a:rect l="0" t="0" r="r" b="b"/>
              <a:pathLst>
                <a:path w="1726742" h="1154906">
                  <a:moveTo>
                    <a:pt x="342900" y="64293"/>
                  </a:moveTo>
                  <a:cubicBezTo>
                    <a:pt x="439025" y="76309"/>
                    <a:pt x="457200" y="72628"/>
                    <a:pt x="485775" y="76200"/>
                  </a:cubicBezTo>
                  <a:cubicBezTo>
                    <a:pt x="514350" y="79772"/>
                    <a:pt x="504825" y="82550"/>
                    <a:pt x="514350" y="85725"/>
                  </a:cubicBezTo>
                  <a:lnTo>
                    <a:pt x="542925" y="95250"/>
                  </a:lnTo>
                  <a:cubicBezTo>
                    <a:pt x="615950" y="92075"/>
                    <a:pt x="689058" y="90431"/>
                    <a:pt x="762000" y="85725"/>
                  </a:cubicBezTo>
                  <a:cubicBezTo>
                    <a:pt x="787545" y="84077"/>
                    <a:pt x="812707" y="78518"/>
                    <a:pt x="838200" y="76200"/>
                  </a:cubicBezTo>
                  <a:cubicBezTo>
                    <a:pt x="882580" y="72165"/>
                    <a:pt x="927100" y="69850"/>
                    <a:pt x="971550" y="66675"/>
                  </a:cubicBezTo>
                  <a:cubicBezTo>
                    <a:pt x="1022612" y="49654"/>
                    <a:pt x="978786" y="62950"/>
                    <a:pt x="1047750" y="47625"/>
                  </a:cubicBezTo>
                  <a:cubicBezTo>
                    <a:pt x="1060529" y="44785"/>
                    <a:pt x="1073013" y="40667"/>
                    <a:pt x="1085850" y="38100"/>
                  </a:cubicBezTo>
                  <a:cubicBezTo>
                    <a:pt x="1104788" y="34312"/>
                    <a:pt x="1124147" y="32765"/>
                    <a:pt x="1143000" y="28575"/>
                  </a:cubicBezTo>
                  <a:cubicBezTo>
                    <a:pt x="1152801" y="26397"/>
                    <a:pt x="1161774" y="21228"/>
                    <a:pt x="1171575" y="19050"/>
                  </a:cubicBezTo>
                  <a:cubicBezTo>
                    <a:pt x="1206889" y="11202"/>
                    <a:pt x="1271970" y="4119"/>
                    <a:pt x="1304925" y="0"/>
                  </a:cubicBezTo>
                  <a:cubicBezTo>
                    <a:pt x="1315961" y="1104"/>
                    <a:pt x="1407925" y="-4745"/>
                    <a:pt x="1428750" y="28575"/>
                  </a:cubicBezTo>
                  <a:cubicBezTo>
                    <a:pt x="1439393" y="45603"/>
                    <a:pt x="1441450" y="66675"/>
                    <a:pt x="1447800" y="85725"/>
                  </a:cubicBezTo>
                  <a:cubicBezTo>
                    <a:pt x="1479811" y="181757"/>
                    <a:pt x="1430970" y="32799"/>
                    <a:pt x="1466850" y="152400"/>
                  </a:cubicBezTo>
                  <a:cubicBezTo>
                    <a:pt x="1472620" y="171634"/>
                    <a:pt x="1479550" y="190500"/>
                    <a:pt x="1485900" y="209550"/>
                  </a:cubicBezTo>
                  <a:lnTo>
                    <a:pt x="1524000" y="323850"/>
                  </a:lnTo>
                  <a:lnTo>
                    <a:pt x="1533525" y="352425"/>
                  </a:lnTo>
                  <a:cubicBezTo>
                    <a:pt x="1536700" y="361950"/>
                    <a:pt x="1541081" y="371155"/>
                    <a:pt x="1543050" y="381000"/>
                  </a:cubicBezTo>
                  <a:cubicBezTo>
                    <a:pt x="1556513" y="448316"/>
                    <a:pt x="1547455" y="413266"/>
                    <a:pt x="1571625" y="485775"/>
                  </a:cubicBezTo>
                  <a:cubicBezTo>
                    <a:pt x="1574800" y="495300"/>
                    <a:pt x="1575581" y="505996"/>
                    <a:pt x="1581150" y="514350"/>
                  </a:cubicBezTo>
                  <a:cubicBezTo>
                    <a:pt x="1611339" y="559633"/>
                    <a:pt x="1596580" y="532065"/>
                    <a:pt x="1619250" y="600075"/>
                  </a:cubicBezTo>
                  <a:cubicBezTo>
                    <a:pt x="1622425" y="609600"/>
                    <a:pt x="1623206" y="620296"/>
                    <a:pt x="1628775" y="628650"/>
                  </a:cubicBezTo>
                  <a:cubicBezTo>
                    <a:pt x="1678014" y="702508"/>
                    <a:pt x="1659635" y="664080"/>
                    <a:pt x="1685925" y="742950"/>
                  </a:cubicBezTo>
                  <a:lnTo>
                    <a:pt x="1704975" y="800100"/>
                  </a:lnTo>
                  <a:cubicBezTo>
                    <a:pt x="1708150" y="809625"/>
                    <a:pt x="1710928" y="817563"/>
                    <a:pt x="1714500" y="828675"/>
                  </a:cubicBezTo>
                  <a:cubicBezTo>
                    <a:pt x="1718072" y="839788"/>
                    <a:pt x="1725613" y="854869"/>
                    <a:pt x="1726407" y="866775"/>
                  </a:cubicBezTo>
                  <a:cubicBezTo>
                    <a:pt x="1727201" y="878681"/>
                    <a:pt x="1727201" y="890587"/>
                    <a:pt x="1719263" y="900112"/>
                  </a:cubicBezTo>
                  <a:cubicBezTo>
                    <a:pt x="1711325" y="909637"/>
                    <a:pt x="1695053" y="915591"/>
                    <a:pt x="1678781" y="923925"/>
                  </a:cubicBezTo>
                  <a:cubicBezTo>
                    <a:pt x="1662509" y="932259"/>
                    <a:pt x="1642268" y="941388"/>
                    <a:pt x="1621631" y="950119"/>
                  </a:cubicBezTo>
                  <a:cubicBezTo>
                    <a:pt x="1600994" y="958850"/>
                    <a:pt x="1576388" y="967979"/>
                    <a:pt x="1554957" y="976313"/>
                  </a:cubicBezTo>
                  <a:cubicBezTo>
                    <a:pt x="1533526" y="984647"/>
                    <a:pt x="1514078" y="990997"/>
                    <a:pt x="1493044" y="1000125"/>
                  </a:cubicBezTo>
                  <a:cubicBezTo>
                    <a:pt x="1472010" y="1009253"/>
                    <a:pt x="1446609" y="1022350"/>
                    <a:pt x="1428750" y="1031081"/>
                  </a:cubicBezTo>
                  <a:cubicBezTo>
                    <a:pt x="1410891" y="1039812"/>
                    <a:pt x="1400176" y="1046162"/>
                    <a:pt x="1385888" y="1052512"/>
                  </a:cubicBezTo>
                  <a:cubicBezTo>
                    <a:pt x="1371600" y="1058862"/>
                    <a:pt x="1355725" y="1064418"/>
                    <a:pt x="1343025" y="1069181"/>
                  </a:cubicBezTo>
                  <a:cubicBezTo>
                    <a:pt x="1330325" y="1073944"/>
                    <a:pt x="1322388" y="1076324"/>
                    <a:pt x="1309688" y="1081087"/>
                  </a:cubicBezTo>
                  <a:cubicBezTo>
                    <a:pt x="1296988" y="1085850"/>
                    <a:pt x="1283494" y="1091010"/>
                    <a:pt x="1266825" y="1097757"/>
                  </a:cubicBezTo>
                  <a:cubicBezTo>
                    <a:pt x="1250156" y="1104504"/>
                    <a:pt x="1226344" y="1115219"/>
                    <a:pt x="1209675" y="1121569"/>
                  </a:cubicBezTo>
                  <a:cubicBezTo>
                    <a:pt x="1193006" y="1127919"/>
                    <a:pt x="1186260" y="1130300"/>
                    <a:pt x="1166813" y="1135856"/>
                  </a:cubicBezTo>
                  <a:cubicBezTo>
                    <a:pt x="1147366" y="1141412"/>
                    <a:pt x="1118393" y="1151731"/>
                    <a:pt x="1092993" y="1154906"/>
                  </a:cubicBezTo>
                  <a:cubicBezTo>
                    <a:pt x="1073943" y="1151731"/>
                    <a:pt x="1044178" y="1130697"/>
                    <a:pt x="1028700" y="1104900"/>
                  </a:cubicBezTo>
                  <a:cubicBezTo>
                    <a:pt x="1013222" y="1079103"/>
                    <a:pt x="1010787" y="1023582"/>
                    <a:pt x="1000125" y="1000125"/>
                  </a:cubicBezTo>
                  <a:cubicBezTo>
                    <a:pt x="990651" y="979282"/>
                    <a:pt x="974725" y="962025"/>
                    <a:pt x="962025" y="942975"/>
                  </a:cubicBezTo>
                  <a:lnTo>
                    <a:pt x="942975" y="914400"/>
                  </a:lnTo>
                  <a:cubicBezTo>
                    <a:pt x="936625" y="904875"/>
                    <a:pt x="934785" y="889445"/>
                    <a:pt x="923925" y="885825"/>
                  </a:cubicBezTo>
                  <a:lnTo>
                    <a:pt x="895350" y="876300"/>
                  </a:lnTo>
                  <a:cubicBezTo>
                    <a:pt x="840755" y="794408"/>
                    <a:pt x="913450" y="890780"/>
                    <a:pt x="847725" y="838200"/>
                  </a:cubicBezTo>
                  <a:cubicBezTo>
                    <a:pt x="838786" y="831049"/>
                    <a:pt x="836770" y="817720"/>
                    <a:pt x="828675" y="809625"/>
                  </a:cubicBezTo>
                  <a:cubicBezTo>
                    <a:pt x="820580" y="801530"/>
                    <a:pt x="809625" y="796925"/>
                    <a:pt x="800100" y="790575"/>
                  </a:cubicBezTo>
                  <a:lnTo>
                    <a:pt x="742950" y="704850"/>
                  </a:lnTo>
                  <a:cubicBezTo>
                    <a:pt x="736600" y="695325"/>
                    <a:pt x="733425" y="682625"/>
                    <a:pt x="723900" y="676275"/>
                  </a:cubicBezTo>
                  <a:lnTo>
                    <a:pt x="666750" y="638175"/>
                  </a:lnTo>
                  <a:cubicBezTo>
                    <a:pt x="657225" y="631825"/>
                    <a:pt x="649035" y="622745"/>
                    <a:pt x="638175" y="619125"/>
                  </a:cubicBezTo>
                  <a:lnTo>
                    <a:pt x="523875" y="581025"/>
                  </a:lnTo>
                  <a:cubicBezTo>
                    <a:pt x="514350" y="577850"/>
                    <a:pt x="503654" y="577069"/>
                    <a:pt x="495300" y="571500"/>
                  </a:cubicBezTo>
                  <a:cubicBezTo>
                    <a:pt x="413408" y="516905"/>
                    <a:pt x="517020" y="582360"/>
                    <a:pt x="438150" y="542925"/>
                  </a:cubicBezTo>
                  <a:cubicBezTo>
                    <a:pt x="427911" y="537805"/>
                    <a:pt x="419814" y="528995"/>
                    <a:pt x="409575" y="523875"/>
                  </a:cubicBezTo>
                  <a:cubicBezTo>
                    <a:pt x="400595" y="519385"/>
                    <a:pt x="389777" y="519226"/>
                    <a:pt x="381000" y="514350"/>
                  </a:cubicBezTo>
                  <a:cubicBezTo>
                    <a:pt x="360986" y="503231"/>
                    <a:pt x="342900" y="488950"/>
                    <a:pt x="323850" y="476250"/>
                  </a:cubicBezTo>
                  <a:lnTo>
                    <a:pt x="238125" y="419100"/>
                  </a:lnTo>
                  <a:lnTo>
                    <a:pt x="209550" y="400050"/>
                  </a:lnTo>
                  <a:lnTo>
                    <a:pt x="180975" y="381000"/>
                  </a:lnTo>
                  <a:cubicBezTo>
                    <a:pt x="174625" y="371475"/>
                    <a:pt x="170864" y="359576"/>
                    <a:pt x="161925" y="352425"/>
                  </a:cubicBezTo>
                  <a:cubicBezTo>
                    <a:pt x="154085" y="346153"/>
                    <a:pt x="142330" y="347390"/>
                    <a:pt x="133350" y="342900"/>
                  </a:cubicBezTo>
                  <a:cubicBezTo>
                    <a:pt x="123111" y="337780"/>
                    <a:pt x="113569" y="331179"/>
                    <a:pt x="104775" y="323850"/>
                  </a:cubicBezTo>
                  <a:cubicBezTo>
                    <a:pt x="31436" y="262734"/>
                    <a:pt x="118571" y="323523"/>
                    <a:pt x="47625" y="276225"/>
                  </a:cubicBezTo>
                  <a:cubicBezTo>
                    <a:pt x="17436" y="230942"/>
                    <a:pt x="32195" y="258510"/>
                    <a:pt x="9525" y="190500"/>
                  </a:cubicBezTo>
                  <a:lnTo>
                    <a:pt x="0" y="161925"/>
                  </a:lnTo>
                  <a:cubicBezTo>
                    <a:pt x="3175" y="142875"/>
                    <a:pt x="888" y="122049"/>
                    <a:pt x="9525" y="104775"/>
                  </a:cubicBezTo>
                  <a:cubicBezTo>
                    <a:pt x="14645" y="94536"/>
                    <a:pt x="27861" y="90845"/>
                    <a:pt x="38100" y="85725"/>
                  </a:cubicBezTo>
                  <a:cubicBezTo>
                    <a:pt x="57626" y="75962"/>
                    <a:pt x="96186" y="70298"/>
                    <a:pt x="114300" y="66675"/>
                  </a:cubicBezTo>
                  <a:cubicBezTo>
                    <a:pt x="355553" y="78163"/>
                    <a:pt x="190424" y="66675"/>
                    <a:pt x="381000" y="66675"/>
                  </a:cubicBezTo>
                </a:path>
              </a:pathLst>
            </a:custGeom>
            <a:solidFill>
              <a:srgbClr val="E46C0A">
                <a:alpha val="23137"/>
              </a:srgbClr>
            </a:solidFill>
            <a:ln w="28575" cap="flat" cmpd="sng" algn="ctr">
              <a:solidFill>
                <a:srgbClr val="F79646"/>
              </a:solidFill>
              <a:prstDash val="solid"/>
              <a:round/>
              <a:headEnd/>
              <a:tailEnd/>
            </a:ln>
          </p:spPr>
          <p:txBody>
            <a:bodyPr vert="eaVert" wrap="none" lIns="11927" tIns="5965" rIns="11927" bIns="5965">
              <a:spAutoFit/>
            </a:bodyPr>
            <a:lstStyle/>
            <a:p>
              <a:endParaRPr lang="en-US"/>
            </a:p>
          </p:txBody>
        </p:sp>
        <p:sp>
          <p:nvSpPr>
            <p:cNvPr id="6" name="Forme libre 5"/>
            <p:cNvSpPr>
              <a:spLocks/>
            </p:cNvSpPr>
            <p:nvPr/>
          </p:nvSpPr>
          <p:spPr bwMode="auto">
            <a:xfrm>
              <a:off x="400050" y="590550"/>
              <a:ext cx="6315075" cy="600075"/>
            </a:xfrm>
            <a:custGeom>
              <a:avLst/>
              <a:gdLst/>
              <a:ahLst/>
              <a:cxnLst/>
              <a:rect l="0" t="0" r="r" b="b"/>
              <a:pathLst>
                <a:path w="6315075" h="600075">
                  <a:moveTo>
                    <a:pt x="0" y="200025"/>
                  </a:moveTo>
                  <a:cubicBezTo>
                    <a:pt x="19741" y="196077"/>
                    <a:pt x="87511" y="181991"/>
                    <a:pt x="104775" y="180975"/>
                  </a:cubicBezTo>
                  <a:cubicBezTo>
                    <a:pt x="193578" y="175751"/>
                    <a:pt x="282542" y="173518"/>
                    <a:pt x="371475" y="171450"/>
                  </a:cubicBezTo>
                  <a:lnTo>
                    <a:pt x="923925" y="161925"/>
                  </a:lnTo>
                  <a:cubicBezTo>
                    <a:pt x="997031" y="155279"/>
                    <a:pt x="1022140" y="155617"/>
                    <a:pt x="1085850" y="142875"/>
                  </a:cubicBezTo>
                  <a:cubicBezTo>
                    <a:pt x="1293298" y="101385"/>
                    <a:pt x="989117" y="160138"/>
                    <a:pt x="1152525" y="123825"/>
                  </a:cubicBezTo>
                  <a:cubicBezTo>
                    <a:pt x="1267961" y="98173"/>
                    <a:pt x="1151345" y="133743"/>
                    <a:pt x="1266825" y="95250"/>
                  </a:cubicBezTo>
                  <a:lnTo>
                    <a:pt x="1352550" y="66675"/>
                  </a:lnTo>
                  <a:cubicBezTo>
                    <a:pt x="1362075" y="63500"/>
                    <a:pt x="1372771" y="62719"/>
                    <a:pt x="1381125" y="57150"/>
                  </a:cubicBezTo>
                  <a:cubicBezTo>
                    <a:pt x="1396448" y="46934"/>
                    <a:pt x="1417789" y="29087"/>
                    <a:pt x="1438275" y="28575"/>
                  </a:cubicBezTo>
                  <a:cubicBezTo>
                    <a:pt x="1682694" y="22465"/>
                    <a:pt x="1927225" y="22225"/>
                    <a:pt x="2171700" y="19050"/>
                  </a:cubicBezTo>
                  <a:cubicBezTo>
                    <a:pt x="2197100" y="15875"/>
                    <a:pt x="2222715" y="14104"/>
                    <a:pt x="2247900" y="9525"/>
                  </a:cubicBezTo>
                  <a:cubicBezTo>
                    <a:pt x="2257778" y="7729"/>
                    <a:pt x="2266435" y="0"/>
                    <a:pt x="2276475" y="0"/>
                  </a:cubicBezTo>
                  <a:cubicBezTo>
                    <a:pt x="2308383" y="0"/>
                    <a:pt x="2339975" y="6350"/>
                    <a:pt x="2371725" y="9525"/>
                  </a:cubicBezTo>
                  <a:cubicBezTo>
                    <a:pt x="2376806" y="10795"/>
                    <a:pt x="2430201" y="23109"/>
                    <a:pt x="2438400" y="28575"/>
                  </a:cubicBezTo>
                  <a:cubicBezTo>
                    <a:pt x="2483262" y="58483"/>
                    <a:pt x="2448805" y="55425"/>
                    <a:pt x="2495550" y="76200"/>
                  </a:cubicBezTo>
                  <a:cubicBezTo>
                    <a:pt x="2513900" y="84355"/>
                    <a:pt x="2533650" y="88900"/>
                    <a:pt x="2552700" y="95250"/>
                  </a:cubicBezTo>
                  <a:lnTo>
                    <a:pt x="2581275" y="104775"/>
                  </a:lnTo>
                  <a:lnTo>
                    <a:pt x="2609850" y="114300"/>
                  </a:lnTo>
                  <a:cubicBezTo>
                    <a:pt x="2619375" y="117475"/>
                    <a:pt x="2628386" y="123639"/>
                    <a:pt x="2638425" y="123825"/>
                  </a:cubicBezTo>
                  <a:lnTo>
                    <a:pt x="3152775" y="133350"/>
                  </a:lnTo>
                  <a:lnTo>
                    <a:pt x="3209925" y="171450"/>
                  </a:lnTo>
                  <a:cubicBezTo>
                    <a:pt x="3219450" y="177800"/>
                    <a:pt x="3230405" y="182405"/>
                    <a:pt x="3238500" y="190500"/>
                  </a:cubicBezTo>
                  <a:cubicBezTo>
                    <a:pt x="3248025" y="200025"/>
                    <a:pt x="3255867" y="211603"/>
                    <a:pt x="3267075" y="219075"/>
                  </a:cubicBezTo>
                  <a:cubicBezTo>
                    <a:pt x="3275429" y="224644"/>
                    <a:pt x="3286670" y="224110"/>
                    <a:pt x="3295650" y="228600"/>
                  </a:cubicBezTo>
                  <a:cubicBezTo>
                    <a:pt x="3305889" y="233720"/>
                    <a:pt x="3314700" y="241300"/>
                    <a:pt x="3324225" y="247650"/>
                  </a:cubicBezTo>
                  <a:cubicBezTo>
                    <a:pt x="3378820" y="329542"/>
                    <a:pt x="3306125" y="233170"/>
                    <a:pt x="3371850" y="285750"/>
                  </a:cubicBezTo>
                  <a:cubicBezTo>
                    <a:pt x="3380789" y="292901"/>
                    <a:pt x="3383571" y="305531"/>
                    <a:pt x="3390900" y="314325"/>
                  </a:cubicBezTo>
                  <a:cubicBezTo>
                    <a:pt x="3457931" y="394762"/>
                    <a:pt x="3370422" y="274797"/>
                    <a:pt x="3476625" y="381000"/>
                  </a:cubicBezTo>
                  <a:cubicBezTo>
                    <a:pt x="3486150" y="390525"/>
                    <a:pt x="3493425" y="403033"/>
                    <a:pt x="3505200" y="409575"/>
                  </a:cubicBezTo>
                  <a:cubicBezTo>
                    <a:pt x="3522753" y="419327"/>
                    <a:pt x="3543300" y="422275"/>
                    <a:pt x="3562350" y="428625"/>
                  </a:cubicBezTo>
                  <a:lnTo>
                    <a:pt x="3590925" y="438150"/>
                  </a:lnTo>
                  <a:cubicBezTo>
                    <a:pt x="3600450" y="441325"/>
                    <a:pt x="3609596" y="446024"/>
                    <a:pt x="3619500" y="447675"/>
                  </a:cubicBezTo>
                  <a:cubicBezTo>
                    <a:pt x="3657600" y="454025"/>
                    <a:pt x="3696328" y="457357"/>
                    <a:pt x="3733800" y="466725"/>
                  </a:cubicBezTo>
                  <a:cubicBezTo>
                    <a:pt x="3798987" y="483022"/>
                    <a:pt x="3749840" y="472123"/>
                    <a:pt x="3838575" y="485775"/>
                  </a:cubicBezTo>
                  <a:cubicBezTo>
                    <a:pt x="3857663" y="488712"/>
                    <a:pt x="3876872" y="491110"/>
                    <a:pt x="3895725" y="495300"/>
                  </a:cubicBezTo>
                  <a:cubicBezTo>
                    <a:pt x="3952321" y="507877"/>
                    <a:pt x="3906261" y="516022"/>
                    <a:pt x="4000500" y="523875"/>
                  </a:cubicBezTo>
                  <a:lnTo>
                    <a:pt x="4114800" y="533400"/>
                  </a:lnTo>
                  <a:cubicBezTo>
                    <a:pt x="4172016" y="539122"/>
                    <a:pt x="4228876" y="548625"/>
                    <a:pt x="4286250" y="552450"/>
                  </a:cubicBezTo>
                  <a:lnTo>
                    <a:pt x="4429125" y="561975"/>
                  </a:lnTo>
                  <a:cubicBezTo>
                    <a:pt x="4516970" y="591257"/>
                    <a:pt x="4435873" y="567039"/>
                    <a:pt x="4638675" y="581025"/>
                  </a:cubicBezTo>
                  <a:cubicBezTo>
                    <a:pt x="4670508" y="583220"/>
                    <a:pt x="4702175" y="587375"/>
                    <a:pt x="4733925" y="590550"/>
                  </a:cubicBezTo>
                  <a:cubicBezTo>
                    <a:pt x="4743450" y="593725"/>
                    <a:pt x="4752460" y="600075"/>
                    <a:pt x="4762500" y="600075"/>
                  </a:cubicBezTo>
                  <a:cubicBezTo>
                    <a:pt x="4816568" y="600075"/>
                    <a:pt x="4870543" y="595040"/>
                    <a:pt x="4924425" y="590550"/>
                  </a:cubicBezTo>
                  <a:cubicBezTo>
                    <a:pt x="4946798" y="588686"/>
                    <a:pt x="4968680" y="582205"/>
                    <a:pt x="4991100" y="581025"/>
                  </a:cubicBezTo>
                  <a:cubicBezTo>
                    <a:pt x="5089440" y="575849"/>
                    <a:pt x="5187950" y="574675"/>
                    <a:pt x="5286375" y="571500"/>
                  </a:cubicBezTo>
                  <a:cubicBezTo>
                    <a:pt x="5399323" y="543263"/>
                    <a:pt x="5220505" y="586579"/>
                    <a:pt x="5391150" y="552450"/>
                  </a:cubicBezTo>
                  <a:cubicBezTo>
                    <a:pt x="5400995" y="550481"/>
                    <a:pt x="5409880" y="544894"/>
                    <a:pt x="5419725" y="542925"/>
                  </a:cubicBezTo>
                  <a:cubicBezTo>
                    <a:pt x="5441740" y="538522"/>
                    <a:pt x="5464175" y="536575"/>
                    <a:pt x="5486400" y="533400"/>
                  </a:cubicBezTo>
                  <a:lnTo>
                    <a:pt x="5572125" y="504825"/>
                  </a:lnTo>
                  <a:cubicBezTo>
                    <a:pt x="5581650" y="501650"/>
                    <a:pt x="5592346" y="500869"/>
                    <a:pt x="5600700" y="495300"/>
                  </a:cubicBezTo>
                  <a:lnTo>
                    <a:pt x="5629275" y="476250"/>
                  </a:lnTo>
                  <a:cubicBezTo>
                    <a:pt x="5635625" y="466725"/>
                    <a:pt x="5639386" y="454826"/>
                    <a:pt x="5648325" y="447675"/>
                  </a:cubicBezTo>
                  <a:cubicBezTo>
                    <a:pt x="5656165" y="441403"/>
                    <a:pt x="5669800" y="445250"/>
                    <a:pt x="5676900" y="438150"/>
                  </a:cubicBezTo>
                  <a:lnTo>
                    <a:pt x="5734050" y="352425"/>
                  </a:lnTo>
                  <a:cubicBezTo>
                    <a:pt x="5740400" y="342900"/>
                    <a:pt x="5749480" y="334710"/>
                    <a:pt x="5753100" y="323850"/>
                  </a:cubicBezTo>
                  <a:cubicBezTo>
                    <a:pt x="5756275" y="314325"/>
                    <a:pt x="5757056" y="303629"/>
                    <a:pt x="5762625" y="295275"/>
                  </a:cubicBezTo>
                  <a:cubicBezTo>
                    <a:pt x="5773158" y="279476"/>
                    <a:pt x="5802204" y="256435"/>
                    <a:pt x="5819775" y="247650"/>
                  </a:cubicBezTo>
                  <a:cubicBezTo>
                    <a:pt x="5828755" y="243160"/>
                    <a:pt x="5839370" y="242615"/>
                    <a:pt x="5848350" y="238125"/>
                  </a:cubicBezTo>
                  <a:cubicBezTo>
                    <a:pt x="5858589" y="233005"/>
                    <a:pt x="5866686" y="224195"/>
                    <a:pt x="5876925" y="219075"/>
                  </a:cubicBezTo>
                  <a:cubicBezTo>
                    <a:pt x="5885905" y="214585"/>
                    <a:pt x="5896520" y="214040"/>
                    <a:pt x="5905500" y="209550"/>
                  </a:cubicBezTo>
                  <a:cubicBezTo>
                    <a:pt x="5915739" y="204430"/>
                    <a:pt x="5922969" y="193276"/>
                    <a:pt x="5934075" y="190500"/>
                  </a:cubicBezTo>
                  <a:cubicBezTo>
                    <a:pt x="5961967" y="183527"/>
                    <a:pt x="5991225" y="184150"/>
                    <a:pt x="6019800" y="180975"/>
                  </a:cubicBezTo>
                  <a:cubicBezTo>
                    <a:pt x="6038850" y="174625"/>
                    <a:pt x="6057469" y="166795"/>
                    <a:pt x="6076950" y="161925"/>
                  </a:cubicBezTo>
                  <a:cubicBezTo>
                    <a:pt x="6089157" y="158873"/>
                    <a:pt x="6129960" y="149707"/>
                    <a:pt x="6143625" y="142875"/>
                  </a:cubicBezTo>
                  <a:cubicBezTo>
                    <a:pt x="6153864" y="137755"/>
                    <a:pt x="6161739" y="128474"/>
                    <a:pt x="6172200" y="123825"/>
                  </a:cubicBezTo>
                  <a:cubicBezTo>
                    <a:pt x="6190550" y="115670"/>
                    <a:pt x="6212642" y="115914"/>
                    <a:pt x="6229350" y="104775"/>
                  </a:cubicBezTo>
                  <a:cubicBezTo>
                    <a:pt x="6311242" y="50180"/>
                    <a:pt x="6207630" y="115635"/>
                    <a:pt x="6286500" y="76200"/>
                  </a:cubicBezTo>
                  <a:cubicBezTo>
                    <a:pt x="6296739" y="71080"/>
                    <a:pt x="6315075" y="57150"/>
                    <a:pt x="6315075" y="57150"/>
                  </a:cubicBezTo>
                </a:path>
              </a:pathLst>
            </a:cu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lIns="11927" tIns="5965" rIns="11927" bIns="5965">
              <a:spAutoFit/>
            </a:bodyPr>
            <a:lstStyle/>
            <a:p>
              <a:endParaRPr lang="en-US"/>
            </a:p>
          </p:txBody>
        </p:sp>
        <p:sp>
          <p:nvSpPr>
            <p:cNvPr id="73735" name="ZoneTexte 6"/>
            <p:cNvSpPr txBox="1">
              <a:spLocks noChangeArrowheads="1"/>
            </p:cNvSpPr>
            <p:nvPr/>
          </p:nvSpPr>
          <p:spPr bwMode="auto">
            <a:xfrm rot="5400000">
              <a:off x="4713348" y="550695"/>
              <a:ext cx="745697" cy="549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11927" tIns="5965" rIns="11927" bIns="5965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642938" indent="-247650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989013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384300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1779588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2367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6939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1511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6083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sz="1200" b="1">
                  <a:solidFill>
                    <a:srgbClr val="00B0F0"/>
                  </a:solidFill>
                  <a:latin typeface="Candara" pitchFamily="34" charset="0"/>
                </a:rPr>
                <a:t>Lez</a:t>
              </a:r>
            </a:p>
          </p:txBody>
        </p:sp>
        <p:sp>
          <p:nvSpPr>
            <p:cNvPr id="8" name="ZoneTexte 7"/>
            <p:cNvSpPr txBox="1">
              <a:spLocks noChangeArrowheads="1"/>
            </p:cNvSpPr>
            <p:nvPr/>
          </p:nvSpPr>
          <p:spPr bwMode="auto">
            <a:xfrm rot="5400000">
              <a:off x="1480718" y="1317628"/>
              <a:ext cx="604795" cy="549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11927" tIns="5965" rIns="11927" bIns="5965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642938" indent="-247650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989013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384300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1779588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2367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6939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1511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6083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sz="1200" b="1">
                  <a:solidFill>
                    <a:srgbClr val="F79646"/>
                  </a:solidFill>
                  <a:latin typeface="Candara" pitchFamily="34" charset="0"/>
                </a:rPr>
                <a:t>A1</a:t>
              </a:r>
            </a:p>
          </p:txBody>
        </p:sp>
        <p:sp>
          <p:nvSpPr>
            <p:cNvPr id="9" name="Forme libre 8"/>
            <p:cNvSpPr>
              <a:spLocks/>
            </p:cNvSpPr>
            <p:nvPr/>
          </p:nvSpPr>
          <p:spPr bwMode="auto">
            <a:xfrm>
              <a:off x="390525" y="1333464"/>
              <a:ext cx="933450" cy="3876711"/>
            </a:xfrm>
            <a:custGeom>
              <a:avLst/>
              <a:gdLst>
                <a:gd name="T0" fmla="*/ 904875 w 933450"/>
                <a:gd name="T1" fmla="*/ 3876711 h 3876711"/>
                <a:gd name="T2" fmla="*/ 866775 w 933450"/>
                <a:gd name="T3" fmla="*/ 3829086 h 3876711"/>
                <a:gd name="T4" fmla="*/ 847725 w 933450"/>
                <a:gd name="T5" fmla="*/ 3800511 h 3876711"/>
                <a:gd name="T6" fmla="*/ 819150 w 933450"/>
                <a:gd name="T7" fmla="*/ 3781461 h 3876711"/>
                <a:gd name="T8" fmla="*/ 800100 w 933450"/>
                <a:gd name="T9" fmla="*/ 3724311 h 3876711"/>
                <a:gd name="T10" fmla="*/ 781050 w 933450"/>
                <a:gd name="T11" fmla="*/ 3695736 h 3876711"/>
                <a:gd name="T12" fmla="*/ 762000 w 933450"/>
                <a:gd name="T13" fmla="*/ 3638586 h 3876711"/>
                <a:gd name="T14" fmla="*/ 733425 w 933450"/>
                <a:gd name="T15" fmla="*/ 3581436 h 3876711"/>
                <a:gd name="T16" fmla="*/ 714375 w 933450"/>
                <a:gd name="T17" fmla="*/ 3552861 h 3876711"/>
                <a:gd name="T18" fmla="*/ 695325 w 933450"/>
                <a:gd name="T19" fmla="*/ 3495711 h 3876711"/>
                <a:gd name="T20" fmla="*/ 685800 w 933450"/>
                <a:gd name="T21" fmla="*/ 3467136 h 3876711"/>
                <a:gd name="T22" fmla="*/ 657225 w 933450"/>
                <a:gd name="T23" fmla="*/ 3209961 h 3876711"/>
                <a:gd name="T24" fmla="*/ 647700 w 933450"/>
                <a:gd name="T25" fmla="*/ 3181386 h 3876711"/>
                <a:gd name="T26" fmla="*/ 666750 w 933450"/>
                <a:gd name="T27" fmla="*/ 2819436 h 3876711"/>
                <a:gd name="T28" fmla="*/ 676275 w 933450"/>
                <a:gd name="T29" fmla="*/ 2752761 h 3876711"/>
                <a:gd name="T30" fmla="*/ 695325 w 933450"/>
                <a:gd name="T31" fmla="*/ 2695611 h 3876711"/>
                <a:gd name="T32" fmla="*/ 704850 w 933450"/>
                <a:gd name="T33" fmla="*/ 2667036 h 3876711"/>
                <a:gd name="T34" fmla="*/ 723900 w 933450"/>
                <a:gd name="T35" fmla="*/ 2638461 h 3876711"/>
                <a:gd name="T36" fmla="*/ 742950 w 933450"/>
                <a:gd name="T37" fmla="*/ 2581311 h 3876711"/>
                <a:gd name="T38" fmla="*/ 752475 w 933450"/>
                <a:gd name="T39" fmla="*/ 2552736 h 3876711"/>
                <a:gd name="T40" fmla="*/ 771525 w 933450"/>
                <a:gd name="T41" fmla="*/ 2524161 h 3876711"/>
                <a:gd name="T42" fmla="*/ 800100 w 933450"/>
                <a:gd name="T43" fmla="*/ 2438436 h 3876711"/>
                <a:gd name="T44" fmla="*/ 809625 w 933450"/>
                <a:gd name="T45" fmla="*/ 2409861 h 3876711"/>
                <a:gd name="T46" fmla="*/ 838200 w 933450"/>
                <a:gd name="T47" fmla="*/ 2352711 h 3876711"/>
                <a:gd name="T48" fmla="*/ 857250 w 933450"/>
                <a:gd name="T49" fmla="*/ 2324136 h 3876711"/>
                <a:gd name="T50" fmla="*/ 876300 w 933450"/>
                <a:gd name="T51" fmla="*/ 2266986 h 3876711"/>
                <a:gd name="T52" fmla="*/ 885825 w 933450"/>
                <a:gd name="T53" fmla="*/ 2238411 h 3876711"/>
                <a:gd name="T54" fmla="*/ 904875 w 933450"/>
                <a:gd name="T55" fmla="*/ 2171736 h 3876711"/>
                <a:gd name="T56" fmla="*/ 914400 w 933450"/>
                <a:gd name="T57" fmla="*/ 2095536 h 3876711"/>
                <a:gd name="T58" fmla="*/ 933450 w 933450"/>
                <a:gd name="T59" fmla="*/ 1981236 h 3876711"/>
                <a:gd name="T60" fmla="*/ 923925 w 933450"/>
                <a:gd name="T61" fmla="*/ 1447836 h 3876711"/>
                <a:gd name="T62" fmla="*/ 914400 w 933450"/>
                <a:gd name="T63" fmla="*/ 1371636 h 3876711"/>
                <a:gd name="T64" fmla="*/ 895350 w 933450"/>
                <a:gd name="T65" fmla="*/ 1247811 h 3876711"/>
                <a:gd name="T66" fmla="*/ 885825 w 933450"/>
                <a:gd name="T67" fmla="*/ 1200186 h 3876711"/>
                <a:gd name="T68" fmla="*/ 857250 w 933450"/>
                <a:gd name="T69" fmla="*/ 1047786 h 3876711"/>
                <a:gd name="T70" fmla="*/ 847725 w 933450"/>
                <a:gd name="T71" fmla="*/ 1019211 h 3876711"/>
                <a:gd name="T72" fmla="*/ 828675 w 933450"/>
                <a:gd name="T73" fmla="*/ 904911 h 3876711"/>
                <a:gd name="T74" fmla="*/ 819150 w 933450"/>
                <a:gd name="T75" fmla="*/ 876336 h 3876711"/>
                <a:gd name="T76" fmla="*/ 790575 w 933450"/>
                <a:gd name="T77" fmla="*/ 781086 h 3876711"/>
                <a:gd name="T78" fmla="*/ 771525 w 933450"/>
                <a:gd name="T79" fmla="*/ 752511 h 3876711"/>
                <a:gd name="T80" fmla="*/ 752475 w 933450"/>
                <a:gd name="T81" fmla="*/ 695361 h 3876711"/>
                <a:gd name="T82" fmla="*/ 742950 w 933450"/>
                <a:gd name="T83" fmla="*/ 666786 h 3876711"/>
                <a:gd name="T84" fmla="*/ 704850 w 933450"/>
                <a:gd name="T85" fmla="*/ 609636 h 3876711"/>
                <a:gd name="T86" fmla="*/ 685800 w 933450"/>
                <a:gd name="T87" fmla="*/ 581061 h 3876711"/>
                <a:gd name="T88" fmla="*/ 628650 w 933450"/>
                <a:gd name="T89" fmla="*/ 523911 h 3876711"/>
                <a:gd name="T90" fmla="*/ 571500 w 933450"/>
                <a:gd name="T91" fmla="*/ 438186 h 3876711"/>
                <a:gd name="T92" fmla="*/ 552450 w 933450"/>
                <a:gd name="T93" fmla="*/ 409611 h 3876711"/>
                <a:gd name="T94" fmla="*/ 495300 w 933450"/>
                <a:gd name="T95" fmla="*/ 381036 h 3876711"/>
                <a:gd name="T96" fmla="*/ 419100 w 933450"/>
                <a:gd name="T97" fmla="*/ 314361 h 3876711"/>
                <a:gd name="T98" fmla="*/ 390525 w 933450"/>
                <a:gd name="T99" fmla="*/ 295311 h 3876711"/>
                <a:gd name="T100" fmla="*/ 361950 w 933450"/>
                <a:gd name="T101" fmla="*/ 276261 h 3876711"/>
                <a:gd name="T102" fmla="*/ 333375 w 933450"/>
                <a:gd name="T103" fmla="*/ 266736 h 3876711"/>
                <a:gd name="T104" fmla="*/ 257175 w 933450"/>
                <a:gd name="T105" fmla="*/ 200061 h 3876711"/>
                <a:gd name="T106" fmla="*/ 228600 w 933450"/>
                <a:gd name="T107" fmla="*/ 181011 h 3876711"/>
                <a:gd name="T108" fmla="*/ 209550 w 933450"/>
                <a:gd name="T109" fmla="*/ 152436 h 3876711"/>
                <a:gd name="T110" fmla="*/ 123825 w 933450"/>
                <a:gd name="T111" fmla="*/ 95286 h 3876711"/>
                <a:gd name="T112" fmla="*/ 66675 w 933450"/>
                <a:gd name="T113" fmla="*/ 47661 h 3876711"/>
                <a:gd name="T114" fmla="*/ 38100 w 933450"/>
                <a:gd name="T115" fmla="*/ 28611 h 3876711"/>
                <a:gd name="T116" fmla="*/ 0 w 933450"/>
                <a:gd name="T117" fmla="*/ 36 h 387671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933450" h="3876711">
                  <a:moveTo>
                    <a:pt x="904875" y="3876711"/>
                  </a:moveTo>
                  <a:cubicBezTo>
                    <a:pt x="892175" y="3860836"/>
                    <a:pt x="878973" y="3845350"/>
                    <a:pt x="866775" y="3829086"/>
                  </a:cubicBezTo>
                  <a:cubicBezTo>
                    <a:pt x="859906" y="3819928"/>
                    <a:pt x="855820" y="3808606"/>
                    <a:pt x="847725" y="3800511"/>
                  </a:cubicBezTo>
                  <a:cubicBezTo>
                    <a:pt x="839630" y="3792416"/>
                    <a:pt x="828675" y="3787811"/>
                    <a:pt x="819150" y="3781461"/>
                  </a:cubicBezTo>
                  <a:cubicBezTo>
                    <a:pt x="812800" y="3762411"/>
                    <a:pt x="811239" y="3741019"/>
                    <a:pt x="800100" y="3724311"/>
                  </a:cubicBezTo>
                  <a:cubicBezTo>
                    <a:pt x="793750" y="3714786"/>
                    <a:pt x="785699" y="3706197"/>
                    <a:pt x="781050" y="3695736"/>
                  </a:cubicBezTo>
                  <a:cubicBezTo>
                    <a:pt x="772895" y="3677386"/>
                    <a:pt x="773139" y="3655294"/>
                    <a:pt x="762000" y="3638586"/>
                  </a:cubicBezTo>
                  <a:cubicBezTo>
                    <a:pt x="707405" y="3556694"/>
                    <a:pt x="772860" y="3660306"/>
                    <a:pt x="733425" y="3581436"/>
                  </a:cubicBezTo>
                  <a:cubicBezTo>
                    <a:pt x="728305" y="3571197"/>
                    <a:pt x="719024" y="3563322"/>
                    <a:pt x="714375" y="3552861"/>
                  </a:cubicBezTo>
                  <a:cubicBezTo>
                    <a:pt x="706220" y="3534511"/>
                    <a:pt x="701675" y="3514761"/>
                    <a:pt x="695325" y="3495711"/>
                  </a:cubicBezTo>
                  <a:lnTo>
                    <a:pt x="685800" y="3467136"/>
                  </a:lnTo>
                  <a:cubicBezTo>
                    <a:pt x="685608" y="3465213"/>
                    <a:pt x="668355" y="3265611"/>
                    <a:pt x="657225" y="3209961"/>
                  </a:cubicBezTo>
                  <a:cubicBezTo>
                    <a:pt x="655256" y="3200116"/>
                    <a:pt x="650875" y="3190911"/>
                    <a:pt x="647700" y="3181386"/>
                  </a:cubicBezTo>
                  <a:cubicBezTo>
                    <a:pt x="656312" y="2923035"/>
                    <a:pt x="645878" y="2975972"/>
                    <a:pt x="666750" y="2819436"/>
                  </a:cubicBezTo>
                  <a:cubicBezTo>
                    <a:pt x="669717" y="2797182"/>
                    <a:pt x="671227" y="2774637"/>
                    <a:pt x="676275" y="2752761"/>
                  </a:cubicBezTo>
                  <a:cubicBezTo>
                    <a:pt x="680790" y="2733195"/>
                    <a:pt x="688975" y="2714661"/>
                    <a:pt x="695325" y="2695611"/>
                  </a:cubicBezTo>
                  <a:cubicBezTo>
                    <a:pt x="698500" y="2686086"/>
                    <a:pt x="699281" y="2675390"/>
                    <a:pt x="704850" y="2667036"/>
                  </a:cubicBezTo>
                  <a:cubicBezTo>
                    <a:pt x="711200" y="2657511"/>
                    <a:pt x="719251" y="2648922"/>
                    <a:pt x="723900" y="2638461"/>
                  </a:cubicBezTo>
                  <a:cubicBezTo>
                    <a:pt x="732055" y="2620111"/>
                    <a:pt x="736600" y="2600361"/>
                    <a:pt x="742950" y="2581311"/>
                  </a:cubicBezTo>
                  <a:cubicBezTo>
                    <a:pt x="746125" y="2571786"/>
                    <a:pt x="746906" y="2561090"/>
                    <a:pt x="752475" y="2552736"/>
                  </a:cubicBezTo>
                  <a:cubicBezTo>
                    <a:pt x="758825" y="2543211"/>
                    <a:pt x="766876" y="2534622"/>
                    <a:pt x="771525" y="2524161"/>
                  </a:cubicBezTo>
                  <a:lnTo>
                    <a:pt x="800100" y="2438436"/>
                  </a:lnTo>
                  <a:cubicBezTo>
                    <a:pt x="803275" y="2428911"/>
                    <a:pt x="804056" y="2418215"/>
                    <a:pt x="809625" y="2409861"/>
                  </a:cubicBezTo>
                  <a:cubicBezTo>
                    <a:pt x="864220" y="2327969"/>
                    <a:pt x="798765" y="2431581"/>
                    <a:pt x="838200" y="2352711"/>
                  </a:cubicBezTo>
                  <a:cubicBezTo>
                    <a:pt x="843320" y="2342472"/>
                    <a:pt x="852601" y="2334597"/>
                    <a:pt x="857250" y="2324136"/>
                  </a:cubicBezTo>
                  <a:cubicBezTo>
                    <a:pt x="865405" y="2305786"/>
                    <a:pt x="869950" y="2286036"/>
                    <a:pt x="876300" y="2266986"/>
                  </a:cubicBezTo>
                  <a:lnTo>
                    <a:pt x="885825" y="2238411"/>
                  </a:lnTo>
                  <a:cubicBezTo>
                    <a:pt x="893374" y="2215763"/>
                    <a:pt x="900888" y="2195656"/>
                    <a:pt x="904875" y="2171736"/>
                  </a:cubicBezTo>
                  <a:cubicBezTo>
                    <a:pt x="909083" y="2146487"/>
                    <a:pt x="911017" y="2120909"/>
                    <a:pt x="914400" y="2095536"/>
                  </a:cubicBezTo>
                  <a:cubicBezTo>
                    <a:pt x="923852" y="2024649"/>
                    <a:pt x="921226" y="2042356"/>
                    <a:pt x="933450" y="1981236"/>
                  </a:cubicBezTo>
                  <a:cubicBezTo>
                    <a:pt x="930275" y="1803436"/>
                    <a:pt x="929479" y="1625578"/>
                    <a:pt x="923925" y="1447836"/>
                  </a:cubicBezTo>
                  <a:cubicBezTo>
                    <a:pt x="923125" y="1422251"/>
                    <a:pt x="917783" y="1397009"/>
                    <a:pt x="914400" y="1371636"/>
                  </a:cubicBezTo>
                  <a:cubicBezTo>
                    <a:pt x="909049" y="1331501"/>
                    <a:pt x="902626" y="1287830"/>
                    <a:pt x="895350" y="1247811"/>
                  </a:cubicBezTo>
                  <a:cubicBezTo>
                    <a:pt x="892454" y="1231883"/>
                    <a:pt x="888721" y="1216114"/>
                    <a:pt x="885825" y="1200186"/>
                  </a:cubicBezTo>
                  <a:cubicBezTo>
                    <a:pt x="878905" y="1162125"/>
                    <a:pt x="866796" y="1076425"/>
                    <a:pt x="857250" y="1047786"/>
                  </a:cubicBezTo>
                  <a:cubicBezTo>
                    <a:pt x="854075" y="1038261"/>
                    <a:pt x="850483" y="1028865"/>
                    <a:pt x="847725" y="1019211"/>
                  </a:cubicBezTo>
                  <a:cubicBezTo>
                    <a:pt x="828798" y="952967"/>
                    <a:pt x="846068" y="1000575"/>
                    <a:pt x="828675" y="904911"/>
                  </a:cubicBezTo>
                  <a:cubicBezTo>
                    <a:pt x="826879" y="895033"/>
                    <a:pt x="821908" y="885990"/>
                    <a:pt x="819150" y="876336"/>
                  </a:cubicBezTo>
                  <a:cubicBezTo>
                    <a:pt x="812494" y="853041"/>
                    <a:pt x="801893" y="798063"/>
                    <a:pt x="790575" y="781086"/>
                  </a:cubicBezTo>
                  <a:cubicBezTo>
                    <a:pt x="784225" y="771561"/>
                    <a:pt x="776174" y="762972"/>
                    <a:pt x="771525" y="752511"/>
                  </a:cubicBezTo>
                  <a:cubicBezTo>
                    <a:pt x="763370" y="734161"/>
                    <a:pt x="758825" y="714411"/>
                    <a:pt x="752475" y="695361"/>
                  </a:cubicBezTo>
                  <a:cubicBezTo>
                    <a:pt x="749300" y="685836"/>
                    <a:pt x="748519" y="675140"/>
                    <a:pt x="742950" y="666786"/>
                  </a:cubicBezTo>
                  <a:lnTo>
                    <a:pt x="704850" y="609636"/>
                  </a:lnTo>
                  <a:cubicBezTo>
                    <a:pt x="698500" y="600111"/>
                    <a:pt x="693895" y="589156"/>
                    <a:pt x="685800" y="581061"/>
                  </a:cubicBezTo>
                  <a:cubicBezTo>
                    <a:pt x="666750" y="562011"/>
                    <a:pt x="643594" y="546327"/>
                    <a:pt x="628650" y="523911"/>
                  </a:cubicBezTo>
                  <a:lnTo>
                    <a:pt x="571500" y="438186"/>
                  </a:lnTo>
                  <a:cubicBezTo>
                    <a:pt x="565150" y="428661"/>
                    <a:pt x="563310" y="413231"/>
                    <a:pt x="552450" y="409611"/>
                  </a:cubicBezTo>
                  <a:cubicBezTo>
                    <a:pt x="513015" y="396466"/>
                    <a:pt x="532229" y="405655"/>
                    <a:pt x="495300" y="381036"/>
                  </a:cubicBezTo>
                  <a:cubicBezTo>
                    <a:pt x="463550" y="333411"/>
                    <a:pt x="485775" y="358811"/>
                    <a:pt x="419100" y="314361"/>
                  </a:cubicBezTo>
                  <a:lnTo>
                    <a:pt x="390525" y="295311"/>
                  </a:lnTo>
                  <a:cubicBezTo>
                    <a:pt x="381000" y="288961"/>
                    <a:pt x="372810" y="279881"/>
                    <a:pt x="361950" y="276261"/>
                  </a:cubicBezTo>
                  <a:lnTo>
                    <a:pt x="333375" y="266736"/>
                  </a:lnTo>
                  <a:cubicBezTo>
                    <a:pt x="301625" y="219111"/>
                    <a:pt x="323850" y="244511"/>
                    <a:pt x="257175" y="200061"/>
                  </a:cubicBezTo>
                  <a:lnTo>
                    <a:pt x="228600" y="181011"/>
                  </a:lnTo>
                  <a:cubicBezTo>
                    <a:pt x="222250" y="171486"/>
                    <a:pt x="218165" y="159974"/>
                    <a:pt x="209550" y="152436"/>
                  </a:cubicBezTo>
                  <a:lnTo>
                    <a:pt x="123825" y="95286"/>
                  </a:lnTo>
                  <a:cubicBezTo>
                    <a:pt x="52879" y="47988"/>
                    <a:pt x="140014" y="108777"/>
                    <a:pt x="66675" y="47661"/>
                  </a:cubicBezTo>
                  <a:cubicBezTo>
                    <a:pt x="57881" y="40332"/>
                    <a:pt x="46894" y="35940"/>
                    <a:pt x="38100" y="28611"/>
                  </a:cubicBezTo>
                  <a:cubicBezTo>
                    <a:pt x="1116" y="-2209"/>
                    <a:pt x="24448" y="36"/>
                    <a:pt x="0" y="36"/>
                  </a:cubicBezTo>
                </a:path>
              </a:pathLst>
            </a:cu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lIns="11927" tIns="5965" rIns="11927" bIns="5965">
              <a:spAutoFit/>
            </a:bodyPr>
            <a:lstStyle/>
            <a:p>
              <a:endParaRPr lang="en-US"/>
            </a:p>
          </p:txBody>
        </p:sp>
        <p:sp>
          <p:nvSpPr>
            <p:cNvPr id="73738" name="ZoneTexte 9"/>
            <p:cNvSpPr txBox="1">
              <a:spLocks noChangeArrowheads="1"/>
            </p:cNvSpPr>
            <p:nvPr/>
          </p:nvSpPr>
          <p:spPr bwMode="auto">
            <a:xfrm rot="5400000">
              <a:off x="560319" y="2923818"/>
              <a:ext cx="986857" cy="549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11927" tIns="5965" rIns="11927" bIns="5965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642938" indent="-247650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989013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384300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1779588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2367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6939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1511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6083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sz="1200" b="1">
                  <a:solidFill>
                    <a:srgbClr val="00B0F0"/>
                  </a:solidFill>
                  <a:latin typeface="Candara" pitchFamily="34" charset="0"/>
                </a:rPr>
                <a:t>Lirou</a:t>
              </a: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1895475" y="709613"/>
              <a:ext cx="2214563" cy="1144269"/>
            </a:xfrm>
            <a:custGeom>
              <a:avLst/>
              <a:gdLst/>
              <a:ahLst/>
              <a:cxnLst/>
              <a:rect l="0" t="0" r="r" b="b"/>
              <a:pathLst>
                <a:path w="2214563" h="1144269">
                  <a:moveTo>
                    <a:pt x="0" y="14287"/>
                  </a:moveTo>
                  <a:cubicBezTo>
                    <a:pt x="1588" y="22225"/>
                    <a:pt x="1413" y="30731"/>
                    <a:pt x="4763" y="38100"/>
                  </a:cubicBezTo>
                  <a:cubicBezTo>
                    <a:pt x="9500" y="48522"/>
                    <a:pt x="23813" y="66675"/>
                    <a:pt x="23813" y="66675"/>
                  </a:cubicBezTo>
                  <a:cubicBezTo>
                    <a:pt x="26988" y="76200"/>
                    <a:pt x="30903" y="85509"/>
                    <a:pt x="33338" y="95250"/>
                  </a:cubicBezTo>
                  <a:cubicBezTo>
                    <a:pt x="34925" y="101600"/>
                    <a:pt x="36219" y="108031"/>
                    <a:pt x="38100" y="114300"/>
                  </a:cubicBezTo>
                  <a:cubicBezTo>
                    <a:pt x="40985" y="123917"/>
                    <a:pt x="45656" y="133030"/>
                    <a:pt x="47625" y="142875"/>
                  </a:cubicBezTo>
                  <a:cubicBezTo>
                    <a:pt x="49213" y="150812"/>
                    <a:pt x="50425" y="158834"/>
                    <a:pt x="52388" y="166687"/>
                  </a:cubicBezTo>
                  <a:cubicBezTo>
                    <a:pt x="53606" y="171557"/>
                    <a:pt x="56061" y="176074"/>
                    <a:pt x="57150" y="180975"/>
                  </a:cubicBezTo>
                  <a:cubicBezTo>
                    <a:pt x="69975" y="238689"/>
                    <a:pt x="52193" y="180389"/>
                    <a:pt x="71438" y="238125"/>
                  </a:cubicBezTo>
                  <a:lnTo>
                    <a:pt x="85725" y="280987"/>
                  </a:lnTo>
                  <a:cubicBezTo>
                    <a:pt x="87313" y="285750"/>
                    <a:pt x="86311" y="292490"/>
                    <a:pt x="90488" y="295275"/>
                  </a:cubicBezTo>
                  <a:lnTo>
                    <a:pt x="104775" y="304800"/>
                  </a:lnTo>
                  <a:lnTo>
                    <a:pt x="123825" y="361950"/>
                  </a:lnTo>
                  <a:lnTo>
                    <a:pt x="133350" y="390525"/>
                  </a:lnTo>
                  <a:cubicBezTo>
                    <a:pt x="140549" y="419318"/>
                    <a:pt x="136042" y="403362"/>
                    <a:pt x="147638" y="438150"/>
                  </a:cubicBezTo>
                  <a:cubicBezTo>
                    <a:pt x="149225" y="442912"/>
                    <a:pt x="148223" y="449653"/>
                    <a:pt x="152400" y="452437"/>
                  </a:cubicBezTo>
                  <a:lnTo>
                    <a:pt x="166688" y="461962"/>
                  </a:lnTo>
                  <a:cubicBezTo>
                    <a:pt x="178023" y="495967"/>
                    <a:pt x="167859" y="484968"/>
                    <a:pt x="190500" y="500062"/>
                  </a:cubicBezTo>
                  <a:cubicBezTo>
                    <a:pt x="191683" y="508339"/>
                    <a:pt x="193632" y="536180"/>
                    <a:pt x="200025" y="547687"/>
                  </a:cubicBezTo>
                  <a:cubicBezTo>
                    <a:pt x="205584" y="557694"/>
                    <a:pt x="212725" y="566737"/>
                    <a:pt x="219075" y="576262"/>
                  </a:cubicBezTo>
                  <a:cubicBezTo>
                    <a:pt x="222250" y="581025"/>
                    <a:pt x="226790" y="585120"/>
                    <a:pt x="228600" y="590550"/>
                  </a:cubicBezTo>
                  <a:lnTo>
                    <a:pt x="242888" y="633412"/>
                  </a:lnTo>
                  <a:cubicBezTo>
                    <a:pt x="244476" y="638175"/>
                    <a:pt x="244865" y="643523"/>
                    <a:pt x="247650" y="647700"/>
                  </a:cubicBezTo>
                  <a:cubicBezTo>
                    <a:pt x="250825" y="652462"/>
                    <a:pt x="254850" y="656757"/>
                    <a:pt x="257175" y="661987"/>
                  </a:cubicBezTo>
                  <a:cubicBezTo>
                    <a:pt x="261253" y="671162"/>
                    <a:pt x="261131" y="682208"/>
                    <a:pt x="266700" y="690562"/>
                  </a:cubicBezTo>
                  <a:cubicBezTo>
                    <a:pt x="269875" y="695325"/>
                    <a:pt x="273665" y="699730"/>
                    <a:pt x="276225" y="704850"/>
                  </a:cubicBezTo>
                  <a:cubicBezTo>
                    <a:pt x="278470" y="709340"/>
                    <a:pt x="277438" y="715587"/>
                    <a:pt x="280988" y="719137"/>
                  </a:cubicBezTo>
                  <a:cubicBezTo>
                    <a:pt x="284538" y="722687"/>
                    <a:pt x="290323" y="723075"/>
                    <a:pt x="295275" y="723900"/>
                  </a:cubicBezTo>
                  <a:cubicBezTo>
                    <a:pt x="309455" y="726263"/>
                    <a:pt x="323850" y="727075"/>
                    <a:pt x="338138" y="728662"/>
                  </a:cubicBezTo>
                  <a:cubicBezTo>
                    <a:pt x="370796" y="739550"/>
                    <a:pt x="330262" y="726693"/>
                    <a:pt x="376238" y="738187"/>
                  </a:cubicBezTo>
                  <a:cubicBezTo>
                    <a:pt x="381108" y="739405"/>
                    <a:pt x="385655" y="741732"/>
                    <a:pt x="390525" y="742950"/>
                  </a:cubicBezTo>
                  <a:cubicBezTo>
                    <a:pt x="398378" y="744913"/>
                    <a:pt x="406485" y="745749"/>
                    <a:pt x="414338" y="747712"/>
                  </a:cubicBezTo>
                  <a:cubicBezTo>
                    <a:pt x="419208" y="748930"/>
                    <a:pt x="423725" y="751386"/>
                    <a:pt x="428625" y="752475"/>
                  </a:cubicBezTo>
                  <a:cubicBezTo>
                    <a:pt x="461745" y="759835"/>
                    <a:pt x="449127" y="753863"/>
                    <a:pt x="476250" y="762000"/>
                  </a:cubicBezTo>
                  <a:cubicBezTo>
                    <a:pt x="485867" y="764885"/>
                    <a:pt x="495084" y="769090"/>
                    <a:pt x="504825" y="771525"/>
                  </a:cubicBezTo>
                  <a:cubicBezTo>
                    <a:pt x="511175" y="773112"/>
                    <a:pt x="517606" y="774406"/>
                    <a:pt x="523875" y="776287"/>
                  </a:cubicBezTo>
                  <a:cubicBezTo>
                    <a:pt x="533492" y="779172"/>
                    <a:pt x="552450" y="785812"/>
                    <a:pt x="552450" y="785812"/>
                  </a:cubicBezTo>
                  <a:cubicBezTo>
                    <a:pt x="557213" y="788987"/>
                    <a:pt x="561507" y="793012"/>
                    <a:pt x="566738" y="795337"/>
                  </a:cubicBezTo>
                  <a:cubicBezTo>
                    <a:pt x="575913" y="799415"/>
                    <a:pt x="585788" y="801687"/>
                    <a:pt x="595313" y="804862"/>
                  </a:cubicBezTo>
                  <a:lnTo>
                    <a:pt x="623888" y="814387"/>
                  </a:lnTo>
                  <a:lnTo>
                    <a:pt x="638175" y="819150"/>
                  </a:lnTo>
                  <a:lnTo>
                    <a:pt x="652463" y="823912"/>
                  </a:lnTo>
                  <a:lnTo>
                    <a:pt x="681038" y="842962"/>
                  </a:lnTo>
                  <a:cubicBezTo>
                    <a:pt x="685800" y="846137"/>
                    <a:pt x="689895" y="850677"/>
                    <a:pt x="695325" y="852487"/>
                  </a:cubicBezTo>
                  <a:lnTo>
                    <a:pt x="723900" y="862012"/>
                  </a:lnTo>
                  <a:cubicBezTo>
                    <a:pt x="728663" y="863600"/>
                    <a:pt x="734011" y="863990"/>
                    <a:pt x="738188" y="866775"/>
                  </a:cubicBezTo>
                  <a:cubicBezTo>
                    <a:pt x="756652" y="879085"/>
                    <a:pt x="747045" y="874490"/>
                    <a:pt x="766763" y="881062"/>
                  </a:cubicBezTo>
                  <a:cubicBezTo>
                    <a:pt x="789404" y="896157"/>
                    <a:pt x="775619" y="888776"/>
                    <a:pt x="809625" y="900112"/>
                  </a:cubicBezTo>
                  <a:lnTo>
                    <a:pt x="838200" y="909637"/>
                  </a:lnTo>
                  <a:cubicBezTo>
                    <a:pt x="842963" y="911225"/>
                    <a:pt x="847618" y="913183"/>
                    <a:pt x="852488" y="914400"/>
                  </a:cubicBezTo>
                  <a:cubicBezTo>
                    <a:pt x="858838" y="915987"/>
                    <a:pt x="865269" y="917281"/>
                    <a:pt x="871538" y="919162"/>
                  </a:cubicBezTo>
                  <a:cubicBezTo>
                    <a:pt x="881155" y="922047"/>
                    <a:pt x="890588" y="925512"/>
                    <a:pt x="900113" y="928687"/>
                  </a:cubicBezTo>
                  <a:lnTo>
                    <a:pt x="928688" y="938212"/>
                  </a:lnTo>
                  <a:lnTo>
                    <a:pt x="957263" y="947737"/>
                  </a:lnTo>
                  <a:cubicBezTo>
                    <a:pt x="1003270" y="954310"/>
                    <a:pt x="979461" y="951108"/>
                    <a:pt x="1028700" y="957262"/>
                  </a:cubicBezTo>
                  <a:cubicBezTo>
                    <a:pt x="1033463" y="958850"/>
                    <a:pt x="1038065" y="961040"/>
                    <a:pt x="1042988" y="962025"/>
                  </a:cubicBezTo>
                  <a:cubicBezTo>
                    <a:pt x="1075531" y="968534"/>
                    <a:pt x="1117042" y="969502"/>
                    <a:pt x="1147763" y="971550"/>
                  </a:cubicBezTo>
                  <a:cubicBezTo>
                    <a:pt x="1191039" y="977732"/>
                    <a:pt x="1170451" y="972762"/>
                    <a:pt x="1209675" y="985837"/>
                  </a:cubicBezTo>
                  <a:cubicBezTo>
                    <a:pt x="1217613" y="987425"/>
                    <a:pt x="1225678" y="988470"/>
                    <a:pt x="1233488" y="990600"/>
                  </a:cubicBezTo>
                  <a:cubicBezTo>
                    <a:pt x="1243174" y="993242"/>
                    <a:pt x="1252538" y="996950"/>
                    <a:pt x="1262063" y="1000125"/>
                  </a:cubicBezTo>
                  <a:cubicBezTo>
                    <a:pt x="1266825" y="1001712"/>
                    <a:pt x="1271480" y="1003669"/>
                    <a:pt x="1276350" y="1004887"/>
                  </a:cubicBezTo>
                  <a:cubicBezTo>
                    <a:pt x="1282700" y="1006475"/>
                    <a:pt x="1289131" y="1007769"/>
                    <a:pt x="1295400" y="1009650"/>
                  </a:cubicBezTo>
                  <a:cubicBezTo>
                    <a:pt x="1305017" y="1012535"/>
                    <a:pt x="1314234" y="1016740"/>
                    <a:pt x="1323975" y="1019175"/>
                  </a:cubicBezTo>
                  <a:cubicBezTo>
                    <a:pt x="1330325" y="1020762"/>
                    <a:pt x="1336731" y="1022139"/>
                    <a:pt x="1343025" y="1023937"/>
                  </a:cubicBezTo>
                  <a:cubicBezTo>
                    <a:pt x="1347852" y="1025316"/>
                    <a:pt x="1352390" y="1027715"/>
                    <a:pt x="1357313" y="1028700"/>
                  </a:cubicBezTo>
                  <a:cubicBezTo>
                    <a:pt x="1368253" y="1030888"/>
                    <a:pt x="1419495" y="1037068"/>
                    <a:pt x="1428750" y="1038225"/>
                  </a:cubicBezTo>
                  <a:cubicBezTo>
                    <a:pt x="1433513" y="1041400"/>
                    <a:pt x="1438641" y="1044086"/>
                    <a:pt x="1443038" y="1047750"/>
                  </a:cubicBezTo>
                  <a:cubicBezTo>
                    <a:pt x="1448212" y="1052062"/>
                    <a:pt x="1451721" y="1058301"/>
                    <a:pt x="1457325" y="1062037"/>
                  </a:cubicBezTo>
                  <a:cubicBezTo>
                    <a:pt x="1461502" y="1064822"/>
                    <a:pt x="1467224" y="1064362"/>
                    <a:pt x="1471613" y="1066800"/>
                  </a:cubicBezTo>
                  <a:cubicBezTo>
                    <a:pt x="1481620" y="1072359"/>
                    <a:pt x="1490663" y="1079500"/>
                    <a:pt x="1500188" y="1085850"/>
                  </a:cubicBezTo>
                  <a:cubicBezTo>
                    <a:pt x="1504950" y="1089025"/>
                    <a:pt x="1509045" y="1093565"/>
                    <a:pt x="1514475" y="1095375"/>
                  </a:cubicBezTo>
                  <a:lnTo>
                    <a:pt x="1528763" y="1100137"/>
                  </a:lnTo>
                  <a:cubicBezTo>
                    <a:pt x="1533525" y="1103312"/>
                    <a:pt x="1537789" y="1107407"/>
                    <a:pt x="1543050" y="1109662"/>
                  </a:cubicBezTo>
                  <a:cubicBezTo>
                    <a:pt x="1549066" y="1112240"/>
                    <a:pt x="1555566" y="1114041"/>
                    <a:pt x="1562100" y="1114425"/>
                  </a:cubicBezTo>
                  <a:cubicBezTo>
                    <a:pt x="1609669" y="1117223"/>
                    <a:pt x="1657350" y="1117600"/>
                    <a:pt x="1704975" y="1119187"/>
                  </a:cubicBezTo>
                  <a:lnTo>
                    <a:pt x="1747838" y="1123950"/>
                  </a:lnTo>
                  <a:lnTo>
                    <a:pt x="1800225" y="1128712"/>
                  </a:lnTo>
                  <a:cubicBezTo>
                    <a:pt x="1812954" y="1130052"/>
                    <a:pt x="1825550" y="1132701"/>
                    <a:pt x="1838325" y="1133475"/>
                  </a:cubicBezTo>
                  <a:cubicBezTo>
                    <a:pt x="1877972" y="1135878"/>
                    <a:pt x="1917700" y="1136650"/>
                    <a:pt x="1957388" y="1138237"/>
                  </a:cubicBezTo>
                  <a:cubicBezTo>
                    <a:pt x="2015583" y="1147937"/>
                    <a:pt x="1982038" y="1144436"/>
                    <a:pt x="2081213" y="1138237"/>
                  </a:cubicBezTo>
                  <a:lnTo>
                    <a:pt x="2214563" y="1128712"/>
                  </a:lnTo>
                  <a:cubicBezTo>
                    <a:pt x="2212975" y="1116012"/>
                    <a:pt x="2212482" y="1103127"/>
                    <a:pt x="2209800" y="1090612"/>
                  </a:cubicBezTo>
                  <a:cubicBezTo>
                    <a:pt x="2207696" y="1080795"/>
                    <a:pt x="2200275" y="1062037"/>
                    <a:pt x="2200275" y="1062037"/>
                  </a:cubicBezTo>
                  <a:cubicBezTo>
                    <a:pt x="2198688" y="1006475"/>
                    <a:pt x="2199054" y="950822"/>
                    <a:pt x="2195513" y="895350"/>
                  </a:cubicBezTo>
                  <a:cubicBezTo>
                    <a:pt x="2194283" y="876076"/>
                    <a:pt x="2189776" y="857138"/>
                    <a:pt x="2185988" y="838200"/>
                  </a:cubicBezTo>
                  <a:lnTo>
                    <a:pt x="2176463" y="790575"/>
                  </a:lnTo>
                  <a:cubicBezTo>
                    <a:pt x="2174875" y="771525"/>
                    <a:pt x="2174071" y="752393"/>
                    <a:pt x="2171700" y="733425"/>
                  </a:cubicBezTo>
                  <a:cubicBezTo>
                    <a:pt x="2170888" y="726930"/>
                    <a:pt x="2168014" y="720831"/>
                    <a:pt x="2166938" y="714375"/>
                  </a:cubicBezTo>
                  <a:cubicBezTo>
                    <a:pt x="2163247" y="692230"/>
                    <a:pt x="2159278" y="670073"/>
                    <a:pt x="2157413" y="647700"/>
                  </a:cubicBezTo>
                  <a:cubicBezTo>
                    <a:pt x="2154979" y="618499"/>
                    <a:pt x="2154211" y="590427"/>
                    <a:pt x="2147888" y="561975"/>
                  </a:cubicBezTo>
                  <a:cubicBezTo>
                    <a:pt x="2146799" y="557074"/>
                    <a:pt x="2146261" y="551607"/>
                    <a:pt x="2143125" y="547687"/>
                  </a:cubicBezTo>
                  <a:cubicBezTo>
                    <a:pt x="2136410" y="539293"/>
                    <a:pt x="2123963" y="536537"/>
                    <a:pt x="2114550" y="533400"/>
                  </a:cubicBezTo>
                  <a:cubicBezTo>
                    <a:pt x="2109788" y="530225"/>
                    <a:pt x="2105958" y="524445"/>
                    <a:pt x="2100263" y="523875"/>
                  </a:cubicBezTo>
                  <a:cubicBezTo>
                    <a:pt x="2059742" y="519822"/>
                    <a:pt x="2077039" y="527317"/>
                    <a:pt x="2052638" y="538162"/>
                  </a:cubicBezTo>
                  <a:cubicBezTo>
                    <a:pt x="2043463" y="542240"/>
                    <a:pt x="2033588" y="544512"/>
                    <a:pt x="2024063" y="547687"/>
                  </a:cubicBezTo>
                  <a:cubicBezTo>
                    <a:pt x="2019300" y="549275"/>
                    <a:pt x="2014765" y="551896"/>
                    <a:pt x="2009775" y="552450"/>
                  </a:cubicBezTo>
                  <a:lnTo>
                    <a:pt x="1966913" y="557212"/>
                  </a:lnTo>
                  <a:cubicBezTo>
                    <a:pt x="1939925" y="555625"/>
                    <a:pt x="1912757" y="555946"/>
                    <a:pt x="1885950" y="552450"/>
                  </a:cubicBezTo>
                  <a:cubicBezTo>
                    <a:pt x="1875994" y="551151"/>
                    <a:pt x="1866900" y="546100"/>
                    <a:pt x="1857375" y="542925"/>
                  </a:cubicBezTo>
                  <a:lnTo>
                    <a:pt x="1843088" y="538162"/>
                  </a:lnTo>
                  <a:cubicBezTo>
                    <a:pt x="1839913" y="533400"/>
                    <a:pt x="1837610" y="527922"/>
                    <a:pt x="1833563" y="523875"/>
                  </a:cubicBezTo>
                  <a:cubicBezTo>
                    <a:pt x="1829515" y="519828"/>
                    <a:pt x="1822851" y="518820"/>
                    <a:pt x="1819275" y="514350"/>
                  </a:cubicBezTo>
                  <a:cubicBezTo>
                    <a:pt x="1816139" y="510430"/>
                    <a:pt x="1817298" y="504239"/>
                    <a:pt x="1814513" y="500062"/>
                  </a:cubicBezTo>
                  <a:cubicBezTo>
                    <a:pt x="1810777" y="494458"/>
                    <a:pt x="1804988" y="490537"/>
                    <a:pt x="1800225" y="485775"/>
                  </a:cubicBezTo>
                  <a:cubicBezTo>
                    <a:pt x="1798638" y="481012"/>
                    <a:pt x="1798599" y="475407"/>
                    <a:pt x="1795463" y="471487"/>
                  </a:cubicBezTo>
                  <a:cubicBezTo>
                    <a:pt x="1791887" y="467017"/>
                    <a:pt x="1784209" y="466816"/>
                    <a:pt x="1781175" y="461962"/>
                  </a:cubicBezTo>
                  <a:cubicBezTo>
                    <a:pt x="1775854" y="453448"/>
                    <a:pt x="1774825" y="442912"/>
                    <a:pt x="1771650" y="433387"/>
                  </a:cubicBezTo>
                  <a:cubicBezTo>
                    <a:pt x="1771649" y="433383"/>
                    <a:pt x="1762127" y="404815"/>
                    <a:pt x="1762125" y="404812"/>
                  </a:cubicBezTo>
                  <a:lnTo>
                    <a:pt x="1752600" y="390525"/>
                  </a:lnTo>
                  <a:lnTo>
                    <a:pt x="1738313" y="347662"/>
                  </a:lnTo>
                  <a:lnTo>
                    <a:pt x="1733550" y="333375"/>
                  </a:lnTo>
                  <a:cubicBezTo>
                    <a:pt x="1731993" y="324029"/>
                    <a:pt x="1726880" y="291455"/>
                    <a:pt x="1724025" y="280987"/>
                  </a:cubicBezTo>
                  <a:cubicBezTo>
                    <a:pt x="1721383" y="271301"/>
                    <a:pt x="1717675" y="261937"/>
                    <a:pt x="1714500" y="252412"/>
                  </a:cubicBezTo>
                  <a:cubicBezTo>
                    <a:pt x="1712913" y="247650"/>
                    <a:pt x="1712522" y="242302"/>
                    <a:pt x="1709738" y="238125"/>
                  </a:cubicBezTo>
                  <a:cubicBezTo>
                    <a:pt x="1706563" y="233362"/>
                    <a:pt x="1702773" y="228957"/>
                    <a:pt x="1700213" y="223837"/>
                  </a:cubicBezTo>
                  <a:cubicBezTo>
                    <a:pt x="1680494" y="184401"/>
                    <a:pt x="1713223" y="236211"/>
                    <a:pt x="1685925" y="195262"/>
                  </a:cubicBezTo>
                  <a:cubicBezTo>
                    <a:pt x="1682750" y="185737"/>
                    <a:pt x="1684754" y="172256"/>
                    <a:pt x="1676400" y="166687"/>
                  </a:cubicBezTo>
                  <a:cubicBezTo>
                    <a:pt x="1671638" y="163512"/>
                    <a:pt x="1667343" y="159487"/>
                    <a:pt x="1662113" y="157162"/>
                  </a:cubicBezTo>
                  <a:cubicBezTo>
                    <a:pt x="1635558" y="145360"/>
                    <a:pt x="1625447" y="146626"/>
                    <a:pt x="1595438" y="142875"/>
                  </a:cubicBezTo>
                  <a:cubicBezTo>
                    <a:pt x="1538288" y="144462"/>
                    <a:pt x="1481015" y="143564"/>
                    <a:pt x="1423988" y="147637"/>
                  </a:cubicBezTo>
                  <a:cubicBezTo>
                    <a:pt x="1423984" y="147637"/>
                    <a:pt x="1388271" y="159543"/>
                    <a:pt x="1381125" y="161925"/>
                  </a:cubicBezTo>
                  <a:lnTo>
                    <a:pt x="1366838" y="166687"/>
                  </a:lnTo>
                  <a:cubicBezTo>
                    <a:pt x="1336675" y="165100"/>
                    <a:pt x="1306441" y="164542"/>
                    <a:pt x="1276350" y="161925"/>
                  </a:cubicBezTo>
                  <a:cubicBezTo>
                    <a:pt x="1269829" y="161358"/>
                    <a:pt x="1263690" y="158582"/>
                    <a:pt x="1257300" y="157162"/>
                  </a:cubicBezTo>
                  <a:cubicBezTo>
                    <a:pt x="1191916" y="142632"/>
                    <a:pt x="1263897" y="160408"/>
                    <a:pt x="1219200" y="147637"/>
                  </a:cubicBezTo>
                  <a:cubicBezTo>
                    <a:pt x="1212906" y="145839"/>
                    <a:pt x="1206419" y="144756"/>
                    <a:pt x="1200150" y="142875"/>
                  </a:cubicBezTo>
                  <a:cubicBezTo>
                    <a:pt x="1190533" y="139990"/>
                    <a:pt x="1181100" y="136525"/>
                    <a:pt x="1171575" y="133350"/>
                  </a:cubicBezTo>
                  <a:lnTo>
                    <a:pt x="1114425" y="114300"/>
                  </a:lnTo>
                  <a:cubicBezTo>
                    <a:pt x="1062329" y="96935"/>
                    <a:pt x="1141234" y="124627"/>
                    <a:pt x="1085850" y="100012"/>
                  </a:cubicBezTo>
                  <a:cubicBezTo>
                    <a:pt x="1076675" y="95934"/>
                    <a:pt x="1066800" y="93662"/>
                    <a:pt x="1057275" y="90487"/>
                  </a:cubicBezTo>
                  <a:lnTo>
                    <a:pt x="1028700" y="80962"/>
                  </a:lnTo>
                  <a:lnTo>
                    <a:pt x="1000125" y="71437"/>
                  </a:lnTo>
                  <a:lnTo>
                    <a:pt x="985838" y="66675"/>
                  </a:lnTo>
                  <a:cubicBezTo>
                    <a:pt x="981075" y="63500"/>
                    <a:pt x="976781" y="59475"/>
                    <a:pt x="971550" y="57150"/>
                  </a:cubicBezTo>
                  <a:cubicBezTo>
                    <a:pt x="962375" y="53072"/>
                    <a:pt x="942975" y="47625"/>
                    <a:pt x="942975" y="47625"/>
                  </a:cubicBezTo>
                  <a:cubicBezTo>
                    <a:pt x="938213" y="44450"/>
                    <a:pt x="933918" y="40425"/>
                    <a:pt x="928688" y="38100"/>
                  </a:cubicBezTo>
                  <a:cubicBezTo>
                    <a:pt x="919513" y="34022"/>
                    <a:pt x="900113" y="28575"/>
                    <a:pt x="900113" y="28575"/>
                  </a:cubicBezTo>
                  <a:cubicBezTo>
                    <a:pt x="895350" y="25400"/>
                    <a:pt x="890945" y="21610"/>
                    <a:pt x="885825" y="19050"/>
                  </a:cubicBezTo>
                  <a:cubicBezTo>
                    <a:pt x="873826" y="13050"/>
                    <a:pt x="854468" y="11617"/>
                    <a:pt x="842963" y="9525"/>
                  </a:cubicBezTo>
                  <a:cubicBezTo>
                    <a:pt x="834999" y="8077"/>
                    <a:pt x="827088" y="6350"/>
                    <a:pt x="819150" y="4762"/>
                  </a:cubicBezTo>
                  <a:lnTo>
                    <a:pt x="642938" y="9525"/>
                  </a:lnTo>
                  <a:lnTo>
                    <a:pt x="404813" y="14287"/>
                  </a:lnTo>
                  <a:cubicBezTo>
                    <a:pt x="395163" y="14632"/>
                    <a:pt x="385810" y="17774"/>
                    <a:pt x="376238" y="19050"/>
                  </a:cubicBezTo>
                  <a:cubicBezTo>
                    <a:pt x="288804" y="30708"/>
                    <a:pt x="371047" y="17533"/>
                    <a:pt x="304800" y="28575"/>
                  </a:cubicBezTo>
                  <a:cubicBezTo>
                    <a:pt x="274638" y="26987"/>
                    <a:pt x="244421" y="26221"/>
                    <a:pt x="214313" y="23812"/>
                  </a:cubicBezTo>
                  <a:cubicBezTo>
                    <a:pt x="204687" y="23042"/>
                    <a:pt x="195297" y="20416"/>
                    <a:pt x="185738" y="19050"/>
                  </a:cubicBezTo>
                  <a:cubicBezTo>
                    <a:pt x="173068" y="17240"/>
                    <a:pt x="160325" y="15979"/>
                    <a:pt x="147638" y="14287"/>
                  </a:cubicBezTo>
                  <a:lnTo>
                    <a:pt x="114300" y="9525"/>
                  </a:lnTo>
                  <a:cubicBezTo>
                    <a:pt x="94206" y="2826"/>
                    <a:pt x="88843" y="0"/>
                    <a:pt x="61913" y="0"/>
                  </a:cubicBezTo>
                  <a:cubicBezTo>
                    <a:pt x="41214" y="0"/>
                    <a:pt x="20638" y="3175"/>
                    <a:pt x="0" y="4762"/>
                  </a:cubicBezTo>
                  <a:lnTo>
                    <a:pt x="0" y="14287"/>
                  </a:lnTo>
                  <a:close/>
                </a:path>
              </a:pathLst>
            </a:custGeom>
            <a:solidFill>
              <a:srgbClr val="FFFF00">
                <a:alpha val="34117"/>
              </a:srgbClr>
            </a:solidFill>
            <a:ln w="19050" cap="flat" cmpd="sng" algn="ctr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eaVert" wrap="none" lIns="11927" tIns="5965" rIns="11927" bIns="5965">
              <a:spAutoFit/>
            </a:bodyPr>
            <a:lstStyle/>
            <a:p>
              <a:endParaRPr lang="en-US"/>
            </a:p>
          </p:txBody>
        </p:sp>
        <p:sp>
          <p:nvSpPr>
            <p:cNvPr id="73740" name="ZoneTexte 11"/>
            <p:cNvSpPr txBox="1">
              <a:spLocks noChangeArrowheads="1"/>
            </p:cNvSpPr>
            <p:nvPr/>
          </p:nvSpPr>
          <p:spPr bwMode="auto">
            <a:xfrm rot="5400000">
              <a:off x="1954982" y="741821"/>
              <a:ext cx="648149" cy="549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11927" tIns="5965" rIns="11927" bIns="5965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642938" indent="-247650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989013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384300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1779588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2367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6939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1511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6083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sz="1200" b="1">
                  <a:solidFill>
                    <a:srgbClr val="FFFF00"/>
                  </a:solidFill>
                  <a:latin typeface="Candara" pitchFamily="34" charset="0"/>
                </a:rPr>
                <a:t>A3</a:t>
              </a:r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>
              <a:off x="4138615" y="881063"/>
              <a:ext cx="2529368" cy="947737"/>
            </a:xfrm>
            <a:custGeom>
              <a:avLst/>
              <a:gdLst/>
              <a:ahLst/>
              <a:cxnLst/>
              <a:rect l="0" t="0" r="r" b="b"/>
              <a:pathLst>
                <a:path w="2529368" h="947737">
                  <a:moveTo>
                    <a:pt x="0" y="371475"/>
                  </a:moveTo>
                  <a:cubicBezTo>
                    <a:pt x="1587" y="403225"/>
                    <a:pt x="2414" y="435022"/>
                    <a:pt x="4762" y="466725"/>
                  </a:cubicBezTo>
                  <a:cubicBezTo>
                    <a:pt x="5591" y="477920"/>
                    <a:pt x="8630" y="488873"/>
                    <a:pt x="9525" y="500062"/>
                  </a:cubicBezTo>
                  <a:cubicBezTo>
                    <a:pt x="12744" y="540298"/>
                    <a:pt x="14038" y="605099"/>
                    <a:pt x="19050" y="647700"/>
                  </a:cubicBezTo>
                  <a:cubicBezTo>
                    <a:pt x="19815" y="654201"/>
                    <a:pt x="22736" y="660294"/>
                    <a:pt x="23812" y="666750"/>
                  </a:cubicBezTo>
                  <a:cubicBezTo>
                    <a:pt x="27503" y="688895"/>
                    <a:pt x="30162" y="711200"/>
                    <a:pt x="33337" y="733425"/>
                  </a:cubicBezTo>
                  <a:cubicBezTo>
                    <a:pt x="34925" y="744537"/>
                    <a:pt x="35378" y="755872"/>
                    <a:pt x="38100" y="766762"/>
                  </a:cubicBezTo>
                  <a:cubicBezTo>
                    <a:pt x="39687" y="773112"/>
                    <a:pt x="41691" y="779372"/>
                    <a:pt x="42862" y="785812"/>
                  </a:cubicBezTo>
                  <a:cubicBezTo>
                    <a:pt x="44873" y="796871"/>
                    <a:pt x="49322" y="835465"/>
                    <a:pt x="52387" y="847725"/>
                  </a:cubicBezTo>
                  <a:cubicBezTo>
                    <a:pt x="64532" y="896307"/>
                    <a:pt x="59118" y="857565"/>
                    <a:pt x="66675" y="895350"/>
                  </a:cubicBezTo>
                  <a:cubicBezTo>
                    <a:pt x="68569" y="904819"/>
                    <a:pt x="68383" y="914764"/>
                    <a:pt x="71437" y="923925"/>
                  </a:cubicBezTo>
                  <a:cubicBezTo>
                    <a:pt x="73247" y="929355"/>
                    <a:pt x="76108" y="935179"/>
                    <a:pt x="80962" y="938212"/>
                  </a:cubicBezTo>
                  <a:cubicBezTo>
                    <a:pt x="89476" y="943533"/>
                    <a:pt x="109537" y="947737"/>
                    <a:pt x="109537" y="947737"/>
                  </a:cubicBezTo>
                  <a:cubicBezTo>
                    <a:pt x="134937" y="946150"/>
                    <a:pt x="160521" y="946413"/>
                    <a:pt x="185737" y="942975"/>
                  </a:cubicBezTo>
                  <a:cubicBezTo>
                    <a:pt x="220863" y="938185"/>
                    <a:pt x="205376" y="929538"/>
                    <a:pt x="238125" y="928687"/>
                  </a:cubicBezTo>
                  <a:cubicBezTo>
                    <a:pt x="352397" y="925719"/>
                    <a:pt x="466725" y="925512"/>
                    <a:pt x="581025" y="923925"/>
                  </a:cubicBezTo>
                  <a:cubicBezTo>
                    <a:pt x="655028" y="905424"/>
                    <a:pt x="605112" y="915777"/>
                    <a:pt x="728662" y="904875"/>
                  </a:cubicBezTo>
                  <a:cubicBezTo>
                    <a:pt x="746129" y="903334"/>
                    <a:pt x="763754" y="902994"/>
                    <a:pt x="781050" y="900112"/>
                  </a:cubicBezTo>
                  <a:cubicBezTo>
                    <a:pt x="822250" y="893246"/>
                    <a:pt x="800043" y="896548"/>
                    <a:pt x="847725" y="890587"/>
                  </a:cubicBezTo>
                  <a:cubicBezTo>
                    <a:pt x="879886" y="879867"/>
                    <a:pt x="840300" y="892237"/>
                    <a:pt x="890587" y="881062"/>
                  </a:cubicBezTo>
                  <a:cubicBezTo>
                    <a:pt x="895488" y="879973"/>
                    <a:pt x="900112" y="877887"/>
                    <a:pt x="904875" y="876300"/>
                  </a:cubicBezTo>
                  <a:cubicBezTo>
                    <a:pt x="945818" y="849004"/>
                    <a:pt x="894016" y="881730"/>
                    <a:pt x="933450" y="862012"/>
                  </a:cubicBezTo>
                  <a:cubicBezTo>
                    <a:pt x="964607" y="846433"/>
                    <a:pt x="930432" y="859262"/>
                    <a:pt x="962025" y="838200"/>
                  </a:cubicBezTo>
                  <a:cubicBezTo>
                    <a:pt x="966202" y="835415"/>
                    <a:pt x="971822" y="835682"/>
                    <a:pt x="976312" y="833437"/>
                  </a:cubicBezTo>
                  <a:cubicBezTo>
                    <a:pt x="981432" y="830877"/>
                    <a:pt x="985480" y="826472"/>
                    <a:pt x="990600" y="823912"/>
                  </a:cubicBezTo>
                  <a:cubicBezTo>
                    <a:pt x="995090" y="821667"/>
                    <a:pt x="1000273" y="821127"/>
                    <a:pt x="1004887" y="819150"/>
                  </a:cubicBezTo>
                  <a:cubicBezTo>
                    <a:pt x="1011413" y="816353"/>
                    <a:pt x="1017345" y="812262"/>
                    <a:pt x="1023937" y="809625"/>
                  </a:cubicBezTo>
                  <a:cubicBezTo>
                    <a:pt x="1057606" y="796157"/>
                    <a:pt x="1043499" y="803756"/>
                    <a:pt x="1071562" y="795337"/>
                  </a:cubicBezTo>
                  <a:cubicBezTo>
                    <a:pt x="1081179" y="792452"/>
                    <a:pt x="1090612" y="788987"/>
                    <a:pt x="1100137" y="785812"/>
                  </a:cubicBezTo>
                  <a:lnTo>
                    <a:pt x="1114425" y="781050"/>
                  </a:lnTo>
                  <a:cubicBezTo>
                    <a:pt x="1119187" y="779463"/>
                    <a:pt x="1123731" y="776910"/>
                    <a:pt x="1128712" y="776287"/>
                  </a:cubicBezTo>
                  <a:lnTo>
                    <a:pt x="1204912" y="766762"/>
                  </a:lnTo>
                  <a:lnTo>
                    <a:pt x="1233487" y="757237"/>
                  </a:lnTo>
                  <a:lnTo>
                    <a:pt x="1247775" y="752475"/>
                  </a:lnTo>
                  <a:cubicBezTo>
                    <a:pt x="1252537" y="749300"/>
                    <a:pt x="1256683" y="744906"/>
                    <a:pt x="1262062" y="742950"/>
                  </a:cubicBezTo>
                  <a:cubicBezTo>
                    <a:pt x="1274365" y="738476"/>
                    <a:pt x="1287743" y="737565"/>
                    <a:pt x="1300162" y="733425"/>
                  </a:cubicBezTo>
                  <a:cubicBezTo>
                    <a:pt x="1304925" y="731837"/>
                    <a:pt x="1309580" y="729880"/>
                    <a:pt x="1314450" y="728662"/>
                  </a:cubicBezTo>
                  <a:cubicBezTo>
                    <a:pt x="1322303" y="726699"/>
                    <a:pt x="1330453" y="726030"/>
                    <a:pt x="1338262" y="723900"/>
                  </a:cubicBezTo>
                  <a:cubicBezTo>
                    <a:pt x="1347948" y="721258"/>
                    <a:pt x="1357312" y="717550"/>
                    <a:pt x="1366837" y="714375"/>
                  </a:cubicBezTo>
                  <a:cubicBezTo>
                    <a:pt x="1371600" y="712787"/>
                    <a:pt x="1376125" y="710066"/>
                    <a:pt x="1381125" y="709612"/>
                  </a:cubicBezTo>
                  <a:lnTo>
                    <a:pt x="1433512" y="704850"/>
                  </a:lnTo>
                  <a:cubicBezTo>
                    <a:pt x="1446241" y="703510"/>
                    <a:pt x="1458848" y="701032"/>
                    <a:pt x="1471612" y="700087"/>
                  </a:cubicBezTo>
                  <a:cubicBezTo>
                    <a:pt x="1501734" y="697856"/>
                    <a:pt x="1531937" y="696912"/>
                    <a:pt x="1562100" y="695325"/>
                  </a:cubicBezTo>
                  <a:cubicBezTo>
                    <a:pt x="1646403" y="684786"/>
                    <a:pt x="1611172" y="687203"/>
                    <a:pt x="1757362" y="695325"/>
                  </a:cubicBezTo>
                  <a:cubicBezTo>
                    <a:pt x="1762374" y="695603"/>
                    <a:pt x="1766887" y="698500"/>
                    <a:pt x="1771650" y="700087"/>
                  </a:cubicBezTo>
                  <a:cubicBezTo>
                    <a:pt x="1797227" y="717139"/>
                    <a:pt x="1792511" y="717614"/>
                    <a:pt x="1814512" y="723900"/>
                  </a:cubicBezTo>
                  <a:cubicBezTo>
                    <a:pt x="1820806" y="725698"/>
                    <a:pt x="1827293" y="726781"/>
                    <a:pt x="1833562" y="728662"/>
                  </a:cubicBezTo>
                  <a:cubicBezTo>
                    <a:pt x="1843179" y="731547"/>
                    <a:pt x="1862137" y="738187"/>
                    <a:pt x="1862137" y="738187"/>
                  </a:cubicBezTo>
                  <a:cubicBezTo>
                    <a:pt x="1889434" y="779135"/>
                    <a:pt x="1853087" y="730947"/>
                    <a:pt x="1885950" y="757237"/>
                  </a:cubicBezTo>
                  <a:cubicBezTo>
                    <a:pt x="1916725" y="781857"/>
                    <a:pt x="1873850" y="764317"/>
                    <a:pt x="1909762" y="776287"/>
                  </a:cubicBezTo>
                  <a:cubicBezTo>
                    <a:pt x="1912937" y="781050"/>
                    <a:pt x="1914433" y="787541"/>
                    <a:pt x="1919287" y="790575"/>
                  </a:cubicBezTo>
                  <a:cubicBezTo>
                    <a:pt x="1919295" y="790580"/>
                    <a:pt x="1955002" y="802479"/>
                    <a:pt x="1962150" y="804862"/>
                  </a:cubicBezTo>
                  <a:cubicBezTo>
                    <a:pt x="1966912" y="806449"/>
                    <a:pt x="1972260" y="806840"/>
                    <a:pt x="1976437" y="809625"/>
                  </a:cubicBezTo>
                  <a:cubicBezTo>
                    <a:pt x="1994902" y="821934"/>
                    <a:pt x="1985295" y="817340"/>
                    <a:pt x="2005012" y="823912"/>
                  </a:cubicBezTo>
                  <a:cubicBezTo>
                    <a:pt x="2181713" y="818864"/>
                    <a:pt x="2118971" y="836728"/>
                    <a:pt x="2200275" y="809625"/>
                  </a:cubicBezTo>
                  <a:cubicBezTo>
                    <a:pt x="2252378" y="792256"/>
                    <a:pt x="2173458" y="819956"/>
                    <a:pt x="2228850" y="795337"/>
                  </a:cubicBezTo>
                  <a:cubicBezTo>
                    <a:pt x="2228860" y="795333"/>
                    <a:pt x="2264563" y="783433"/>
                    <a:pt x="2271712" y="781050"/>
                  </a:cubicBezTo>
                  <a:lnTo>
                    <a:pt x="2286000" y="776287"/>
                  </a:lnTo>
                  <a:lnTo>
                    <a:pt x="2300287" y="771525"/>
                  </a:lnTo>
                  <a:cubicBezTo>
                    <a:pt x="2305050" y="768350"/>
                    <a:pt x="2309344" y="764325"/>
                    <a:pt x="2314575" y="762000"/>
                  </a:cubicBezTo>
                  <a:cubicBezTo>
                    <a:pt x="2323750" y="757922"/>
                    <a:pt x="2333625" y="755650"/>
                    <a:pt x="2343150" y="752475"/>
                  </a:cubicBezTo>
                  <a:lnTo>
                    <a:pt x="2357437" y="747712"/>
                  </a:lnTo>
                  <a:cubicBezTo>
                    <a:pt x="2357442" y="747710"/>
                    <a:pt x="2386007" y="738191"/>
                    <a:pt x="2386012" y="738187"/>
                  </a:cubicBezTo>
                  <a:cubicBezTo>
                    <a:pt x="2404477" y="725878"/>
                    <a:pt x="2394870" y="730472"/>
                    <a:pt x="2414587" y="723900"/>
                  </a:cubicBezTo>
                  <a:cubicBezTo>
                    <a:pt x="2462729" y="651687"/>
                    <a:pt x="2410624" y="725798"/>
                    <a:pt x="2447925" y="681037"/>
                  </a:cubicBezTo>
                  <a:cubicBezTo>
                    <a:pt x="2467769" y="657225"/>
                    <a:pt x="2445544" y="674688"/>
                    <a:pt x="2471737" y="657225"/>
                  </a:cubicBezTo>
                  <a:lnTo>
                    <a:pt x="2490787" y="600075"/>
                  </a:lnTo>
                  <a:lnTo>
                    <a:pt x="2500312" y="571500"/>
                  </a:lnTo>
                  <a:cubicBezTo>
                    <a:pt x="2501900" y="566737"/>
                    <a:pt x="2502290" y="561389"/>
                    <a:pt x="2505075" y="557212"/>
                  </a:cubicBezTo>
                  <a:lnTo>
                    <a:pt x="2514600" y="542925"/>
                  </a:lnTo>
                  <a:cubicBezTo>
                    <a:pt x="2539738" y="467512"/>
                    <a:pt x="2526765" y="517407"/>
                    <a:pt x="2519362" y="361950"/>
                  </a:cubicBezTo>
                  <a:cubicBezTo>
                    <a:pt x="2517451" y="321820"/>
                    <a:pt x="2517033" y="324056"/>
                    <a:pt x="2509837" y="295275"/>
                  </a:cubicBezTo>
                  <a:cubicBezTo>
                    <a:pt x="2508250" y="279400"/>
                    <a:pt x="2506400" y="263549"/>
                    <a:pt x="2505075" y="247650"/>
                  </a:cubicBezTo>
                  <a:cubicBezTo>
                    <a:pt x="2503225" y="225445"/>
                    <a:pt x="2502773" y="203120"/>
                    <a:pt x="2500312" y="180975"/>
                  </a:cubicBezTo>
                  <a:cubicBezTo>
                    <a:pt x="2499589" y="174470"/>
                    <a:pt x="2496721" y="168365"/>
                    <a:pt x="2495550" y="161925"/>
                  </a:cubicBezTo>
                  <a:cubicBezTo>
                    <a:pt x="2490731" y="135420"/>
                    <a:pt x="2490179" y="117489"/>
                    <a:pt x="2486025" y="90487"/>
                  </a:cubicBezTo>
                  <a:cubicBezTo>
                    <a:pt x="2482179" y="65487"/>
                    <a:pt x="2480242" y="63616"/>
                    <a:pt x="2471737" y="38100"/>
                  </a:cubicBezTo>
                  <a:cubicBezTo>
                    <a:pt x="2470150" y="33337"/>
                    <a:pt x="2471738" y="25399"/>
                    <a:pt x="2466975" y="23812"/>
                  </a:cubicBezTo>
                  <a:lnTo>
                    <a:pt x="2452687" y="19050"/>
                  </a:lnTo>
                  <a:cubicBezTo>
                    <a:pt x="2447925" y="15875"/>
                    <a:pt x="2443630" y="11850"/>
                    <a:pt x="2438400" y="9525"/>
                  </a:cubicBezTo>
                  <a:cubicBezTo>
                    <a:pt x="2429225" y="5447"/>
                    <a:pt x="2409825" y="0"/>
                    <a:pt x="2409825" y="0"/>
                  </a:cubicBezTo>
                  <a:cubicBezTo>
                    <a:pt x="2393950" y="1587"/>
                    <a:pt x="2377969" y="2336"/>
                    <a:pt x="2362200" y="4762"/>
                  </a:cubicBezTo>
                  <a:cubicBezTo>
                    <a:pt x="2357238" y="5525"/>
                    <a:pt x="2352739" y="8146"/>
                    <a:pt x="2347912" y="9525"/>
                  </a:cubicBezTo>
                  <a:cubicBezTo>
                    <a:pt x="2341618" y="11323"/>
                    <a:pt x="2335212" y="12700"/>
                    <a:pt x="2328862" y="14287"/>
                  </a:cubicBezTo>
                  <a:cubicBezTo>
                    <a:pt x="2306481" y="36670"/>
                    <a:pt x="2320178" y="24840"/>
                    <a:pt x="2286000" y="47625"/>
                  </a:cubicBezTo>
                  <a:lnTo>
                    <a:pt x="2271712" y="57150"/>
                  </a:lnTo>
                  <a:cubicBezTo>
                    <a:pt x="2266950" y="60325"/>
                    <a:pt x="2262855" y="64865"/>
                    <a:pt x="2257425" y="66675"/>
                  </a:cubicBezTo>
                  <a:cubicBezTo>
                    <a:pt x="2217989" y="79820"/>
                    <a:pt x="2237205" y="70630"/>
                    <a:pt x="2200275" y="95250"/>
                  </a:cubicBezTo>
                  <a:cubicBezTo>
                    <a:pt x="2177634" y="110344"/>
                    <a:pt x="2191415" y="102966"/>
                    <a:pt x="2157412" y="114300"/>
                  </a:cubicBezTo>
                  <a:lnTo>
                    <a:pt x="2143125" y="119062"/>
                  </a:lnTo>
                  <a:cubicBezTo>
                    <a:pt x="2102176" y="146360"/>
                    <a:pt x="2153986" y="113631"/>
                    <a:pt x="2114550" y="133350"/>
                  </a:cubicBezTo>
                  <a:cubicBezTo>
                    <a:pt x="2109430" y="135910"/>
                    <a:pt x="2105025" y="139700"/>
                    <a:pt x="2100262" y="142875"/>
                  </a:cubicBezTo>
                  <a:cubicBezTo>
                    <a:pt x="2093235" y="153415"/>
                    <a:pt x="2087448" y="164118"/>
                    <a:pt x="2076450" y="171450"/>
                  </a:cubicBezTo>
                  <a:cubicBezTo>
                    <a:pt x="2072273" y="174235"/>
                    <a:pt x="2066925" y="174625"/>
                    <a:pt x="2062162" y="176212"/>
                  </a:cubicBezTo>
                  <a:cubicBezTo>
                    <a:pt x="2057400" y="180975"/>
                    <a:pt x="2053049" y="186188"/>
                    <a:pt x="2047875" y="190500"/>
                  </a:cubicBezTo>
                  <a:cubicBezTo>
                    <a:pt x="2043478" y="194164"/>
                    <a:pt x="2037163" y="195555"/>
                    <a:pt x="2033587" y="200025"/>
                  </a:cubicBezTo>
                  <a:cubicBezTo>
                    <a:pt x="2030451" y="203945"/>
                    <a:pt x="2031961" y="210392"/>
                    <a:pt x="2028825" y="214312"/>
                  </a:cubicBezTo>
                  <a:cubicBezTo>
                    <a:pt x="2025249" y="218782"/>
                    <a:pt x="2018934" y="220173"/>
                    <a:pt x="2014537" y="223837"/>
                  </a:cubicBezTo>
                  <a:cubicBezTo>
                    <a:pt x="2009363" y="228149"/>
                    <a:pt x="2005566" y="233990"/>
                    <a:pt x="2000250" y="238125"/>
                  </a:cubicBezTo>
                  <a:cubicBezTo>
                    <a:pt x="1991214" y="245153"/>
                    <a:pt x="1979770" y="249081"/>
                    <a:pt x="1971675" y="257175"/>
                  </a:cubicBezTo>
                  <a:cubicBezTo>
                    <a:pt x="1961143" y="267706"/>
                    <a:pt x="1956359" y="274357"/>
                    <a:pt x="1943100" y="280987"/>
                  </a:cubicBezTo>
                  <a:cubicBezTo>
                    <a:pt x="1938610" y="283232"/>
                    <a:pt x="1933302" y="283505"/>
                    <a:pt x="1928812" y="285750"/>
                  </a:cubicBezTo>
                  <a:cubicBezTo>
                    <a:pt x="1891890" y="304211"/>
                    <a:pt x="1936144" y="288070"/>
                    <a:pt x="1900237" y="300037"/>
                  </a:cubicBezTo>
                  <a:cubicBezTo>
                    <a:pt x="1895475" y="303212"/>
                    <a:pt x="1891180" y="307237"/>
                    <a:pt x="1885950" y="309562"/>
                  </a:cubicBezTo>
                  <a:cubicBezTo>
                    <a:pt x="1876775" y="313640"/>
                    <a:pt x="1866900" y="315912"/>
                    <a:pt x="1857375" y="319087"/>
                  </a:cubicBezTo>
                  <a:cubicBezTo>
                    <a:pt x="1823100" y="330512"/>
                    <a:pt x="1865921" y="316645"/>
                    <a:pt x="1824037" y="328612"/>
                  </a:cubicBezTo>
                  <a:cubicBezTo>
                    <a:pt x="1819210" y="329991"/>
                    <a:pt x="1814650" y="332286"/>
                    <a:pt x="1809750" y="333375"/>
                  </a:cubicBezTo>
                  <a:cubicBezTo>
                    <a:pt x="1800324" y="335470"/>
                    <a:pt x="1790644" y="336243"/>
                    <a:pt x="1781175" y="338137"/>
                  </a:cubicBezTo>
                  <a:cubicBezTo>
                    <a:pt x="1759952" y="342382"/>
                    <a:pt x="1739733" y="350363"/>
                    <a:pt x="1719262" y="357187"/>
                  </a:cubicBezTo>
                  <a:cubicBezTo>
                    <a:pt x="1714500" y="358774"/>
                    <a:pt x="1709845" y="360732"/>
                    <a:pt x="1704975" y="361950"/>
                  </a:cubicBezTo>
                  <a:cubicBezTo>
                    <a:pt x="1657507" y="373817"/>
                    <a:pt x="1679788" y="369323"/>
                    <a:pt x="1638300" y="376237"/>
                  </a:cubicBezTo>
                  <a:cubicBezTo>
                    <a:pt x="1628775" y="379412"/>
                    <a:pt x="1618079" y="380193"/>
                    <a:pt x="1609725" y="385762"/>
                  </a:cubicBezTo>
                  <a:cubicBezTo>
                    <a:pt x="1600200" y="392112"/>
                    <a:pt x="1592010" y="401192"/>
                    <a:pt x="1581150" y="404812"/>
                  </a:cubicBezTo>
                  <a:lnTo>
                    <a:pt x="1509712" y="428625"/>
                  </a:lnTo>
                  <a:cubicBezTo>
                    <a:pt x="1509708" y="428626"/>
                    <a:pt x="1481140" y="438148"/>
                    <a:pt x="1481137" y="438150"/>
                  </a:cubicBezTo>
                  <a:cubicBezTo>
                    <a:pt x="1476375" y="441325"/>
                    <a:pt x="1472111" y="445420"/>
                    <a:pt x="1466850" y="447675"/>
                  </a:cubicBezTo>
                  <a:cubicBezTo>
                    <a:pt x="1458016" y="451461"/>
                    <a:pt x="1425364" y="456256"/>
                    <a:pt x="1419225" y="457200"/>
                  </a:cubicBezTo>
                  <a:cubicBezTo>
                    <a:pt x="1408130" y="458907"/>
                    <a:pt x="1396960" y="460117"/>
                    <a:pt x="1385887" y="461962"/>
                  </a:cubicBezTo>
                  <a:cubicBezTo>
                    <a:pt x="1377903" y="463293"/>
                    <a:pt x="1370114" y="465779"/>
                    <a:pt x="1362075" y="466725"/>
                  </a:cubicBezTo>
                  <a:cubicBezTo>
                    <a:pt x="1343090" y="468959"/>
                    <a:pt x="1323975" y="469900"/>
                    <a:pt x="1304925" y="471487"/>
                  </a:cubicBezTo>
                  <a:cubicBezTo>
                    <a:pt x="1266825" y="469900"/>
                    <a:pt x="1228654" y="469542"/>
                    <a:pt x="1190625" y="466725"/>
                  </a:cubicBezTo>
                  <a:cubicBezTo>
                    <a:pt x="1185618" y="466354"/>
                    <a:pt x="1181207" y="463180"/>
                    <a:pt x="1176337" y="461962"/>
                  </a:cubicBezTo>
                  <a:cubicBezTo>
                    <a:pt x="1168484" y="459999"/>
                    <a:pt x="1160509" y="458531"/>
                    <a:pt x="1152525" y="457200"/>
                  </a:cubicBezTo>
                  <a:cubicBezTo>
                    <a:pt x="1128348" y="453171"/>
                    <a:pt x="1117810" y="453284"/>
                    <a:pt x="1095375" y="447675"/>
                  </a:cubicBezTo>
                  <a:cubicBezTo>
                    <a:pt x="1090505" y="446457"/>
                    <a:pt x="1086063" y="443576"/>
                    <a:pt x="1081087" y="442912"/>
                  </a:cubicBezTo>
                  <a:cubicBezTo>
                    <a:pt x="1062139" y="440386"/>
                    <a:pt x="1042987" y="439737"/>
                    <a:pt x="1023937" y="438150"/>
                  </a:cubicBezTo>
                  <a:cubicBezTo>
                    <a:pt x="992187" y="439737"/>
                    <a:pt x="960357" y="440158"/>
                    <a:pt x="928687" y="442912"/>
                  </a:cubicBezTo>
                  <a:cubicBezTo>
                    <a:pt x="923686" y="443347"/>
                    <a:pt x="919420" y="447675"/>
                    <a:pt x="914400" y="447675"/>
                  </a:cubicBezTo>
                  <a:cubicBezTo>
                    <a:pt x="892118" y="447675"/>
                    <a:pt x="869985" y="443901"/>
                    <a:pt x="847725" y="442912"/>
                  </a:cubicBezTo>
                  <a:cubicBezTo>
                    <a:pt x="798535" y="440726"/>
                    <a:pt x="749300" y="439737"/>
                    <a:pt x="700087" y="438150"/>
                  </a:cubicBezTo>
                  <a:cubicBezTo>
                    <a:pt x="659220" y="424526"/>
                    <a:pt x="724260" y="445383"/>
                    <a:pt x="657225" y="428625"/>
                  </a:cubicBezTo>
                  <a:cubicBezTo>
                    <a:pt x="657212" y="428622"/>
                    <a:pt x="621512" y="416720"/>
                    <a:pt x="614362" y="414337"/>
                  </a:cubicBezTo>
                  <a:cubicBezTo>
                    <a:pt x="609600" y="412750"/>
                    <a:pt x="605027" y="410400"/>
                    <a:pt x="600075" y="409575"/>
                  </a:cubicBezTo>
                  <a:cubicBezTo>
                    <a:pt x="590550" y="407987"/>
                    <a:pt x="580926" y="406907"/>
                    <a:pt x="571500" y="404812"/>
                  </a:cubicBezTo>
                  <a:cubicBezTo>
                    <a:pt x="566599" y="403723"/>
                    <a:pt x="562135" y="401035"/>
                    <a:pt x="557212" y="400050"/>
                  </a:cubicBezTo>
                  <a:cubicBezTo>
                    <a:pt x="546205" y="397849"/>
                    <a:pt x="534987" y="396875"/>
                    <a:pt x="523875" y="395287"/>
                  </a:cubicBezTo>
                  <a:cubicBezTo>
                    <a:pt x="462560" y="374849"/>
                    <a:pt x="525350" y="394466"/>
                    <a:pt x="471487" y="381000"/>
                  </a:cubicBezTo>
                  <a:cubicBezTo>
                    <a:pt x="435147" y="371915"/>
                    <a:pt x="482728" y="380391"/>
                    <a:pt x="438150" y="371475"/>
                  </a:cubicBezTo>
                  <a:cubicBezTo>
                    <a:pt x="428681" y="369581"/>
                    <a:pt x="419044" y="368606"/>
                    <a:pt x="409575" y="366712"/>
                  </a:cubicBezTo>
                  <a:cubicBezTo>
                    <a:pt x="403157" y="365428"/>
                    <a:pt x="396981" y="363026"/>
                    <a:pt x="390525" y="361950"/>
                  </a:cubicBezTo>
                  <a:cubicBezTo>
                    <a:pt x="377900" y="359846"/>
                    <a:pt x="365095" y="358997"/>
                    <a:pt x="352425" y="357187"/>
                  </a:cubicBezTo>
                  <a:cubicBezTo>
                    <a:pt x="342866" y="355821"/>
                    <a:pt x="333375" y="354012"/>
                    <a:pt x="323850" y="352425"/>
                  </a:cubicBezTo>
                  <a:lnTo>
                    <a:pt x="280987" y="338137"/>
                  </a:lnTo>
                  <a:lnTo>
                    <a:pt x="266700" y="333375"/>
                  </a:lnTo>
                  <a:lnTo>
                    <a:pt x="252412" y="328612"/>
                  </a:lnTo>
                  <a:cubicBezTo>
                    <a:pt x="219075" y="330200"/>
                    <a:pt x="185690" y="330997"/>
                    <a:pt x="152400" y="333375"/>
                  </a:cubicBezTo>
                  <a:cubicBezTo>
                    <a:pt x="141203" y="334175"/>
                    <a:pt x="130189" y="336653"/>
                    <a:pt x="119062" y="338137"/>
                  </a:cubicBezTo>
                  <a:cubicBezTo>
                    <a:pt x="106375" y="339829"/>
                    <a:pt x="93587" y="340796"/>
                    <a:pt x="80962" y="342900"/>
                  </a:cubicBezTo>
                  <a:cubicBezTo>
                    <a:pt x="64993" y="345562"/>
                    <a:pt x="43259" y="348853"/>
                    <a:pt x="33337" y="352425"/>
                  </a:cubicBezTo>
                  <a:cubicBezTo>
                    <a:pt x="23415" y="355997"/>
                    <a:pt x="25400" y="360362"/>
                    <a:pt x="21431" y="364331"/>
                  </a:cubicBezTo>
                  <a:cubicBezTo>
                    <a:pt x="16669" y="365919"/>
                    <a:pt x="12700" y="366713"/>
                    <a:pt x="9525" y="371475"/>
                  </a:cubicBezTo>
                  <a:cubicBezTo>
                    <a:pt x="6350" y="376237"/>
                    <a:pt x="3571" y="382189"/>
                    <a:pt x="2381" y="392905"/>
                  </a:cubicBezTo>
                  <a:cubicBezTo>
                    <a:pt x="1191" y="403621"/>
                    <a:pt x="2382" y="415929"/>
                    <a:pt x="2382" y="435769"/>
                  </a:cubicBezTo>
                </a:path>
              </a:pathLst>
            </a:custGeom>
            <a:solidFill>
              <a:srgbClr val="E6B9B8">
                <a:alpha val="34901"/>
              </a:srgbClr>
            </a:solidFill>
            <a:ln w="28575" cap="flat" cmpd="sng" algn="ctr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 vert="eaVert" wrap="none" lIns="11927" tIns="5965" rIns="11927" bIns="5965">
              <a:spAutoFit/>
            </a:bodyPr>
            <a:lstStyle/>
            <a:p>
              <a:endParaRPr lang="en-US"/>
            </a:p>
          </p:txBody>
        </p:sp>
        <p:sp>
          <p:nvSpPr>
            <p:cNvPr id="73742" name="ZoneTexte 13"/>
            <p:cNvSpPr txBox="1">
              <a:spLocks noChangeArrowheads="1"/>
            </p:cNvSpPr>
            <p:nvPr/>
          </p:nvSpPr>
          <p:spPr bwMode="auto">
            <a:xfrm rot="5400000">
              <a:off x="6085251" y="988747"/>
              <a:ext cx="667118" cy="549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11927" tIns="5965" rIns="11927" bIns="5965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642938" indent="-247650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989013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384300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1779588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2367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6939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1511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6083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sz="1200" b="1">
                  <a:solidFill>
                    <a:schemeClr val="accent2"/>
                  </a:solidFill>
                  <a:latin typeface="Candara" pitchFamily="34" charset="0"/>
                </a:rPr>
                <a:t>A4</a:t>
              </a:r>
            </a:p>
          </p:txBody>
        </p:sp>
        <p:sp>
          <p:nvSpPr>
            <p:cNvPr id="15" name="Forme libre 14"/>
            <p:cNvSpPr>
              <a:spLocks/>
            </p:cNvSpPr>
            <p:nvPr/>
          </p:nvSpPr>
          <p:spPr bwMode="auto">
            <a:xfrm>
              <a:off x="1285875" y="1881188"/>
              <a:ext cx="2682654" cy="3181350"/>
            </a:xfrm>
            <a:custGeom>
              <a:avLst/>
              <a:gdLst/>
              <a:ahLst/>
              <a:cxnLst/>
              <a:rect l="0" t="0" r="r" b="b"/>
              <a:pathLst>
                <a:path w="2682654" h="3181350">
                  <a:moveTo>
                    <a:pt x="4763" y="2600325"/>
                  </a:moveTo>
                  <a:cubicBezTo>
                    <a:pt x="6325" y="2567524"/>
                    <a:pt x="3848" y="2514777"/>
                    <a:pt x="14288" y="2476500"/>
                  </a:cubicBezTo>
                  <a:cubicBezTo>
                    <a:pt x="16930" y="2466814"/>
                    <a:pt x="20638" y="2457450"/>
                    <a:pt x="23813" y="2447925"/>
                  </a:cubicBezTo>
                  <a:lnTo>
                    <a:pt x="42863" y="2390775"/>
                  </a:lnTo>
                  <a:lnTo>
                    <a:pt x="47625" y="2376487"/>
                  </a:lnTo>
                  <a:lnTo>
                    <a:pt x="52388" y="2362200"/>
                  </a:lnTo>
                  <a:cubicBezTo>
                    <a:pt x="54769" y="2347915"/>
                    <a:pt x="58289" y="2317630"/>
                    <a:pt x="66675" y="2305050"/>
                  </a:cubicBezTo>
                  <a:cubicBezTo>
                    <a:pt x="69850" y="2300287"/>
                    <a:pt x="72153" y="2294809"/>
                    <a:pt x="76200" y="2290762"/>
                  </a:cubicBezTo>
                  <a:cubicBezTo>
                    <a:pt x="80247" y="2286715"/>
                    <a:pt x="85725" y="2284412"/>
                    <a:pt x="90488" y="2281237"/>
                  </a:cubicBezTo>
                  <a:cubicBezTo>
                    <a:pt x="92075" y="2276475"/>
                    <a:pt x="92812" y="2271338"/>
                    <a:pt x="95250" y="2266950"/>
                  </a:cubicBezTo>
                  <a:cubicBezTo>
                    <a:pt x="100809" y="2256943"/>
                    <a:pt x="110680" y="2249235"/>
                    <a:pt x="114300" y="2238375"/>
                  </a:cubicBezTo>
                  <a:lnTo>
                    <a:pt x="123825" y="2209800"/>
                  </a:lnTo>
                  <a:cubicBezTo>
                    <a:pt x="125413" y="2205037"/>
                    <a:pt x="125803" y="2199689"/>
                    <a:pt x="128588" y="2195512"/>
                  </a:cubicBezTo>
                  <a:lnTo>
                    <a:pt x="138113" y="2181225"/>
                  </a:lnTo>
                  <a:cubicBezTo>
                    <a:pt x="149448" y="2147220"/>
                    <a:pt x="142069" y="2161004"/>
                    <a:pt x="157163" y="2138362"/>
                  </a:cubicBezTo>
                  <a:lnTo>
                    <a:pt x="171450" y="2095500"/>
                  </a:lnTo>
                  <a:cubicBezTo>
                    <a:pt x="173038" y="2090737"/>
                    <a:pt x="173428" y="2085389"/>
                    <a:pt x="176213" y="2081212"/>
                  </a:cubicBezTo>
                  <a:lnTo>
                    <a:pt x="185738" y="2066925"/>
                  </a:lnTo>
                  <a:lnTo>
                    <a:pt x="200025" y="2024062"/>
                  </a:lnTo>
                  <a:lnTo>
                    <a:pt x="204788" y="2009775"/>
                  </a:lnTo>
                  <a:cubicBezTo>
                    <a:pt x="207963" y="1981200"/>
                    <a:pt x="213355" y="1952785"/>
                    <a:pt x="214313" y="1924050"/>
                  </a:cubicBezTo>
                  <a:cubicBezTo>
                    <a:pt x="215900" y="1876425"/>
                    <a:pt x="216432" y="1828753"/>
                    <a:pt x="219075" y="1781175"/>
                  </a:cubicBezTo>
                  <a:cubicBezTo>
                    <a:pt x="219611" y="1771533"/>
                    <a:pt x="222406" y="1762150"/>
                    <a:pt x="223838" y="1752600"/>
                  </a:cubicBezTo>
                  <a:cubicBezTo>
                    <a:pt x="227168" y="1730398"/>
                    <a:pt x="226263" y="1707224"/>
                    <a:pt x="233363" y="1685925"/>
                  </a:cubicBezTo>
                  <a:lnTo>
                    <a:pt x="247650" y="1643062"/>
                  </a:lnTo>
                  <a:lnTo>
                    <a:pt x="252413" y="1628775"/>
                  </a:lnTo>
                  <a:cubicBezTo>
                    <a:pt x="254001" y="1624012"/>
                    <a:pt x="254390" y="1618664"/>
                    <a:pt x="257175" y="1614487"/>
                  </a:cubicBezTo>
                  <a:lnTo>
                    <a:pt x="276225" y="1585912"/>
                  </a:lnTo>
                  <a:cubicBezTo>
                    <a:pt x="279400" y="1581150"/>
                    <a:pt x="283940" y="1577055"/>
                    <a:pt x="285750" y="1571625"/>
                  </a:cubicBezTo>
                  <a:cubicBezTo>
                    <a:pt x="287338" y="1566862"/>
                    <a:pt x="287377" y="1561257"/>
                    <a:pt x="290513" y="1557337"/>
                  </a:cubicBezTo>
                  <a:cubicBezTo>
                    <a:pt x="294089" y="1552868"/>
                    <a:pt x="300038" y="1550987"/>
                    <a:pt x="304800" y="1547812"/>
                  </a:cubicBezTo>
                  <a:lnTo>
                    <a:pt x="319088" y="1504950"/>
                  </a:lnTo>
                  <a:cubicBezTo>
                    <a:pt x="320676" y="1500187"/>
                    <a:pt x="321065" y="1494839"/>
                    <a:pt x="323850" y="1490662"/>
                  </a:cubicBezTo>
                  <a:cubicBezTo>
                    <a:pt x="327025" y="1485900"/>
                    <a:pt x="331050" y="1481605"/>
                    <a:pt x="333375" y="1476375"/>
                  </a:cubicBezTo>
                  <a:cubicBezTo>
                    <a:pt x="337453" y="1467200"/>
                    <a:pt x="337331" y="1456154"/>
                    <a:pt x="342900" y="1447800"/>
                  </a:cubicBezTo>
                  <a:cubicBezTo>
                    <a:pt x="346075" y="1443037"/>
                    <a:pt x="350100" y="1438743"/>
                    <a:pt x="352425" y="1433512"/>
                  </a:cubicBezTo>
                  <a:cubicBezTo>
                    <a:pt x="369129" y="1395928"/>
                    <a:pt x="350535" y="1412547"/>
                    <a:pt x="376238" y="1395412"/>
                  </a:cubicBezTo>
                  <a:cubicBezTo>
                    <a:pt x="377825" y="1390650"/>
                    <a:pt x="378755" y="1385615"/>
                    <a:pt x="381000" y="1381125"/>
                  </a:cubicBezTo>
                  <a:cubicBezTo>
                    <a:pt x="387631" y="1367862"/>
                    <a:pt x="394278" y="1363084"/>
                    <a:pt x="404813" y="1352550"/>
                  </a:cubicBezTo>
                  <a:cubicBezTo>
                    <a:pt x="420829" y="1304494"/>
                    <a:pt x="396382" y="1379063"/>
                    <a:pt x="414338" y="1319212"/>
                  </a:cubicBezTo>
                  <a:cubicBezTo>
                    <a:pt x="417223" y="1309595"/>
                    <a:pt x="420688" y="1300162"/>
                    <a:pt x="423863" y="1290637"/>
                  </a:cubicBezTo>
                  <a:cubicBezTo>
                    <a:pt x="425450" y="1285875"/>
                    <a:pt x="425841" y="1280527"/>
                    <a:pt x="428625" y="1276350"/>
                  </a:cubicBezTo>
                  <a:cubicBezTo>
                    <a:pt x="431800" y="1271587"/>
                    <a:pt x="435825" y="1267293"/>
                    <a:pt x="438150" y="1262062"/>
                  </a:cubicBezTo>
                  <a:cubicBezTo>
                    <a:pt x="442228" y="1252887"/>
                    <a:pt x="444500" y="1243012"/>
                    <a:pt x="447675" y="1233487"/>
                  </a:cubicBezTo>
                  <a:lnTo>
                    <a:pt x="452438" y="1219200"/>
                  </a:lnTo>
                  <a:lnTo>
                    <a:pt x="466725" y="1176337"/>
                  </a:lnTo>
                  <a:cubicBezTo>
                    <a:pt x="466729" y="1176326"/>
                    <a:pt x="476248" y="1147773"/>
                    <a:pt x="476250" y="1147762"/>
                  </a:cubicBezTo>
                  <a:lnTo>
                    <a:pt x="481013" y="1119187"/>
                  </a:lnTo>
                  <a:cubicBezTo>
                    <a:pt x="482600" y="1089025"/>
                    <a:pt x="483158" y="1058791"/>
                    <a:pt x="485775" y="1028700"/>
                  </a:cubicBezTo>
                  <a:cubicBezTo>
                    <a:pt x="486342" y="1022179"/>
                    <a:pt x="489367" y="1016090"/>
                    <a:pt x="490538" y="1009650"/>
                  </a:cubicBezTo>
                  <a:cubicBezTo>
                    <a:pt x="492546" y="998606"/>
                    <a:pt x="493713" y="987425"/>
                    <a:pt x="495300" y="976312"/>
                  </a:cubicBezTo>
                  <a:cubicBezTo>
                    <a:pt x="493713" y="942975"/>
                    <a:pt x="493310" y="909560"/>
                    <a:pt x="490538" y="876300"/>
                  </a:cubicBezTo>
                  <a:cubicBezTo>
                    <a:pt x="490121" y="871297"/>
                    <a:pt x="488020" y="866502"/>
                    <a:pt x="485775" y="862012"/>
                  </a:cubicBezTo>
                  <a:cubicBezTo>
                    <a:pt x="483215" y="856893"/>
                    <a:pt x="479425" y="852487"/>
                    <a:pt x="476250" y="847725"/>
                  </a:cubicBezTo>
                  <a:cubicBezTo>
                    <a:pt x="474663" y="842962"/>
                    <a:pt x="473733" y="837927"/>
                    <a:pt x="471488" y="833437"/>
                  </a:cubicBezTo>
                  <a:cubicBezTo>
                    <a:pt x="468928" y="828318"/>
                    <a:pt x="464218" y="824411"/>
                    <a:pt x="461963" y="819150"/>
                  </a:cubicBezTo>
                  <a:cubicBezTo>
                    <a:pt x="459385" y="813134"/>
                    <a:pt x="459081" y="806369"/>
                    <a:pt x="457200" y="800100"/>
                  </a:cubicBezTo>
                  <a:cubicBezTo>
                    <a:pt x="454315" y="790483"/>
                    <a:pt x="447675" y="771525"/>
                    <a:pt x="447675" y="771525"/>
                  </a:cubicBezTo>
                  <a:cubicBezTo>
                    <a:pt x="446088" y="760412"/>
                    <a:pt x="445437" y="749125"/>
                    <a:pt x="442913" y="738187"/>
                  </a:cubicBezTo>
                  <a:cubicBezTo>
                    <a:pt x="440655" y="728404"/>
                    <a:pt x="436563" y="719137"/>
                    <a:pt x="433388" y="709612"/>
                  </a:cubicBezTo>
                  <a:lnTo>
                    <a:pt x="423863" y="681037"/>
                  </a:lnTo>
                  <a:lnTo>
                    <a:pt x="414338" y="652462"/>
                  </a:lnTo>
                  <a:lnTo>
                    <a:pt x="409575" y="638175"/>
                  </a:lnTo>
                  <a:cubicBezTo>
                    <a:pt x="407988" y="627062"/>
                    <a:pt x="407014" y="615844"/>
                    <a:pt x="404813" y="604837"/>
                  </a:cubicBezTo>
                  <a:cubicBezTo>
                    <a:pt x="403828" y="599914"/>
                    <a:pt x="401139" y="595450"/>
                    <a:pt x="400050" y="590550"/>
                  </a:cubicBezTo>
                  <a:cubicBezTo>
                    <a:pt x="395453" y="569866"/>
                    <a:pt x="394316" y="549489"/>
                    <a:pt x="390525" y="528637"/>
                  </a:cubicBezTo>
                  <a:cubicBezTo>
                    <a:pt x="387645" y="512798"/>
                    <a:pt x="381211" y="495929"/>
                    <a:pt x="376238" y="481012"/>
                  </a:cubicBezTo>
                  <a:cubicBezTo>
                    <a:pt x="374650" y="476250"/>
                    <a:pt x="372459" y="471648"/>
                    <a:pt x="371475" y="466725"/>
                  </a:cubicBezTo>
                  <a:cubicBezTo>
                    <a:pt x="370155" y="460122"/>
                    <a:pt x="366528" y="436866"/>
                    <a:pt x="361950" y="428625"/>
                  </a:cubicBezTo>
                  <a:cubicBezTo>
                    <a:pt x="356390" y="418618"/>
                    <a:pt x="349250" y="409575"/>
                    <a:pt x="342900" y="400050"/>
                  </a:cubicBezTo>
                  <a:lnTo>
                    <a:pt x="333375" y="385762"/>
                  </a:lnTo>
                  <a:cubicBezTo>
                    <a:pt x="330200" y="376237"/>
                    <a:pt x="326285" y="366928"/>
                    <a:pt x="323850" y="357187"/>
                  </a:cubicBezTo>
                  <a:cubicBezTo>
                    <a:pt x="320386" y="343330"/>
                    <a:pt x="316339" y="328421"/>
                    <a:pt x="314325" y="314325"/>
                  </a:cubicBezTo>
                  <a:cubicBezTo>
                    <a:pt x="312292" y="300094"/>
                    <a:pt x="311926" y="285642"/>
                    <a:pt x="309563" y="271462"/>
                  </a:cubicBezTo>
                  <a:cubicBezTo>
                    <a:pt x="308738" y="266510"/>
                    <a:pt x="306018" y="262045"/>
                    <a:pt x="304800" y="257175"/>
                  </a:cubicBezTo>
                  <a:cubicBezTo>
                    <a:pt x="302837" y="249322"/>
                    <a:pt x="301625" y="241300"/>
                    <a:pt x="300038" y="233362"/>
                  </a:cubicBezTo>
                  <a:cubicBezTo>
                    <a:pt x="301625" y="214312"/>
                    <a:pt x="302274" y="195160"/>
                    <a:pt x="304800" y="176212"/>
                  </a:cubicBezTo>
                  <a:cubicBezTo>
                    <a:pt x="305463" y="171236"/>
                    <a:pt x="306013" y="165475"/>
                    <a:pt x="309563" y="161925"/>
                  </a:cubicBezTo>
                  <a:cubicBezTo>
                    <a:pt x="317658" y="153830"/>
                    <a:pt x="330044" y="150970"/>
                    <a:pt x="338138" y="142875"/>
                  </a:cubicBezTo>
                  <a:cubicBezTo>
                    <a:pt x="348672" y="132340"/>
                    <a:pt x="353450" y="125693"/>
                    <a:pt x="366713" y="119062"/>
                  </a:cubicBezTo>
                  <a:cubicBezTo>
                    <a:pt x="371203" y="116817"/>
                    <a:pt x="376238" y="115887"/>
                    <a:pt x="381000" y="114300"/>
                  </a:cubicBezTo>
                  <a:cubicBezTo>
                    <a:pt x="389083" y="90053"/>
                    <a:pt x="379268" y="106795"/>
                    <a:pt x="400050" y="95250"/>
                  </a:cubicBezTo>
                  <a:cubicBezTo>
                    <a:pt x="410057" y="89691"/>
                    <a:pt x="417765" y="79820"/>
                    <a:pt x="428625" y="76200"/>
                  </a:cubicBezTo>
                  <a:lnTo>
                    <a:pt x="457200" y="66675"/>
                  </a:lnTo>
                  <a:cubicBezTo>
                    <a:pt x="461963" y="65087"/>
                    <a:pt x="467311" y="64697"/>
                    <a:pt x="471488" y="61912"/>
                  </a:cubicBezTo>
                  <a:lnTo>
                    <a:pt x="500063" y="42862"/>
                  </a:lnTo>
                  <a:cubicBezTo>
                    <a:pt x="504825" y="39687"/>
                    <a:pt x="508920" y="35147"/>
                    <a:pt x="514350" y="33337"/>
                  </a:cubicBezTo>
                  <a:lnTo>
                    <a:pt x="528638" y="28575"/>
                  </a:lnTo>
                  <a:cubicBezTo>
                    <a:pt x="533400" y="25400"/>
                    <a:pt x="537695" y="21375"/>
                    <a:pt x="542925" y="19050"/>
                  </a:cubicBezTo>
                  <a:cubicBezTo>
                    <a:pt x="571791" y="6221"/>
                    <a:pt x="570127" y="11417"/>
                    <a:pt x="600075" y="4762"/>
                  </a:cubicBezTo>
                  <a:cubicBezTo>
                    <a:pt x="604976" y="3673"/>
                    <a:pt x="609600" y="1587"/>
                    <a:pt x="614363" y="0"/>
                  </a:cubicBezTo>
                  <a:cubicBezTo>
                    <a:pt x="650178" y="3256"/>
                    <a:pt x="658359" y="1292"/>
                    <a:pt x="685800" y="9525"/>
                  </a:cubicBezTo>
                  <a:cubicBezTo>
                    <a:pt x="695417" y="12410"/>
                    <a:pt x="704850" y="15875"/>
                    <a:pt x="714375" y="19050"/>
                  </a:cubicBezTo>
                  <a:lnTo>
                    <a:pt x="728663" y="23812"/>
                  </a:lnTo>
                  <a:cubicBezTo>
                    <a:pt x="731838" y="28575"/>
                    <a:pt x="733334" y="35066"/>
                    <a:pt x="738188" y="38100"/>
                  </a:cubicBezTo>
                  <a:cubicBezTo>
                    <a:pt x="746702" y="43421"/>
                    <a:pt x="758409" y="42056"/>
                    <a:pt x="766763" y="47625"/>
                  </a:cubicBezTo>
                  <a:lnTo>
                    <a:pt x="781050" y="57150"/>
                  </a:lnTo>
                  <a:cubicBezTo>
                    <a:pt x="808346" y="98093"/>
                    <a:pt x="772000" y="49910"/>
                    <a:pt x="804863" y="76200"/>
                  </a:cubicBezTo>
                  <a:cubicBezTo>
                    <a:pt x="835639" y="100820"/>
                    <a:pt x="792762" y="83277"/>
                    <a:pt x="828675" y="95250"/>
                  </a:cubicBezTo>
                  <a:lnTo>
                    <a:pt x="857250" y="138112"/>
                  </a:lnTo>
                  <a:cubicBezTo>
                    <a:pt x="860425" y="142875"/>
                    <a:pt x="864965" y="146970"/>
                    <a:pt x="866775" y="152400"/>
                  </a:cubicBezTo>
                  <a:cubicBezTo>
                    <a:pt x="891348" y="226118"/>
                    <a:pt x="863184" y="149982"/>
                    <a:pt x="885825" y="195262"/>
                  </a:cubicBezTo>
                  <a:cubicBezTo>
                    <a:pt x="888070" y="199752"/>
                    <a:pt x="887803" y="205373"/>
                    <a:pt x="890588" y="209550"/>
                  </a:cubicBezTo>
                  <a:cubicBezTo>
                    <a:pt x="894324" y="215154"/>
                    <a:pt x="900740" y="218521"/>
                    <a:pt x="904875" y="223837"/>
                  </a:cubicBezTo>
                  <a:cubicBezTo>
                    <a:pt x="944750" y="275105"/>
                    <a:pt x="905776" y="234263"/>
                    <a:pt x="938213" y="266700"/>
                  </a:cubicBezTo>
                  <a:cubicBezTo>
                    <a:pt x="939800" y="271462"/>
                    <a:pt x="940537" y="276599"/>
                    <a:pt x="942975" y="280987"/>
                  </a:cubicBezTo>
                  <a:cubicBezTo>
                    <a:pt x="948534" y="290994"/>
                    <a:pt x="958405" y="298702"/>
                    <a:pt x="962025" y="309562"/>
                  </a:cubicBezTo>
                  <a:cubicBezTo>
                    <a:pt x="965899" y="321183"/>
                    <a:pt x="967081" y="328905"/>
                    <a:pt x="976313" y="338137"/>
                  </a:cubicBezTo>
                  <a:cubicBezTo>
                    <a:pt x="980360" y="342184"/>
                    <a:pt x="985838" y="344487"/>
                    <a:pt x="990600" y="347662"/>
                  </a:cubicBezTo>
                  <a:lnTo>
                    <a:pt x="1009650" y="376237"/>
                  </a:lnTo>
                  <a:cubicBezTo>
                    <a:pt x="1012825" y="381000"/>
                    <a:pt x="1014412" y="387350"/>
                    <a:pt x="1019175" y="390525"/>
                  </a:cubicBezTo>
                  <a:lnTo>
                    <a:pt x="1033463" y="400050"/>
                  </a:lnTo>
                  <a:cubicBezTo>
                    <a:pt x="1035050" y="404812"/>
                    <a:pt x="1035787" y="409949"/>
                    <a:pt x="1038225" y="414337"/>
                  </a:cubicBezTo>
                  <a:cubicBezTo>
                    <a:pt x="1052466" y="439971"/>
                    <a:pt x="1054208" y="439845"/>
                    <a:pt x="1071563" y="457200"/>
                  </a:cubicBezTo>
                  <a:cubicBezTo>
                    <a:pt x="1083530" y="493103"/>
                    <a:pt x="1067389" y="448854"/>
                    <a:pt x="1085850" y="485775"/>
                  </a:cubicBezTo>
                  <a:cubicBezTo>
                    <a:pt x="1105569" y="525211"/>
                    <a:pt x="1072840" y="473401"/>
                    <a:pt x="1100138" y="514350"/>
                  </a:cubicBezTo>
                  <a:cubicBezTo>
                    <a:pt x="1112108" y="550262"/>
                    <a:pt x="1094568" y="507387"/>
                    <a:pt x="1119188" y="538162"/>
                  </a:cubicBezTo>
                  <a:cubicBezTo>
                    <a:pt x="1122324" y="542082"/>
                    <a:pt x="1121512" y="548062"/>
                    <a:pt x="1123950" y="552450"/>
                  </a:cubicBezTo>
                  <a:cubicBezTo>
                    <a:pt x="1123956" y="552460"/>
                    <a:pt x="1147759" y="588163"/>
                    <a:pt x="1152525" y="595312"/>
                  </a:cubicBezTo>
                  <a:cubicBezTo>
                    <a:pt x="1155700" y="600075"/>
                    <a:pt x="1160240" y="604170"/>
                    <a:pt x="1162050" y="609600"/>
                  </a:cubicBezTo>
                  <a:cubicBezTo>
                    <a:pt x="1163638" y="614362"/>
                    <a:pt x="1164375" y="619499"/>
                    <a:pt x="1166813" y="623887"/>
                  </a:cubicBezTo>
                  <a:cubicBezTo>
                    <a:pt x="1172373" y="633894"/>
                    <a:pt x="1185863" y="652462"/>
                    <a:pt x="1185863" y="652462"/>
                  </a:cubicBezTo>
                  <a:cubicBezTo>
                    <a:pt x="1195133" y="680277"/>
                    <a:pt x="1183371" y="654734"/>
                    <a:pt x="1204913" y="676275"/>
                  </a:cubicBezTo>
                  <a:cubicBezTo>
                    <a:pt x="1224360" y="695722"/>
                    <a:pt x="1202531" y="696118"/>
                    <a:pt x="1243013" y="709612"/>
                  </a:cubicBezTo>
                  <a:lnTo>
                    <a:pt x="1271588" y="719137"/>
                  </a:lnTo>
                  <a:cubicBezTo>
                    <a:pt x="1276350" y="720725"/>
                    <a:pt x="1281698" y="721115"/>
                    <a:pt x="1285875" y="723900"/>
                  </a:cubicBezTo>
                  <a:lnTo>
                    <a:pt x="1300163" y="733425"/>
                  </a:lnTo>
                  <a:cubicBezTo>
                    <a:pt x="1303338" y="738187"/>
                    <a:pt x="1305380" y="743943"/>
                    <a:pt x="1309688" y="747712"/>
                  </a:cubicBezTo>
                  <a:cubicBezTo>
                    <a:pt x="1349728" y="782747"/>
                    <a:pt x="1324207" y="757353"/>
                    <a:pt x="1352550" y="771525"/>
                  </a:cubicBezTo>
                  <a:cubicBezTo>
                    <a:pt x="1357670" y="774085"/>
                    <a:pt x="1361607" y="778725"/>
                    <a:pt x="1366838" y="781050"/>
                  </a:cubicBezTo>
                  <a:cubicBezTo>
                    <a:pt x="1376013" y="785128"/>
                    <a:pt x="1385888" y="787400"/>
                    <a:pt x="1395413" y="790575"/>
                  </a:cubicBezTo>
                  <a:lnTo>
                    <a:pt x="1409700" y="795337"/>
                  </a:lnTo>
                  <a:cubicBezTo>
                    <a:pt x="1430980" y="809524"/>
                    <a:pt x="1432446" y="814121"/>
                    <a:pt x="1452563" y="819150"/>
                  </a:cubicBezTo>
                  <a:cubicBezTo>
                    <a:pt x="1506417" y="832613"/>
                    <a:pt x="1443645" y="813001"/>
                    <a:pt x="1504950" y="833437"/>
                  </a:cubicBezTo>
                  <a:cubicBezTo>
                    <a:pt x="1509713" y="835025"/>
                    <a:pt x="1515061" y="835415"/>
                    <a:pt x="1519238" y="838200"/>
                  </a:cubicBezTo>
                  <a:cubicBezTo>
                    <a:pt x="1541878" y="853294"/>
                    <a:pt x="1528097" y="845916"/>
                    <a:pt x="1562100" y="857250"/>
                  </a:cubicBezTo>
                  <a:lnTo>
                    <a:pt x="1604963" y="871537"/>
                  </a:lnTo>
                  <a:lnTo>
                    <a:pt x="1619250" y="876300"/>
                  </a:lnTo>
                  <a:lnTo>
                    <a:pt x="1633538" y="881062"/>
                  </a:lnTo>
                  <a:cubicBezTo>
                    <a:pt x="1674481" y="908358"/>
                    <a:pt x="1622679" y="875632"/>
                    <a:pt x="1662113" y="895350"/>
                  </a:cubicBezTo>
                  <a:cubicBezTo>
                    <a:pt x="1695000" y="911794"/>
                    <a:pt x="1655805" y="899727"/>
                    <a:pt x="1695450" y="909637"/>
                  </a:cubicBezTo>
                  <a:cubicBezTo>
                    <a:pt x="1700213" y="912812"/>
                    <a:pt x="1704618" y="916602"/>
                    <a:pt x="1709738" y="919162"/>
                  </a:cubicBezTo>
                  <a:cubicBezTo>
                    <a:pt x="1714228" y="921407"/>
                    <a:pt x="1719637" y="921487"/>
                    <a:pt x="1724025" y="923925"/>
                  </a:cubicBezTo>
                  <a:cubicBezTo>
                    <a:pt x="1734032" y="929485"/>
                    <a:pt x="1743075" y="936625"/>
                    <a:pt x="1752600" y="942975"/>
                  </a:cubicBezTo>
                  <a:lnTo>
                    <a:pt x="1766888" y="952500"/>
                  </a:lnTo>
                  <a:lnTo>
                    <a:pt x="1776413" y="981075"/>
                  </a:lnTo>
                  <a:cubicBezTo>
                    <a:pt x="1778000" y="985837"/>
                    <a:pt x="1779957" y="990492"/>
                    <a:pt x="1781175" y="995362"/>
                  </a:cubicBezTo>
                  <a:cubicBezTo>
                    <a:pt x="1787156" y="1019282"/>
                    <a:pt x="1783868" y="1008202"/>
                    <a:pt x="1790700" y="1028700"/>
                  </a:cubicBezTo>
                  <a:cubicBezTo>
                    <a:pt x="1808510" y="1153370"/>
                    <a:pt x="1793857" y="1035851"/>
                    <a:pt x="1804988" y="1195387"/>
                  </a:cubicBezTo>
                  <a:cubicBezTo>
                    <a:pt x="1807429" y="1230371"/>
                    <a:pt x="1814513" y="1300162"/>
                    <a:pt x="1814513" y="1300162"/>
                  </a:cubicBezTo>
                  <a:cubicBezTo>
                    <a:pt x="1816100" y="1355725"/>
                    <a:pt x="1815219" y="1411413"/>
                    <a:pt x="1819275" y="1466850"/>
                  </a:cubicBezTo>
                  <a:cubicBezTo>
                    <a:pt x="1820008" y="1476863"/>
                    <a:pt x="1827149" y="1485521"/>
                    <a:pt x="1828800" y="1495425"/>
                  </a:cubicBezTo>
                  <a:cubicBezTo>
                    <a:pt x="1830388" y="1504950"/>
                    <a:pt x="1831221" y="1514632"/>
                    <a:pt x="1833563" y="1524000"/>
                  </a:cubicBezTo>
                  <a:cubicBezTo>
                    <a:pt x="1835998" y="1533740"/>
                    <a:pt x="1840653" y="1542834"/>
                    <a:pt x="1843088" y="1552575"/>
                  </a:cubicBezTo>
                  <a:cubicBezTo>
                    <a:pt x="1844675" y="1558925"/>
                    <a:pt x="1845969" y="1565356"/>
                    <a:pt x="1847850" y="1571625"/>
                  </a:cubicBezTo>
                  <a:cubicBezTo>
                    <a:pt x="1850735" y="1581242"/>
                    <a:pt x="1849021" y="1594631"/>
                    <a:pt x="1857375" y="1600200"/>
                  </a:cubicBezTo>
                  <a:lnTo>
                    <a:pt x="1885950" y="1619250"/>
                  </a:lnTo>
                  <a:cubicBezTo>
                    <a:pt x="1889125" y="1624012"/>
                    <a:pt x="1891006" y="1629961"/>
                    <a:pt x="1895475" y="1633537"/>
                  </a:cubicBezTo>
                  <a:cubicBezTo>
                    <a:pt x="1899395" y="1636673"/>
                    <a:pt x="1905273" y="1636055"/>
                    <a:pt x="1909763" y="1638300"/>
                  </a:cubicBezTo>
                  <a:cubicBezTo>
                    <a:pt x="1914882" y="1640860"/>
                    <a:pt x="1919288" y="1644650"/>
                    <a:pt x="1924050" y="1647825"/>
                  </a:cubicBezTo>
                  <a:cubicBezTo>
                    <a:pt x="1927225" y="1652587"/>
                    <a:pt x="1928721" y="1659079"/>
                    <a:pt x="1933575" y="1662112"/>
                  </a:cubicBezTo>
                  <a:cubicBezTo>
                    <a:pt x="1942089" y="1667433"/>
                    <a:pt x="1962150" y="1671637"/>
                    <a:pt x="1962150" y="1671637"/>
                  </a:cubicBezTo>
                  <a:lnTo>
                    <a:pt x="1990725" y="1690687"/>
                  </a:lnTo>
                  <a:cubicBezTo>
                    <a:pt x="1995488" y="1693862"/>
                    <a:pt x="1999583" y="1698402"/>
                    <a:pt x="2005013" y="1700212"/>
                  </a:cubicBezTo>
                  <a:lnTo>
                    <a:pt x="2033588" y="1709737"/>
                  </a:lnTo>
                  <a:cubicBezTo>
                    <a:pt x="2038350" y="1712912"/>
                    <a:pt x="2042756" y="1716702"/>
                    <a:pt x="2047875" y="1719262"/>
                  </a:cubicBezTo>
                  <a:cubicBezTo>
                    <a:pt x="2052365" y="1721507"/>
                    <a:pt x="2057774" y="1721587"/>
                    <a:pt x="2062163" y="1724025"/>
                  </a:cubicBezTo>
                  <a:cubicBezTo>
                    <a:pt x="2072170" y="1729584"/>
                    <a:pt x="2079878" y="1739455"/>
                    <a:pt x="2090738" y="1743075"/>
                  </a:cubicBezTo>
                  <a:lnTo>
                    <a:pt x="2119313" y="1752600"/>
                  </a:lnTo>
                  <a:lnTo>
                    <a:pt x="2133600" y="1757362"/>
                  </a:lnTo>
                  <a:cubicBezTo>
                    <a:pt x="2138363" y="1760537"/>
                    <a:pt x="2142657" y="1764562"/>
                    <a:pt x="2147888" y="1766887"/>
                  </a:cubicBezTo>
                  <a:cubicBezTo>
                    <a:pt x="2157063" y="1770965"/>
                    <a:pt x="2166938" y="1773237"/>
                    <a:pt x="2176463" y="1776412"/>
                  </a:cubicBezTo>
                  <a:cubicBezTo>
                    <a:pt x="2181225" y="1778000"/>
                    <a:pt x="2185880" y="1779958"/>
                    <a:pt x="2190750" y="1781175"/>
                  </a:cubicBezTo>
                  <a:cubicBezTo>
                    <a:pt x="2197100" y="1782762"/>
                    <a:pt x="2203531" y="1784056"/>
                    <a:pt x="2209800" y="1785937"/>
                  </a:cubicBezTo>
                  <a:cubicBezTo>
                    <a:pt x="2209833" y="1785947"/>
                    <a:pt x="2245503" y="1797838"/>
                    <a:pt x="2252663" y="1800225"/>
                  </a:cubicBezTo>
                  <a:lnTo>
                    <a:pt x="2266950" y="1804987"/>
                  </a:lnTo>
                  <a:cubicBezTo>
                    <a:pt x="2307899" y="1832285"/>
                    <a:pt x="2256089" y="1799556"/>
                    <a:pt x="2295525" y="1819275"/>
                  </a:cubicBezTo>
                  <a:cubicBezTo>
                    <a:pt x="2300645" y="1821835"/>
                    <a:pt x="2304582" y="1826475"/>
                    <a:pt x="2309813" y="1828800"/>
                  </a:cubicBezTo>
                  <a:cubicBezTo>
                    <a:pt x="2318988" y="1832878"/>
                    <a:pt x="2328863" y="1835150"/>
                    <a:pt x="2338388" y="1838325"/>
                  </a:cubicBezTo>
                  <a:lnTo>
                    <a:pt x="2352675" y="1843087"/>
                  </a:lnTo>
                  <a:cubicBezTo>
                    <a:pt x="2393624" y="1870385"/>
                    <a:pt x="2341814" y="1837656"/>
                    <a:pt x="2381250" y="1857375"/>
                  </a:cubicBezTo>
                  <a:cubicBezTo>
                    <a:pt x="2418171" y="1875836"/>
                    <a:pt x="2373922" y="1859695"/>
                    <a:pt x="2409825" y="1871662"/>
                  </a:cubicBezTo>
                  <a:lnTo>
                    <a:pt x="2452688" y="1900237"/>
                  </a:lnTo>
                  <a:cubicBezTo>
                    <a:pt x="2457450" y="1903412"/>
                    <a:pt x="2461545" y="1907952"/>
                    <a:pt x="2466975" y="1909762"/>
                  </a:cubicBezTo>
                  <a:lnTo>
                    <a:pt x="2495550" y="1919287"/>
                  </a:lnTo>
                  <a:cubicBezTo>
                    <a:pt x="2500313" y="1920875"/>
                    <a:pt x="2505661" y="1921265"/>
                    <a:pt x="2509838" y="1924050"/>
                  </a:cubicBezTo>
                  <a:cubicBezTo>
                    <a:pt x="2514600" y="1927225"/>
                    <a:pt x="2518895" y="1931250"/>
                    <a:pt x="2524125" y="1933575"/>
                  </a:cubicBezTo>
                  <a:cubicBezTo>
                    <a:pt x="2533300" y="1937653"/>
                    <a:pt x="2544346" y="1937531"/>
                    <a:pt x="2552700" y="1943100"/>
                  </a:cubicBezTo>
                  <a:cubicBezTo>
                    <a:pt x="2557463" y="1946275"/>
                    <a:pt x="2561757" y="1950300"/>
                    <a:pt x="2566988" y="1952625"/>
                  </a:cubicBezTo>
                  <a:cubicBezTo>
                    <a:pt x="2566998" y="1952629"/>
                    <a:pt x="2602701" y="1964529"/>
                    <a:pt x="2609850" y="1966912"/>
                  </a:cubicBezTo>
                  <a:cubicBezTo>
                    <a:pt x="2614613" y="1968500"/>
                    <a:pt x="2619961" y="1968890"/>
                    <a:pt x="2624138" y="1971675"/>
                  </a:cubicBezTo>
                  <a:cubicBezTo>
                    <a:pt x="2636836" y="1980141"/>
                    <a:pt x="2642842" y="1982796"/>
                    <a:pt x="2652713" y="1995487"/>
                  </a:cubicBezTo>
                  <a:cubicBezTo>
                    <a:pt x="2659741" y="2004523"/>
                    <a:pt x="2671763" y="2024062"/>
                    <a:pt x="2671763" y="2024062"/>
                  </a:cubicBezTo>
                  <a:cubicBezTo>
                    <a:pt x="2683532" y="2059368"/>
                    <a:pt x="2686739" y="2056002"/>
                    <a:pt x="2676525" y="2100262"/>
                  </a:cubicBezTo>
                  <a:cubicBezTo>
                    <a:pt x="2675238" y="2105839"/>
                    <a:pt x="2670175" y="2109787"/>
                    <a:pt x="2667000" y="2114550"/>
                  </a:cubicBezTo>
                  <a:cubicBezTo>
                    <a:pt x="2655030" y="2150462"/>
                    <a:pt x="2672570" y="2107587"/>
                    <a:pt x="2647950" y="2138362"/>
                  </a:cubicBezTo>
                  <a:cubicBezTo>
                    <a:pt x="2629477" y="2161453"/>
                    <a:pt x="2660074" y="2147022"/>
                    <a:pt x="2628900" y="2157412"/>
                  </a:cubicBezTo>
                  <a:cubicBezTo>
                    <a:pt x="2601602" y="2198361"/>
                    <a:pt x="2637951" y="2150171"/>
                    <a:pt x="2605088" y="2176462"/>
                  </a:cubicBezTo>
                  <a:cubicBezTo>
                    <a:pt x="2600618" y="2180038"/>
                    <a:pt x="2599871" y="2186981"/>
                    <a:pt x="2595563" y="2190750"/>
                  </a:cubicBezTo>
                  <a:cubicBezTo>
                    <a:pt x="2586948" y="2198288"/>
                    <a:pt x="2576513" y="2203450"/>
                    <a:pt x="2566988" y="2209800"/>
                  </a:cubicBezTo>
                  <a:lnTo>
                    <a:pt x="2538413" y="2228850"/>
                  </a:lnTo>
                  <a:cubicBezTo>
                    <a:pt x="2533650" y="2232025"/>
                    <a:pt x="2529555" y="2236565"/>
                    <a:pt x="2524125" y="2238375"/>
                  </a:cubicBezTo>
                  <a:lnTo>
                    <a:pt x="2509838" y="2243137"/>
                  </a:lnTo>
                  <a:cubicBezTo>
                    <a:pt x="2502808" y="2253682"/>
                    <a:pt x="2497028" y="2264376"/>
                    <a:pt x="2486025" y="2271712"/>
                  </a:cubicBezTo>
                  <a:cubicBezTo>
                    <a:pt x="2481848" y="2274497"/>
                    <a:pt x="2476228" y="2274230"/>
                    <a:pt x="2471738" y="2276475"/>
                  </a:cubicBezTo>
                  <a:cubicBezTo>
                    <a:pt x="2434817" y="2294936"/>
                    <a:pt x="2479066" y="2278795"/>
                    <a:pt x="2443163" y="2290762"/>
                  </a:cubicBezTo>
                  <a:cubicBezTo>
                    <a:pt x="2433638" y="2297112"/>
                    <a:pt x="2420938" y="2300287"/>
                    <a:pt x="2414588" y="2309812"/>
                  </a:cubicBezTo>
                  <a:cubicBezTo>
                    <a:pt x="2411413" y="2314575"/>
                    <a:pt x="2409371" y="2320331"/>
                    <a:pt x="2405063" y="2324100"/>
                  </a:cubicBezTo>
                  <a:cubicBezTo>
                    <a:pt x="2396448" y="2331638"/>
                    <a:pt x="2386013" y="2336800"/>
                    <a:pt x="2376488" y="2343150"/>
                  </a:cubicBezTo>
                  <a:cubicBezTo>
                    <a:pt x="2358024" y="2355459"/>
                    <a:pt x="2367629" y="2350865"/>
                    <a:pt x="2347913" y="2357437"/>
                  </a:cubicBezTo>
                  <a:cubicBezTo>
                    <a:pt x="2343150" y="2360612"/>
                    <a:pt x="2338745" y="2364402"/>
                    <a:pt x="2333625" y="2366962"/>
                  </a:cubicBezTo>
                  <a:cubicBezTo>
                    <a:pt x="2329135" y="2369207"/>
                    <a:pt x="2323258" y="2368589"/>
                    <a:pt x="2319338" y="2371725"/>
                  </a:cubicBezTo>
                  <a:cubicBezTo>
                    <a:pt x="2314869" y="2375301"/>
                    <a:pt x="2314282" y="2382436"/>
                    <a:pt x="2309813" y="2386012"/>
                  </a:cubicBezTo>
                  <a:cubicBezTo>
                    <a:pt x="2305893" y="2389148"/>
                    <a:pt x="2300015" y="2388530"/>
                    <a:pt x="2295525" y="2390775"/>
                  </a:cubicBezTo>
                  <a:cubicBezTo>
                    <a:pt x="2258603" y="2409236"/>
                    <a:pt x="2302857" y="2393095"/>
                    <a:pt x="2266950" y="2405062"/>
                  </a:cubicBezTo>
                  <a:lnTo>
                    <a:pt x="2224088" y="2433637"/>
                  </a:lnTo>
                  <a:cubicBezTo>
                    <a:pt x="2219325" y="2436812"/>
                    <a:pt x="2213847" y="2439114"/>
                    <a:pt x="2209800" y="2443162"/>
                  </a:cubicBezTo>
                  <a:cubicBezTo>
                    <a:pt x="2191466" y="2461498"/>
                    <a:pt x="2201117" y="2453714"/>
                    <a:pt x="2181225" y="2466975"/>
                  </a:cubicBezTo>
                  <a:cubicBezTo>
                    <a:pt x="2178050" y="2471737"/>
                    <a:pt x="2175747" y="2477215"/>
                    <a:pt x="2171700" y="2481262"/>
                  </a:cubicBezTo>
                  <a:cubicBezTo>
                    <a:pt x="2167653" y="2485309"/>
                    <a:pt x="2160989" y="2486318"/>
                    <a:pt x="2157413" y="2490787"/>
                  </a:cubicBezTo>
                  <a:cubicBezTo>
                    <a:pt x="2154277" y="2494707"/>
                    <a:pt x="2154895" y="2500585"/>
                    <a:pt x="2152650" y="2505075"/>
                  </a:cubicBezTo>
                  <a:cubicBezTo>
                    <a:pt x="2144713" y="2520949"/>
                    <a:pt x="2143125" y="2519362"/>
                    <a:pt x="2128838" y="2528887"/>
                  </a:cubicBezTo>
                  <a:cubicBezTo>
                    <a:pt x="2125700" y="2538299"/>
                    <a:pt x="2122943" y="2550747"/>
                    <a:pt x="2114550" y="2557462"/>
                  </a:cubicBezTo>
                  <a:cubicBezTo>
                    <a:pt x="2110630" y="2560598"/>
                    <a:pt x="2105025" y="2560637"/>
                    <a:pt x="2100263" y="2562225"/>
                  </a:cubicBezTo>
                  <a:cubicBezTo>
                    <a:pt x="2097088" y="2566987"/>
                    <a:pt x="2095592" y="2573479"/>
                    <a:pt x="2090738" y="2576512"/>
                  </a:cubicBezTo>
                  <a:cubicBezTo>
                    <a:pt x="2082224" y="2581833"/>
                    <a:pt x="2062163" y="2586037"/>
                    <a:pt x="2062163" y="2586037"/>
                  </a:cubicBezTo>
                  <a:cubicBezTo>
                    <a:pt x="2052638" y="2592387"/>
                    <a:pt x="2039938" y="2595562"/>
                    <a:pt x="2033588" y="2605087"/>
                  </a:cubicBezTo>
                  <a:cubicBezTo>
                    <a:pt x="2021278" y="2623552"/>
                    <a:pt x="2029493" y="2617565"/>
                    <a:pt x="2009775" y="2624137"/>
                  </a:cubicBezTo>
                  <a:lnTo>
                    <a:pt x="1966913" y="2652712"/>
                  </a:lnTo>
                  <a:cubicBezTo>
                    <a:pt x="1962150" y="2655887"/>
                    <a:pt x="1956672" y="2658189"/>
                    <a:pt x="1952625" y="2662237"/>
                  </a:cubicBezTo>
                  <a:cubicBezTo>
                    <a:pt x="1943651" y="2671211"/>
                    <a:pt x="1935987" y="2680745"/>
                    <a:pt x="1924050" y="2686050"/>
                  </a:cubicBezTo>
                  <a:cubicBezTo>
                    <a:pt x="1914875" y="2690128"/>
                    <a:pt x="1903829" y="2690006"/>
                    <a:pt x="1895475" y="2695575"/>
                  </a:cubicBezTo>
                  <a:cubicBezTo>
                    <a:pt x="1872835" y="2710669"/>
                    <a:pt x="1886616" y="2703291"/>
                    <a:pt x="1852613" y="2714625"/>
                  </a:cubicBezTo>
                  <a:lnTo>
                    <a:pt x="1838325" y="2719387"/>
                  </a:lnTo>
                  <a:cubicBezTo>
                    <a:pt x="1833563" y="2722562"/>
                    <a:pt x="1829157" y="2726352"/>
                    <a:pt x="1824038" y="2728912"/>
                  </a:cubicBezTo>
                  <a:cubicBezTo>
                    <a:pt x="1819548" y="2731157"/>
                    <a:pt x="1814577" y="2732296"/>
                    <a:pt x="1809750" y="2733675"/>
                  </a:cubicBezTo>
                  <a:cubicBezTo>
                    <a:pt x="1803456" y="2735473"/>
                    <a:pt x="1797156" y="2737361"/>
                    <a:pt x="1790700" y="2738437"/>
                  </a:cubicBezTo>
                  <a:cubicBezTo>
                    <a:pt x="1768555" y="2742128"/>
                    <a:pt x="1745805" y="2742516"/>
                    <a:pt x="1724025" y="2747962"/>
                  </a:cubicBezTo>
                  <a:cubicBezTo>
                    <a:pt x="1717675" y="2749550"/>
                    <a:pt x="1711244" y="2750844"/>
                    <a:pt x="1704975" y="2752725"/>
                  </a:cubicBezTo>
                  <a:cubicBezTo>
                    <a:pt x="1695358" y="2755610"/>
                    <a:pt x="1685925" y="2759075"/>
                    <a:pt x="1676400" y="2762250"/>
                  </a:cubicBezTo>
                  <a:lnTo>
                    <a:pt x="1633538" y="2776537"/>
                  </a:lnTo>
                  <a:cubicBezTo>
                    <a:pt x="1581433" y="2793905"/>
                    <a:pt x="1660352" y="2766207"/>
                    <a:pt x="1604963" y="2790825"/>
                  </a:cubicBezTo>
                  <a:cubicBezTo>
                    <a:pt x="1604943" y="2790834"/>
                    <a:pt x="1569254" y="2802727"/>
                    <a:pt x="1562100" y="2805112"/>
                  </a:cubicBezTo>
                  <a:lnTo>
                    <a:pt x="1547813" y="2809875"/>
                  </a:lnTo>
                  <a:lnTo>
                    <a:pt x="1533525" y="2814637"/>
                  </a:lnTo>
                  <a:cubicBezTo>
                    <a:pt x="1505887" y="2833063"/>
                    <a:pt x="1532770" y="2818109"/>
                    <a:pt x="1485900" y="2828925"/>
                  </a:cubicBezTo>
                  <a:cubicBezTo>
                    <a:pt x="1476117" y="2831183"/>
                    <a:pt x="1466850" y="2835275"/>
                    <a:pt x="1457325" y="2838450"/>
                  </a:cubicBezTo>
                  <a:lnTo>
                    <a:pt x="1428750" y="2847975"/>
                  </a:lnTo>
                  <a:cubicBezTo>
                    <a:pt x="1428746" y="2847976"/>
                    <a:pt x="1400178" y="2857498"/>
                    <a:pt x="1400175" y="2857500"/>
                  </a:cubicBezTo>
                  <a:cubicBezTo>
                    <a:pt x="1386998" y="2866285"/>
                    <a:pt x="1386681" y="2868307"/>
                    <a:pt x="1371600" y="2871787"/>
                  </a:cubicBezTo>
                  <a:cubicBezTo>
                    <a:pt x="1355825" y="2875427"/>
                    <a:pt x="1339334" y="2876192"/>
                    <a:pt x="1323975" y="2881312"/>
                  </a:cubicBezTo>
                  <a:lnTo>
                    <a:pt x="1281113" y="2895600"/>
                  </a:lnTo>
                  <a:lnTo>
                    <a:pt x="1266825" y="2900362"/>
                  </a:lnTo>
                  <a:cubicBezTo>
                    <a:pt x="1262063" y="2901949"/>
                    <a:pt x="1257508" y="2904415"/>
                    <a:pt x="1252538" y="2905125"/>
                  </a:cubicBezTo>
                  <a:cubicBezTo>
                    <a:pt x="1206530" y="2911697"/>
                    <a:pt x="1230339" y="2908495"/>
                    <a:pt x="1181100" y="2914650"/>
                  </a:cubicBezTo>
                  <a:cubicBezTo>
                    <a:pt x="1171575" y="2917825"/>
                    <a:pt x="1160879" y="2918606"/>
                    <a:pt x="1152525" y="2924175"/>
                  </a:cubicBezTo>
                  <a:cubicBezTo>
                    <a:pt x="1147763" y="2927350"/>
                    <a:pt x="1143468" y="2931375"/>
                    <a:pt x="1138238" y="2933700"/>
                  </a:cubicBezTo>
                  <a:cubicBezTo>
                    <a:pt x="1129063" y="2937778"/>
                    <a:pt x="1119188" y="2940050"/>
                    <a:pt x="1109663" y="2943225"/>
                  </a:cubicBezTo>
                  <a:lnTo>
                    <a:pt x="1052513" y="2962275"/>
                  </a:lnTo>
                  <a:lnTo>
                    <a:pt x="995363" y="2981325"/>
                  </a:lnTo>
                  <a:lnTo>
                    <a:pt x="981075" y="2986087"/>
                  </a:lnTo>
                  <a:cubicBezTo>
                    <a:pt x="976313" y="2987674"/>
                    <a:pt x="971740" y="2990025"/>
                    <a:pt x="966788" y="2990850"/>
                  </a:cubicBezTo>
                  <a:lnTo>
                    <a:pt x="938213" y="2995612"/>
                  </a:lnTo>
                  <a:cubicBezTo>
                    <a:pt x="912226" y="3004275"/>
                    <a:pt x="931243" y="2998882"/>
                    <a:pt x="890588" y="3005137"/>
                  </a:cubicBezTo>
                  <a:cubicBezTo>
                    <a:pt x="831063" y="3014295"/>
                    <a:pt x="895883" y="3005667"/>
                    <a:pt x="823913" y="3014662"/>
                  </a:cubicBezTo>
                  <a:cubicBezTo>
                    <a:pt x="814388" y="3017837"/>
                    <a:pt x="803692" y="3018618"/>
                    <a:pt x="795338" y="3024187"/>
                  </a:cubicBezTo>
                  <a:cubicBezTo>
                    <a:pt x="790575" y="3027362"/>
                    <a:pt x="786281" y="3031387"/>
                    <a:pt x="781050" y="3033712"/>
                  </a:cubicBezTo>
                  <a:cubicBezTo>
                    <a:pt x="771875" y="3037790"/>
                    <a:pt x="762000" y="3040062"/>
                    <a:pt x="752475" y="3043237"/>
                  </a:cubicBezTo>
                  <a:lnTo>
                    <a:pt x="681038" y="3067050"/>
                  </a:lnTo>
                  <a:lnTo>
                    <a:pt x="609600" y="3090862"/>
                  </a:lnTo>
                  <a:lnTo>
                    <a:pt x="581025" y="3100387"/>
                  </a:lnTo>
                  <a:cubicBezTo>
                    <a:pt x="576263" y="3101974"/>
                    <a:pt x="571708" y="3104440"/>
                    <a:pt x="566738" y="3105150"/>
                  </a:cubicBezTo>
                  <a:lnTo>
                    <a:pt x="533400" y="3109912"/>
                  </a:lnTo>
                  <a:cubicBezTo>
                    <a:pt x="523875" y="3113087"/>
                    <a:pt x="514764" y="3118017"/>
                    <a:pt x="504825" y="3119437"/>
                  </a:cubicBezTo>
                  <a:lnTo>
                    <a:pt x="438150" y="3128962"/>
                  </a:lnTo>
                  <a:lnTo>
                    <a:pt x="338138" y="3162300"/>
                  </a:lnTo>
                  <a:lnTo>
                    <a:pt x="295275" y="3176587"/>
                  </a:lnTo>
                  <a:lnTo>
                    <a:pt x="280988" y="3181350"/>
                  </a:lnTo>
                  <a:cubicBezTo>
                    <a:pt x="271987" y="3179100"/>
                    <a:pt x="253740" y="3176806"/>
                    <a:pt x="247650" y="3167062"/>
                  </a:cubicBezTo>
                  <a:cubicBezTo>
                    <a:pt x="242329" y="3158548"/>
                    <a:pt x="241300" y="3148012"/>
                    <a:pt x="238125" y="3138487"/>
                  </a:cubicBezTo>
                  <a:cubicBezTo>
                    <a:pt x="220757" y="3086383"/>
                    <a:pt x="248457" y="3165306"/>
                    <a:pt x="223838" y="3109912"/>
                  </a:cubicBezTo>
                  <a:cubicBezTo>
                    <a:pt x="219760" y="3100737"/>
                    <a:pt x="217488" y="3090862"/>
                    <a:pt x="214313" y="3081337"/>
                  </a:cubicBezTo>
                  <a:lnTo>
                    <a:pt x="209550" y="3067050"/>
                  </a:lnTo>
                  <a:cubicBezTo>
                    <a:pt x="207962" y="3062287"/>
                    <a:pt x="207573" y="3056939"/>
                    <a:pt x="204788" y="3052762"/>
                  </a:cubicBezTo>
                  <a:cubicBezTo>
                    <a:pt x="198438" y="3043237"/>
                    <a:pt x="189359" y="3035047"/>
                    <a:pt x="185738" y="3024187"/>
                  </a:cubicBezTo>
                  <a:cubicBezTo>
                    <a:pt x="182601" y="3014776"/>
                    <a:pt x="179842" y="3002326"/>
                    <a:pt x="171450" y="2995612"/>
                  </a:cubicBezTo>
                  <a:cubicBezTo>
                    <a:pt x="167530" y="2992476"/>
                    <a:pt x="161925" y="2992437"/>
                    <a:pt x="157163" y="2990850"/>
                  </a:cubicBezTo>
                  <a:lnTo>
                    <a:pt x="128588" y="2947987"/>
                  </a:lnTo>
                  <a:cubicBezTo>
                    <a:pt x="125413" y="2943225"/>
                    <a:pt x="120873" y="2939130"/>
                    <a:pt x="119063" y="2933700"/>
                  </a:cubicBezTo>
                  <a:cubicBezTo>
                    <a:pt x="112490" y="2913982"/>
                    <a:pt x="117085" y="2923589"/>
                    <a:pt x="104775" y="2905125"/>
                  </a:cubicBezTo>
                  <a:cubicBezTo>
                    <a:pt x="101600" y="2895600"/>
                    <a:pt x="102349" y="2883650"/>
                    <a:pt x="95250" y="2876550"/>
                  </a:cubicBezTo>
                  <a:cubicBezTo>
                    <a:pt x="72868" y="2854167"/>
                    <a:pt x="84700" y="2867867"/>
                    <a:pt x="61913" y="2833687"/>
                  </a:cubicBezTo>
                  <a:cubicBezTo>
                    <a:pt x="58738" y="2828925"/>
                    <a:pt x="54198" y="2824830"/>
                    <a:pt x="52388" y="2819400"/>
                  </a:cubicBezTo>
                  <a:lnTo>
                    <a:pt x="33338" y="2762250"/>
                  </a:lnTo>
                  <a:cubicBezTo>
                    <a:pt x="31750" y="2757487"/>
                    <a:pt x="31360" y="2752139"/>
                    <a:pt x="28575" y="2747962"/>
                  </a:cubicBezTo>
                  <a:lnTo>
                    <a:pt x="19050" y="2733675"/>
                  </a:lnTo>
                  <a:cubicBezTo>
                    <a:pt x="12320" y="2700020"/>
                    <a:pt x="16847" y="2717537"/>
                    <a:pt x="4763" y="2681287"/>
                  </a:cubicBezTo>
                  <a:cubicBezTo>
                    <a:pt x="3175" y="2676525"/>
                    <a:pt x="0" y="2672020"/>
                    <a:pt x="0" y="2667000"/>
                  </a:cubicBezTo>
                  <a:lnTo>
                    <a:pt x="4763" y="2600325"/>
                  </a:lnTo>
                  <a:close/>
                </a:path>
              </a:pathLst>
            </a:custGeom>
            <a:solidFill>
              <a:srgbClr val="92D050">
                <a:alpha val="36078"/>
              </a:srgbClr>
            </a:solidFill>
            <a:ln w="19050" cap="flat" cmpd="sng" algn="ctr">
              <a:solidFill>
                <a:srgbClr val="92D050"/>
              </a:solidFill>
              <a:prstDash val="solid"/>
              <a:round/>
              <a:headEnd/>
              <a:tailEnd/>
            </a:ln>
          </p:spPr>
          <p:txBody>
            <a:bodyPr vert="eaVert" wrap="none" lIns="11927" tIns="5965" rIns="11927" bIns="5965">
              <a:spAutoFit/>
            </a:bodyPr>
            <a:lstStyle/>
            <a:p>
              <a:endParaRPr lang="en-US"/>
            </a:p>
          </p:txBody>
        </p:sp>
        <p:sp>
          <p:nvSpPr>
            <p:cNvPr id="73744" name="ZoneTexte 15"/>
            <p:cNvSpPr txBox="1">
              <a:spLocks noChangeArrowheads="1"/>
            </p:cNvSpPr>
            <p:nvPr/>
          </p:nvSpPr>
          <p:spPr bwMode="auto">
            <a:xfrm rot="5400000">
              <a:off x="1683348" y="1935643"/>
              <a:ext cx="650861" cy="549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11927" tIns="5965" rIns="11927" bIns="5965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642938" indent="-247650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989013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384300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1779588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2367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6939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1511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6083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sz="1200" b="1">
                  <a:solidFill>
                    <a:srgbClr val="92D050"/>
                  </a:solidFill>
                  <a:latin typeface="Candara" pitchFamily="34" charset="0"/>
                </a:rPr>
                <a:t>A2</a:t>
              </a:r>
            </a:p>
          </p:txBody>
        </p:sp>
        <p:sp>
          <p:nvSpPr>
            <p:cNvPr id="73745" name="ZoneTexte 16"/>
            <p:cNvSpPr txBox="1">
              <a:spLocks noChangeArrowheads="1"/>
            </p:cNvSpPr>
            <p:nvPr/>
          </p:nvSpPr>
          <p:spPr bwMode="auto">
            <a:xfrm rot="5400000">
              <a:off x="2632030" y="1038921"/>
              <a:ext cx="653568" cy="549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11927" tIns="5965" rIns="11927" bIns="5965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642938" indent="-247650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989013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384300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1779588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2367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6939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1511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6083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sz="1200" b="1">
                  <a:solidFill>
                    <a:schemeClr val="bg1"/>
                  </a:solidFill>
                  <a:latin typeface="Candara" pitchFamily="34" charset="0"/>
                </a:rPr>
                <a:t>AF</a:t>
              </a:r>
            </a:p>
          </p:txBody>
        </p:sp>
        <p:sp>
          <p:nvSpPr>
            <p:cNvPr id="73746" name="ZoneTexte 17"/>
            <p:cNvSpPr txBox="1">
              <a:spLocks noChangeArrowheads="1"/>
            </p:cNvSpPr>
            <p:nvPr/>
          </p:nvSpPr>
          <p:spPr bwMode="auto">
            <a:xfrm rot="5400000">
              <a:off x="1044612" y="1035335"/>
              <a:ext cx="653568" cy="549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11927" tIns="5965" rIns="11927" bIns="5965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642938" indent="-247650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989013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384300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1779588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2367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6939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1511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6083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sz="1200" b="1">
                  <a:solidFill>
                    <a:schemeClr val="bg1"/>
                  </a:solidFill>
                  <a:latin typeface="Candara" pitchFamily="34" charset="0"/>
                </a:rPr>
                <a:t>AF</a:t>
              </a:r>
            </a:p>
          </p:txBody>
        </p:sp>
        <p:sp>
          <p:nvSpPr>
            <p:cNvPr id="73747" name="ZoneTexte 18"/>
            <p:cNvSpPr txBox="1">
              <a:spLocks noChangeArrowheads="1"/>
            </p:cNvSpPr>
            <p:nvPr/>
          </p:nvSpPr>
          <p:spPr bwMode="auto">
            <a:xfrm rot="5400000">
              <a:off x="1489485" y="3383999"/>
              <a:ext cx="653568" cy="549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11927" tIns="5965" rIns="11927" bIns="5965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642938" indent="-247650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989013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384300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1779588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2367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6939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1511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6083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sz="1200" b="1">
                  <a:solidFill>
                    <a:schemeClr val="bg1"/>
                  </a:solidFill>
                  <a:latin typeface="Candara" pitchFamily="34" charset="0"/>
                </a:rPr>
                <a:t>AF</a:t>
              </a:r>
            </a:p>
          </p:txBody>
        </p:sp>
        <p:cxnSp>
          <p:nvCxnSpPr>
            <p:cNvPr id="20" name="Connecteur droit 19"/>
            <p:cNvCxnSpPr>
              <a:cxnSpLocks noChangeShapeType="1"/>
              <a:stCxn id="15" idx="129"/>
              <a:endCxn id="15" idx="260"/>
            </p:cNvCxnSpPr>
            <p:nvPr/>
          </p:nvCxnSpPr>
          <p:spPr bwMode="auto">
            <a:xfrm flipH="1">
              <a:off x="2266950" y="2662238"/>
              <a:ext cx="385763" cy="2205037"/>
            </a:xfrm>
            <a:prstGeom prst="line">
              <a:avLst/>
            </a:prstGeom>
            <a:noFill/>
            <a:ln w="28575" algn="ctr">
              <a:solidFill>
                <a:srgbClr val="92D05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Connecteur droit 20"/>
            <p:cNvCxnSpPr>
              <a:cxnSpLocks noChangeShapeType="1"/>
              <a:stCxn id="15" idx="169"/>
              <a:endCxn id="15" idx="228"/>
            </p:cNvCxnSpPr>
            <p:nvPr/>
          </p:nvCxnSpPr>
          <p:spPr bwMode="auto">
            <a:xfrm flipH="1">
              <a:off x="3252788" y="3638550"/>
              <a:ext cx="166687" cy="895350"/>
            </a:xfrm>
            <a:prstGeom prst="line">
              <a:avLst/>
            </a:prstGeom>
            <a:noFill/>
            <a:ln w="28575" algn="ctr">
              <a:solidFill>
                <a:srgbClr val="92D05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3750" name="ZoneTexte 21"/>
            <p:cNvSpPr txBox="1">
              <a:spLocks noChangeArrowheads="1"/>
            </p:cNvSpPr>
            <p:nvPr/>
          </p:nvSpPr>
          <p:spPr bwMode="auto">
            <a:xfrm rot="5400000">
              <a:off x="2496412" y="3651271"/>
              <a:ext cx="658339" cy="549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11927" tIns="5965" rIns="11927" bIns="5965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642938" indent="-247650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989013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384300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1779588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2367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6939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1511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6083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sz="1200" b="1">
                  <a:solidFill>
                    <a:schemeClr val="bg1"/>
                  </a:solidFill>
                  <a:latin typeface="Candara" pitchFamily="34" charset="0"/>
                </a:rPr>
                <a:t>TA</a:t>
              </a:r>
            </a:p>
          </p:txBody>
        </p:sp>
        <p:sp>
          <p:nvSpPr>
            <p:cNvPr id="73751" name="ZoneTexte 22"/>
            <p:cNvSpPr txBox="1">
              <a:spLocks noChangeArrowheads="1"/>
            </p:cNvSpPr>
            <p:nvPr/>
          </p:nvSpPr>
          <p:spPr bwMode="auto">
            <a:xfrm rot="5400000">
              <a:off x="3232404" y="3816620"/>
              <a:ext cx="621053" cy="549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11927" tIns="5965" rIns="11927" bIns="5965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642938" indent="-247650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989013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384300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1779588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2367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6939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1511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6083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sz="1200" b="1">
                  <a:solidFill>
                    <a:schemeClr val="bg1"/>
                  </a:solidFill>
                  <a:latin typeface="Candara" pitchFamily="34" charset="0"/>
                </a:rPr>
                <a:t>TF</a:t>
              </a:r>
            </a:p>
          </p:txBody>
        </p:sp>
        <p:sp>
          <p:nvSpPr>
            <p:cNvPr id="73752" name="ZoneTexte 23"/>
            <p:cNvSpPr txBox="1">
              <a:spLocks noChangeArrowheads="1"/>
            </p:cNvSpPr>
            <p:nvPr/>
          </p:nvSpPr>
          <p:spPr bwMode="auto">
            <a:xfrm rot="5400000">
              <a:off x="4448917" y="1295279"/>
              <a:ext cx="621053" cy="549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11927" tIns="5965" rIns="11927" bIns="5965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642938" indent="-247650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989013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384300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1779588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2367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6939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1511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6083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sz="1200" b="1">
                  <a:solidFill>
                    <a:schemeClr val="bg1"/>
                  </a:solidFill>
                  <a:latin typeface="Candara" pitchFamily="34" charset="0"/>
                </a:rPr>
                <a:t>TF</a:t>
              </a:r>
            </a:p>
          </p:txBody>
        </p:sp>
        <p:sp>
          <p:nvSpPr>
            <p:cNvPr id="25" name="Flèche droite 24"/>
            <p:cNvSpPr>
              <a:spLocks noChangeArrowheads="1"/>
            </p:cNvSpPr>
            <p:nvPr/>
          </p:nvSpPr>
          <p:spPr bwMode="auto">
            <a:xfrm>
              <a:off x="5354653" y="2453618"/>
              <a:ext cx="842354" cy="208620"/>
            </a:xfrm>
            <a:prstGeom prst="rightArrow">
              <a:avLst>
                <a:gd name="adj1" fmla="val 50000"/>
                <a:gd name="adj2" fmla="val 50004"/>
              </a:avLst>
            </a:prstGeom>
            <a:solidFill>
              <a:schemeClr val="bg1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eaVert" wrap="none" lIns="11927" tIns="5965" rIns="11927" bIns="5965">
              <a:spAutoFit/>
            </a:bodyPr>
            <a:lstStyle/>
            <a:p>
              <a:pPr algn="ctr" defTabSz="911225"/>
              <a:endParaRPr lang="fr-FR" sz="1200">
                <a:solidFill>
                  <a:srgbClr val="FFFFFF"/>
                </a:solidFill>
                <a:latin typeface="Candara" pitchFamily="34" charset="0"/>
              </a:endParaRPr>
            </a:p>
          </p:txBody>
        </p:sp>
        <p:sp>
          <p:nvSpPr>
            <p:cNvPr id="73754" name="ZoneTexte 25"/>
            <p:cNvSpPr txBox="1">
              <a:spLocks noChangeArrowheads="1"/>
            </p:cNvSpPr>
            <p:nvPr/>
          </p:nvSpPr>
          <p:spPr bwMode="auto">
            <a:xfrm rot="5400000">
              <a:off x="5160620" y="2834002"/>
              <a:ext cx="967890" cy="549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11927" tIns="5965" rIns="11927" bIns="5965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642938" indent="-247650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989013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384300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1779588" indent="-198438"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2367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6939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1511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608388" indent="-198438" defTabSz="9112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sz="1200" b="1">
                  <a:solidFill>
                    <a:schemeClr val="bg1"/>
                  </a:solidFill>
                  <a:latin typeface="Candara" pitchFamily="34" charset="0"/>
                </a:rPr>
                <a:t>Nord</a:t>
              </a:r>
            </a:p>
          </p:txBody>
        </p:sp>
      </p:grpSp>
      <p:pic>
        <p:nvPicPr>
          <p:cNvPr id="73755" name="Picture 2" descr="C:\DOCUME~1\ADMINI~1\LOCALS~1\Temp\npo000116.t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63" y="3334544"/>
            <a:ext cx="2803525" cy="21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58" name="Picture 5" descr="C:\DOCUME~1\ADMINI~1\LOCALS~1\Temp\npo00006c.t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1114425"/>
            <a:ext cx="22828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59" name="Picture 7" descr="C:\Documents and Settings\Photothèque\Phot 2008\Restinclières\photo290208restinc\parcelle A3 (17)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941512"/>
            <a:ext cx="2449512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46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92638"/>
            <a:ext cx="6624735" cy="44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15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1081088"/>
            <a:ext cx="8124825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32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085850"/>
            <a:ext cx="81153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472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3916"/>
            <a:ext cx="8618263" cy="635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044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11560" y="1481336"/>
            <a:ext cx="7772400" cy="126186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b="1" dirty="0" smtClean="0">
                <a:solidFill>
                  <a:srgbClr val="00FF00"/>
                </a:solidFill>
                <a:cs typeface="Arial" pitchFamily="34" charset="0"/>
              </a:rPr>
              <a:t>Avertissement</a:t>
            </a:r>
          </a:p>
          <a:p>
            <a:pPr eaLnBrk="1" hangingPunct="1"/>
            <a:endParaRPr lang="fr-FR" b="1" dirty="0">
              <a:solidFill>
                <a:srgbClr val="00FF00"/>
              </a:solidFill>
              <a:cs typeface="Arial" pitchFamily="34" charset="0"/>
            </a:endParaRPr>
          </a:p>
          <a:p>
            <a:pPr eaLnBrk="1" hangingPunct="1"/>
            <a:r>
              <a:rPr lang="fr-FR" b="1" dirty="0" smtClean="0">
                <a:solidFill>
                  <a:srgbClr val="00FF00"/>
                </a:solidFill>
                <a:cs typeface="Arial" pitchFamily="34" charset="0"/>
              </a:rPr>
              <a:t>Merci de ne pas « croire » à la suite de l’exposé</a:t>
            </a:r>
          </a:p>
        </p:txBody>
      </p:sp>
    </p:spTree>
    <p:extLst>
      <p:ext uri="{BB962C8B-B14F-4D97-AF65-F5344CB8AC3E}">
        <p14:creationId xmlns:p14="http://schemas.microsoft.com/office/powerpoint/2010/main" val="208206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385" y="980728"/>
            <a:ext cx="6944072" cy="4536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971600" y="6021288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50 </a:t>
            </a:r>
            <a:r>
              <a:rPr lang="en-US" sz="1800" dirty="0" err="1" smtClean="0"/>
              <a:t>arbres</a:t>
            </a:r>
            <a:r>
              <a:rPr lang="en-US" sz="1800" dirty="0" smtClean="0"/>
              <a:t>/ha </a:t>
            </a:r>
            <a:r>
              <a:rPr lang="en-US" sz="1800" dirty="0" err="1" smtClean="0"/>
              <a:t>permettraient</a:t>
            </a:r>
            <a:r>
              <a:rPr lang="en-US" sz="1800" dirty="0" smtClean="0"/>
              <a:t> de </a:t>
            </a:r>
            <a:r>
              <a:rPr lang="en-US" sz="1800" dirty="0" err="1" smtClean="0"/>
              <a:t>stabiliser</a:t>
            </a:r>
            <a:r>
              <a:rPr lang="en-US" sz="1800" dirty="0" smtClean="0"/>
              <a:t> le </a:t>
            </a:r>
            <a:r>
              <a:rPr lang="en-US" sz="1800" dirty="0" err="1" smtClean="0"/>
              <a:t>taux</a:t>
            </a:r>
            <a:r>
              <a:rPr lang="en-US" sz="1800" dirty="0" smtClean="0"/>
              <a:t> de MO du sol (simulation Hi-</a:t>
            </a:r>
            <a:r>
              <a:rPr lang="en-US" sz="1800" dirty="0" err="1" smtClean="0"/>
              <a:t>sAFe</a:t>
            </a:r>
            <a:r>
              <a:rPr lang="en-US" sz="1800" dirty="0" smtClean="0"/>
              <a:t>)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748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E9943D45-879B-49BD-81D4-6C033385D531}" type="slidenum">
              <a:rPr lang="fr-FR"/>
              <a:pPr>
                <a:defRPr/>
              </a:pPr>
              <a:t>7</a:t>
            </a:fld>
            <a:endParaRPr lang="fr-FR"/>
          </a:p>
        </p:txBody>
      </p:sp>
      <p:pic>
        <p:nvPicPr>
          <p:cNvPr id="10243" name="Picture 2" descr="C:\Images INRA\Images compressées pour envoi par mail\Images pour le troisième rapport annuel\Lever sole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228600"/>
            <a:ext cx="2773362" cy="36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 descr="C:\Umr_System\Evaluation 04\Photos\880-8023_IM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286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8" descr="C:\Umr_System\Evaluation 04\Evaluation 1 02 2005\Photos\DSCN31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221163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9" descr="C:\Images INRA\Images compressées pour envoi par mail\images pour le site INTERNET SAFE\Images du mois\février 20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581400"/>
            <a:ext cx="3424238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7" descr="C:\Documents and Settings\Photothèque\Agrisylviculture\Restinclières\2008\08 Aout 2008\Tournage août 2008\C_00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2133600"/>
            <a:ext cx="3105150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8818562" cy="564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4" name="ZoneTexte 2"/>
          <p:cNvSpPr txBox="1">
            <a:spLocks noChangeArrowheads="1"/>
          </p:cNvSpPr>
          <p:nvPr/>
        </p:nvSpPr>
        <p:spPr bwMode="auto">
          <a:xfrm>
            <a:off x="1259633" y="989013"/>
            <a:ext cx="7200800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fr-FR" sz="2000" b="1" dirty="0"/>
              <a:t>Azote minéralisé provenant des différents types de </a:t>
            </a:r>
            <a:r>
              <a:rPr lang="fr-FR" sz="2000" b="1" dirty="0" smtClean="0"/>
              <a:t>résidus</a:t>
            </a:r>
          </a:p>
          <a:p>
            <a:pPr algn="ctr"/>
            <a:r>
              <a:rPr lang="fr-FR" sz="2000" b="1" dirty="0" smtClean="0"/>
              <a:t> </a:t>
            </a:r>
            <a:r>
              <a:rPr lang="fr-FR" sz="1400" b="1" dirty="0"/>
              <a:t>(Moyenne sur 40 ans </a:t>
            </a:r>
            <a:r>
              <a:rPr lang="fr-FR" sz="1400" b="1" dirty="0" smtClean="0"/>
              <a:t>en kg ha</a:t>
            </a:r>
            <a:r>
              <a:rPr lang="fr-FR" sz="1400" b="1" baseline="30000" dirty="0" smtClean="0"/>
              <a:t>-1</a:t>
            </a:r>
            <a:r>
              <a:rPr lang="fr-FR" sz="1400" b="1" dirty="0"/>
              <a:t> </a:t>
            </a:r>
            <a:r>
              <a:rPr lang="fr-FR" sz="1400" b="1" dirty="0" smtClean="0"/>
              <a:t>an</a:t>
            </a:r>
            <a:r>
              <a:rPr lang="fr-FR" sz="1400" b="1" baseline="30000" dirty="0" smtClean="0"/>
              <a:t>-1</a:t>
            </a:r>
            <a:r>
              <a:rPr lang="fr-FR" sz="1400" b="1" dirty="0"/>
              <a:t>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5381178F-517F-4E11-89A9-5A559A8830EE}" type="slidenum">
              <a:rPr lang="fr-FR"/>
              <a:pPr>
                <a:defRPr/>
              </a:pPr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775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1650330" y="742600"/>
            <a:ext cx="6337300" cy="5105400"/>
            <a:chOff x="1691680" y="1340768"/>
            <a:chExt cx="6337300" cy="5105400"/>
          </a:xfrm>
        </p:grpSpPr>
        <p:pic>
          <p:nvPicPr>
            <p:cNvPr id="4096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" t="9058" r="29518" b="5225"/>
            <a:stretch>
              <a:fillRect/>
            </a:stretch>
          </p:blipFill>
          <p:spPr bwMode="auto">
            <a:xfrm>
              <a:off x="1691680" y="1340768"/>
              <a:ext cx="6337300" cy="5105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968" name="ZoneTexte 9"/>
            <p:cNvSpPr txBox="1">
              <a:spLocks noChangeArrowheads="1"/>
            </p:cNvSpPr>
            <p:nvPr/>
          </p:nvSpPr>
          <p:spPr bwMode="auto">
            <a:xfrm>
              <a:off x="2267744" y="3906051"/>
              <a:ext cx="17304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sz="1800" b="1" dirty="0">
                  <a:solidFill>
                    <a:srgbClr val="FFC000"/>
                  </a:solidFill>
                </a:rPr>
                <a:t>Résidus cultures</a:t>
              </a:r>
            </a:p>
          </p:txBody>
        </p:sp>
        <p:sp>
          <p:nvSpPr>
            <p:cNvPr id="40969" name="ZoneTexte 10"/>
            <p:cNvSpPr txBox="1">
              <a:spLocks noChangeArrowheads="1"/>
            </p:cNvSpPr>
            <p:nvPr/>
          </p:nvSpPr>
          <p:spPr bwMode="auto">
            <a:xfrm>
              <a:off x="4283968" y="5507593"/>
              <a:ext cx="151073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sz="1800" b="1" dirty="0">
                  <a:solidFill>
                    <a:srgbClr val="C00000"/>
                  </a:solidFill>
                </a:rPr>
                <a:t>Litière racines</a:t>
              </a:r>
            </a:p>
          </p:txBody>
        </p:sp>
        <p:sp>
          <p:nvSpPr>
            <p:cNvPr id="40970" name="ZoneTexte 11"/>
            <p:cNvSpPr txBox="1">
              <a:spLocks noChangeArrowheads="1"/>
            </p:cNvSpPr>
            <p:nvPr/>
          </p:nvSpPr>
          <p:spPr bwMode="auto">
            <a:xfrm>
              <a:off x="4818980" y="2348880"/>
              <a:ext cx="15213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sz="1800" b="1" dirty="0">
                  <a:solidFill>
                    <a:srgbClr val="92D050"/>
                  </a:solidFill>
                </a:rPr>
                <a:t>Litière feuilles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561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914400"/>
            <a:ext cx="9067800" cy="592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892174" y="4437063"/>
            <a:ext cx="3535809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/>
              <a:t>Le rendement des cultures diminue progressivement en AF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CD473D7-189B-4A78-82D3-E32D43134E51}" type="slidenum">
              <a:rPr lang="fr-FR"/>
              <a:pPr>
                <a:defRPr/>
              </a:pPr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42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8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7444836" cy="50085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755576" y="188640"/>
            <a:ext cx="7772400" cy="552450"/>
          </a:xfrm>
        </p:spPr>
        <p:txBody>
          <a:bodyPr/>
          <a:lstStyle/>
          <a:p>
            <a:pPr eaLnBrk="1" hangingPunct="1"/>
            <a:r>
              <a:rPr lang="fr-FR" sz="2000" dirty="0" smtClean="0"/>
              <a:t>Approche par modélisation : </a:t>
            </a:r>
            <a:r>
              <a:rPr lang="en-GB" sz="2000" dirty="0" smtClean="0"/>
              <a:t>transpiration des </a:t>
            </a:r>
            <a:r>
              <a:rPr lang="en-GB" sz="2000" dirty="0" err="1" smtClean="0"/>
              <a:t>arbres</a:t>
            </a: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378536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6265687" cy="4410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755576" y="620688"/>
            <a:ext cx="266382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/>
              <a:t>Les arbres limitent le drainage</a:t>
            </a:r>
          </a:p>
        </p:txBody>
      </p:sp>
      <p:pic>
        <p:nvPicPr>
          <p:cNvPr id="297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426" y="332656"/>
            <a:ext cx="3641897" cy="230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24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8" name="Group 10"/>
          <p:cNvGrpSpPr>
            <a:grpSpLocks/>
          </p:cNvGrpSpPr>
          <p:nvPr/>
        </p:nvGrpSpPr>
        <p:grpSpPr bwMode="auto">
          <a:xfrm>
            <a:off x="892969" y="2060848"/>
            <a:ext cx="6938962" cy="4511675"/>
            <a:chOff x="641" y="1162"/>
            <a:chExt cx="4371" cy="2842"/>
          </a:xfrm>
        </p:grpSpPr>
        <p:pic>
          <p:nvPicPr>
            <p:cNvPr id="3277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" t="9425" r="11115" b="4868"/>
            <a:stretch>
              <a:fillRect/>
            </a:stretch>
          </p:blipFill>
          <p:spPr bwMode="auto">
            <a:xfrm>
              <a:off x="884" y="1162"/>
              <a:ext cx="4128" cy="2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773" name="ZoneTexte 3"/>
            <p:cNvSpPr txBox="1">
              <a:spLocks noChangeArrowheads="1"/>
            </p:cNvSpPr>
            <p:nvPr/>
          </p:nvSpPr>
          <p:spPr bwMode="auto">
            <a:xfrm>
              <a:off x="2968" y="3754"/>
              <a:ext cx="57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sz="2000"/>
                <a:t>Année</a:t>
              </a:r>
            </a:p>
          </p:txBody>
        </p:sp>
        <p:sp>
          <p:nvSpPr>
            <p:cNvPr id="32774" name="ZoneTexte 4"/>
            <p:cNvSpPr txBox="1">
              <a:spLocks noChangeArrowheads="1"/>
            </p:cNvSpPr>
            <p:nvPr/>
          </p:nvSpPr>
          <p:spPr bwMode="auto">
            <a:xfrm rot="-5400000">
              <a:off x="350" y="2060"/>
              <a:ext cx="83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sz="2000"/>
                <a:t>Kg N. ha</a:t>
              </a:r>
              <a:r>
                <a:rPr lang="fr-FR" sz="2000" baseline="30000"/>
                <a:t>-1</a:t>
              </a:r>
              <a:endParaRPr lang="fr-FR" sz="2000"/>
            </a:p>
          </p:txBody>
        </p:sp>
        <p:sp>
          <p:nvSpPr>
            <p:cNvPr id="32775" name="ZoneTexte 5"/>
            <p:cNvSpPr txBox="1">
              <a:spLocks noChangeArrowheads="1"/>
            </p:cNvSpPr>
            <p:nvPr/>
          </p:nvSpPr>
          <p:spPr bwMode="auto">
            <a:xfrm>
              <a:off x="4638" y="2549"/>
              <a:ext cx="21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sz="2000" b="1" dirty="0" smtClean="0">
                  <a:solidFill>
                    <a:srgbClr val="C00000"/>
                  </a:solidFill>
                </a:rPr>
                <a:t>A</a:t>
              </a:r>
              <a:endParaRPr lang="fr-FR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32776" name="ZoneTexte 7"/>
            <p:cNvSpPr txBox="1">
              <a:spLocks noChangeArrowheads="1"/>
            </p:cNvSpPr>
            <p:nvPr/>
          </p:nvSpPr>
          <p:spPr bwMode="auto">
            <a:xfrm>
              <a:off x="1205" y="2600"/>
              <a:ext cx="28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AF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1098" y="3341"/>
              <a:ext cx="214" cy="25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000" b="1" dirty="0" smtClean="0">
                  <a:solidFill>
                    <a:srgbClr val="92D050"/>
                  </a:solidFill>
                  <a:latin typeface="+mn-lt"/>
                  <a:cs typeface="+mn-cs"/>
                </a:rPr>
                <a:t>F</a:t>
              </a:r>
              <a:endParaRPr lang="fr-FR" sz="2000" b="1" dirty="0">
                <a:solidFill>
                  <a:srgbClr val="92D050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613757" y="404664"/>
            <a:ext cx="4896544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/>
              <a:t>Les arbres </a:t>
            </a:r>
            <a:r>
              <a:rPr lang="fr-FR" sz="2000" b="1" dirty="0" smtClean="0"/>
              <a:t>réduisent les reliquats d’azote en fin d’été 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25136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8"/>
            <a:ext cx="6502850" cy="43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755576" y="409446"/>
            <a:ext cx="2663825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/>
              <a:t>Les arbres </a:t>
            </a:r>
            <a:r>
              <a:rPr lang="fr-FR" sz="2000" b="1" dirty="0" smtClean="0"/>
              <a:t>réduisent les lixiviations d’azote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34502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oneTexte 2"/>
          <p:cNvSpPr txBox="1">
            <a:spLocks noChangeArrowheads="1"/>
          </p:cNvSpPr>
          <p:nvPr/>
        </p:nvSpPr>
        <p:spPr bwMode="auto">
          <a:xfrm>
            <a:off x="230188" y="192088"/>
            <a:ext cx="8323262" cy="106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059" tIns="39530" rIns="79059" bIns="39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3200" dirty="0" err="1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Reduction</a:t>
            </a:r>
            <a:r>
              <a:rPr lang="fr-FR" sz="3200" dirty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32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des pertes en nitrates vers les aquifères</a:t>
            </a:r>
            <a:endParaRPr lang="en-US" sz="32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011" name="ZoneTexte 6"/>
          <p:cNvSpPr txBox="1">
            <a:spLocks noChangeArrowheads="1"/>
          </p:cNvSpPr>
          <p:nvPr/>
        </p:nvSpPr>
        <p:spPr bwMode="auto">
          <a:xfrm>
            <a:off x="419100" y="2968625"/>
            <a:ext cx="199866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059" tIns="39530" rIns="79059" bIns="39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Site : Restinclières, Prades Le Lez, France</a:t>
            </a:r>
          </a:p>
        </p:txBody>
      </p:sp>
      <p:grpSp>
        <p:nvGrpSpPr>
          <p:cNvPr id="43012" name="Groupe 11"/>
          <p:cNvGrpSpPr>
            <a:grpSpLocks/>
          </p:cNvGrpSpPr>
          <p:nvPr/>
        </p:nvGrpSpPr>
        <p:grpSpPr bwMode="auto">
          <a:xfrm>
            <a:off x="2987675" y="906463"/>
            <a:ext cx="5805488" cy="3262312"/>
            <a:chOff x="1547664" y="1988840"/>
            <a:chExt cx="5437424" cy="3470620"/>
          </a:xfrm>
        </p:grpSpPr>
        <p:pic>
          <p:nvPicPr>
            <p:cNvPr id="430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1988840"/>
              <a:ext cx="5437424" cy="3468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016" name="ZoneTexte 5"/>
            <p:cNvSpPr txBox="1">
              <a:spLocks noChangeArrowheads="1"/>
            </p:cNvSpPr>
            <p:nvPr/>
          </p:nvSpPr>
          <p:spPr bwMode="auto">
            <a:xfrm>
              <a:off x="3796793" y="5054903"/>
              <a:ext cx="1368152" cy="3876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059" tIns="39530" rIns="79059" bIns="3953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2000" b="1">
                  <a:latin typeface="Calibri" pitchFamily="34" charset="0"/>
                  <a:cs typeface="Calibri" pitchFamily="34" charset="0"/>
                </a:rPr>
                <a:t>Agriculture</a:t>
              </a:r>
            </a:p>
          </p:txBody>
        </p:sp>
        <p:sp>
          <p:nvSpPr>
            <p:cNvPr id="43017" name="ZoneTexte 7"/>
            <p:cNvSpPr txBox="1">
              <a:spLocks noChangeArrowheads="1"/>
            </p:cNvSpPr>
            <p:nvPr/>
          </p:nvSpPr>
          <p:spPr bwMode="auto">
            <a:xfrm>
              <a:off x="2123728" y="5071851"/>
              <a:ext cx="1584176" cy="3876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059" tIns="39530" rIns="79059" bIns="3953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2000" b="1">
                  <a:latin typeface="Calibri" pitchFamily="34" charset="0"/>
                  <a:cs typeface="Calibri" pitchFamily="34" charset="0"/>
                </a:rPr>
                <a:t>Agroforestry</a:t>
              </a:r>
            </a:p>
          </p:txBody>
        </p:sp>
        <p:sp>
          <p:nvSpPr>
            <p:cNvPr id="43018" name="ZoneTexte 8"/>
            <p:cNvSpPr txBox="1">
              <a:spLocks noChangeArrowheads="1"/>
            </p:cNvSpPr>
            <p:nvPr/>
          </p:nvSpPr>
          <p:spPr bwMode="auto">
            <a:xfrm>
              <a:off x="5416274" y="5054602"/>
              <a:ext cx="1459982" cy="3876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059" tIns="39530" rIns="79059" bIns="3953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2000" b="1">
                  <a:latin typeface="Calibri" pitchFamily="34" charset="0"/>
                  <a:cs typeface="Calibri" pitchFamily="34" charset="0"/>
                </a:rPr>
                <a:t>Forestry</a:t>
              </a:r>
            </a:p>
          </p:txBody>
        </p:sp>
        <p:sp>
          <p:nvSpPr>
            <p:cNvPr id="43019" name="ZoneTexte 9"/>
            <p:cNvSpPr txBox="1">
              <a:spLocks noChangeArrowheads="1"/>
            </p:cNvSpPr>
            <p:nvPr/>
          </p:nvSpPr>
          <p:spPr bwMode="auto">
            <a:xfrm>
              <a:off x="2051720" y="2132856"/>
              <a:ext cx="4680519" cy="3876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059" tIns="39530" rIns="79059" bIns="3953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2000" b="1">
                  <a:latin typeface="Calibri" pitchFamily="34" charset="0"/>
                  <a:cs typeface="Calibri" pitchFamily="34" charset="0"/>
                </a:rPr>
                <a:t>Average nitrate leaching</a:t>
              </a:r>
            </a:p>
          </p:txBody>
        </p:sp>
      </p:grpSp>
      <p:pic>
        <p:nvPicPr>
          <p:cNvPr id="430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37063"/>
            <a:ext cx="6911975" cy="171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52513"/>
            <a:ext cx="8856663" cy="574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529047" y="404664"/>
            <a:ext cx="5832475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dirty="0"/>
              <a:t>Proportion d’azote de l’engrais </a:t>
            </a:r>
            <a:r>
              <a:rPr lang="fr-FR" sz="1400" b="1" dirty="0" err="1" smtClean="0"/>
              <a:t>lixiviée</a:t>
            </a:r>
            <a:endParaRPr lang="fr-FR" sz="14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EC4A05A7-644D-465B-BDCE-3E7144F486B1}" type="slidenum">
              <a:rPr lang="fr-FR"/>
              <a:pPr>
                <a:defRPr/>
              </a:pPr>
              <a:t>78</a:t>
            </a:fld>
            <a:endParaRPr lang="fr-FR"/>
          </a:p>
        </p:txBody>
      </p:sp>
      <p:sp>
        <p:nvSpPr>
          <p:cNvPr id="4" name="Accolade ouvrante 3"/>
          <p:cNvSpPr/>
          <p:nvPr/>
        </p:nvSpPr>
        <p:spPr>
          <a:xfrm rot="5400000">
            <a:off x="5997575" y="1822450"/>
            <a:ext cx="496888" cy="3709988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Accolade ouvrante 7"/>
          <p:cNvSpPr/>
          <p:nvPr/>
        </p:nvSpPr>
        <p:spPr>
          <a:xfrm rot="5400000">
            <a:off x="2255045" y="1913731"/>
            <a:ext cx="531812" cy="3527425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2051720" y="2132856"/>
            <a:ext cx="1730375" cy="85883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dirty="0"/>
              <a:t>AF : 19 %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dirty="0" smtClean="0"/>
              <a:t>A </a:t>
            </a:r>
            <a:r>
              <a:rPr lang="fr-FR" sz="1400" b="1" dirty="0"/>
              <a:t>: 27 %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80038" y="2132856"/>
            <a:ext cx="1731962" cy="85883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dirty="0"/>
              <a:t>AF : 7 %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dirty="0" smtClean="0"/>
              <a:t>A </a:t>
            </a:r>
            <a:r>
              <a:rPr lang="fr-FR" sz="1400" b="1" dirty="0"/>
              <a:t>: 17 % </a:t>
            </a:r>
          </a:p>
        </p:txBody>
      </p:sp>
    </p:spTree>
    <p:extLst>
      <p:ext uri="{BB962C8B-B14F-4D97-AF65-F5344CB8AC3E}">
        <p14:creationId xmlns:p14="http://schemas.microsoft.com/office/powerpoint/2010/main" val="152549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96975"/>
            <a:ext cx="8183563" cy="534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1043608" y="404664"/>
            <a:ext cx="5040560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/>
              <a:t>Un prélèvement </a:t>
            </a:r>
            <a:r>
              <a:rPr lang="fr-FR" sz="1600" dirty="0" smtClean="0"/>
              <a:t>en azote réparti </a:t>
            </a:r>
            <a:r>
              <a:rPr lang="fr-FR" sz="1600" dirty="0"/>
              <a:t>sur toute l’année</a:t>
            </a:r>
          </a:p>
        </p:txBody>
      </p:sp>
    </p:spTree>
    <p:extLst>
      <p:ext uri="{BB962C8B-B14F-4D97-AF65-F5344CB8AC3E}">
        <p14:creationId xmlns:p14="http://schemas.microsoft.com/office/powerpoint/2010/main" val="318334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re 1"/>
          <p:cNvSpPr>
            <a:spLocks noGrp="1"/>
          </p:cNvSpPr>
          <p:nvPr>
            <p:ph type="ctrTitle"/>
          </p:nvPr>
        </p:nvSpPr>
        <p:spPr>
          <a:xfrm>
            <a:off x="323528" y="2286000"/>
            <a:ext cx="8712968" cy="1143000"/>
          </a:xfrm>
        </p:spPr>
        <p:txBody>
          <a:bodyPr/>
          <a:lstStyle/>
          <a:p>
            <a:r>
              <a:rPr lang="en-US" dirty="0" smtClean="0"/>
              <a:t>Ne </a:t>
            </a:r>
            <a:r>
              <a:rPr lang="en-US" dirty="0" err="1" smtClean="0"/>
              <a:t>demande</a:t>
            </a:r>
            <a:r>
              <a:rPr lang="en-US" dirty="0" smtClean="0"/>
              <a:t> t-on pas trop à </a:t>
            </a:r>
            <a:r>
              <a:rPr lang="en-US" dirty="0" err="1" smtClean="0"/>
              <a:t>l’agroforesterie</a:t>
            </a:r>
            <a:r>
              <a:rPr lang="en-US" dirty="0" smtClean="0"/>
              <a:t>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326" y="620688"/>
            <a:ext cx="9541853" cy="559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8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633538"/>
            <a:ext cx="815340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695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900113"/>
            <a:ext cx="8124825" cy="505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52536" y="620688"/>
            <a:ext cx="9937104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2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952500"/>
            <a:ext cx="81915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52536" y="620688"/>
            <a:ext cx="9937104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64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966788"/>
            <a:ext cx="8181975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52536" y="620688"/>
            <a:ext cx="9937104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787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957263"/>
            <a:ext cx="8191500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52536" y="620688"/>
            <a:ext cx="9937104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0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957263"/>
            <a:ext cx="8220075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52536" y="620688"/>
            <a:ext cx="9937104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92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947738"/>
            <a:ext cx="8115300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52536" y="620688"/>
            <a:ext cx="9937104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33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919163"/>
            <a:ext cx="8115300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52536" y="620688"/>
            <a:ext cx="9937104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865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938213"/>
            <a:ext cx="819150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52536" y="620688"/>
            <a:ext cx="9937104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951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Réduire</a:t>
            </a:r>
            <a:r>
              <a:rPr lang="en-US" dirty="0" smtClean="0"/>
              <a:t> </a:t>
            </a:r>
            <a:r>
              <a:rPr lang="en-US" dirty="0" err="1" smtClean="0"/>
              <a:t>l’emploi</a:t>
            </a:r>
            <a:r>
              <a:rPr lang="en-US" dirty="0" smtClean="0"/>
              <a:t> des pesticides </a:t>
            </a:r>
            <a:r>
              <a:rPr lang="en-US" dirty="0"/>
              <a:t>e</a:t>
            </a:r>
            <a:r>
              <a:rPr lang="en-US" dirty="0" smtClean="0"/>
              <a:t>n </a:t>
            </a:r>
            <a:r>
              <a:rPr lang="en-US" dirty="0" err="1" smtClean="0"/>
              <a:t>agroforesterie</a:t>
            </a:r>
            <a:r>
              <a:rPr lang="en-US" dirty="0" smtClean="0"/>
              <a:t> ?</a:t>
            </a:r>
          </a:p>
        </p:txBody>
      </p:sp>
      <p:sp>
        <p:nvSpPr>
          <p:cNvPr id="4" name="Rectangle 3"/>
          <p:cNvSpPr/>
          <p:nvPr/>
        </p:nvSpPr>
        <p:spPr>
          <a:xfrm rot="20134938">
            <a:off x="4141144" y="4528135"/>
            <a:ext cx="3718262" cy="70788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C’est pas gagné!</a:t>
            </a:r>
            <a:endParaRPr lang="fr-FR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21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923925"/>
            <a:ext cx="8162925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52536" y="620688"/>
            <a:ext cx="9937104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970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962025"/>
            <a:ext cx="8201025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52536" y="620688"/>
            <a:ext cx="9937104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18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52536" y="620688"/>
            <a:ext cx="9937104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436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900113"/>
            <a:ext cx="8124825" cy="505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75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952500"/>
            <a:ext cx="81915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59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966788"/>
            <a:ext cx="8181975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95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957263"/>
            <a:ext cx="8191500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04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957263"/>
            <a:ext cx="8220075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01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947738"/>
            <a:ext cx="8115300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11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919163"/>
            <a:ext cx="8115300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14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ystem2011">
  <a:themeElements>
    <a:clrScheme name="System2011 1">
      <a:dk1>
        <a:srgbClr val="4E3B30"/>
      </a:dk1>
      <a:lt1>
        <a:srgbClr val="FFFFFF"/>
      </a:lt1>
      <a:dk2>
        <a:srgbClr val="000000"/>
      </a:dk2>
      <a:lt2>
        <a:srgbClr val="FBEEC9"/>
      </a:lt2>
      <a:accent1>
        <a:srgbClr val="F0A22E"/>
      </a:accent1>
      <a:accent2>
        <a:srgbClr val="A5644E"/>
      </a:accent2>
      <a:accent3>
        <a:srgbClr val="AAAAAA"/>
      </a:accent3>
      <a:accent4>
        <a:srgbClr val="DADADA"/>
      </a:accent4>
      <a:accent5>
        <a:srgbClr val="F6CEAD"/>
      </a:accent5>
      <a:accent6>
        <a:srgbClr val="955A46"/>
      </a:accent6>
      <a:hlink>
        <a:srgbClr val="AD1F1F"/>
      </a:hlink>
      <a:folHlink>
        <a:srgbClr val="FFC42F"/>
      </a:folHlink>
    </a:clrScheme>
    <a:fontScheme name="System201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ystem2011 1">
        <a:dk1>
          <a:srgbClr val="4E3B30"/>
        </a:dk1>
        <a:lt1>
          <a:srgbClr val="FFFFFF"/>
        </a:lt1>
        <a:dk2>
          <a:srgbClr val="000000"/>
        </a:dk2>
        <a:lt2>
          <a:srgbClr val="FBEEC9"/>
        </a:lt2>
        <a:accent1>
          <a:srgbClr val="F0A22E"/>
        </a:accent1>
        <a:accent2>
          <a:srgbClr val="A5644E"/>
        </a:accent2>
        <a:accent3>
          <a:srgbClr val="AAAAAA"/>
        </a:accent3>
        <a:accent4>
          <a:srgbClr val="DADADA"/>
        </a:accent4>
        <a:accent5>
          <a:srgbClr val="F6CEAD"/>
        </a:accent5>
        <a:accent6>
          <a:srgbClr val="955A46"/>
        </a:accent6>
        <a:hlink>
          <a:srgbClr val="AD1F1F"/>
        </a:hlink>
        <a:folHlink>
          <a:srgbClr val="FFC42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2106</TotalTime>
  <Words>1944</Words>
  <Application>Microsoft Office PowerPoint</Application>
  <PresentationFormat>Affichage à l'écran (4:3)</PresentationFormat>
  <Paragraphs>492</Paragraphs>
  <Slides>114</Slides>
  <Notes>32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114</vt:i4>
      </vt:variant>
    </vt:vector>
  </HeadingPairs>
  <TitlesOfParts>
    <vt:vector size="115" baseType="lpstr">
      <vt:lpstr>System2011</vt:lpstr>
      <vt:lpstr>L’agroforesterie peut-elle permettre de réduire les pollutions diffuses par l’azote?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Ne demande t-on pas trop à l’agroforesterie? </vt:lpstr>
      <vt:lpstr>Réduire l’emploi des pesticides en agroforesterie ?</vt:lpstr>
      <vt:lpstr>Contrôler les pollutions diffuses avec les arbres agroforestiers? </vt:lpstr>
      <vt:lpstr>Réduire l’emploi des engrais en agroforesterie? </vt:lpstr>
      <vt:lpstr>S’adapter au changement climatique grâce aux arbres?</vt:lpstr>
      <vt:lpstr>Stocker du C grâce aux arbres?</vt:lpstr>
      <vt:lpstr>Présentation PowerPoint</vt:lpstr>
      <vt:lpstr>Présentation PowerPoint</vt:lpstr>
      <vt:lpstr>Présentation PowerPoint</vt:lpstr>
      <vt:lpstr> Des efforts de recherche bien modestes pour des attentes impatientes ….</vt:lpstr>
      <vt:lpstr>Présentation PowerPoint</vt:lpstr>
      <vt:lpstr>Présentation PowerPoint</vt:lpstr>
      <vt:lpstr>Concevoir des systèmes plus innovants par simulation numérique ?</vt:lpstr>
      <vt:lpstr>Ca bouge!</vt:lpstr>
      <vt:lpstr>1990-2010  Quoi de neuf?</vt:lpstr>
      <vt:lpstr>Mélanger ou ne pas mélanger …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Universalité?</vt:lpstr>
      <vt:lpstr>Ce que nous avons observé</vt:lpstr>
      <vt:lpstr>Présentation PowerPoint</vt:lpstr>
      <vt:lpstr>Présentation PowerPoint</vt:lpstr>
      <vt:lpstr>Spécificités de l’arbre hors forêt</vt:lpstr>
      <vt:lpstr>Présentation PowerPoint</vt:lpstr>
      <vt:lpstr>Exemple de mécanismes spécifiques aux systèmes arborés</vt:lpstr>
      <vt:lpstr>Présentation PowerPoint</vt:lpstr>
      <vt:lpstr>Agroforesterie et réduction des pollutions diffuses azotées</vt:lpstr>
      <vt:lpstr>Présentation PowerPoint</vt:lpstr>
      <vt:lpstr>Présentation PowerPoint</vt:lpstr>
      <vt:lpstr>Impact hydrologique des parcelles agroforestières</vt:lpstr>
      <vt:lpstr>L’arbre enrichit le sol en profondeur en carbone</vt:lpstr>
      <vt:lpstr>Présentation PowerPoint</vt:lpstr>
      <vt:lpstr>Présentation PowerPoint</vt:lpstr>
      <vt:lpstr>Présentation PowerPoint</vt:lpstr>
      <vt:lpstr>L’arbre tempère le microclimat du sol</vt:lpstr>
      <vt:lpstr>Présentation PowerPoint</vt:lpstr>
      <vt:lpstr>Remodelage des allées en agroforesterie</vt:lpstr>
      <vt:lpstr>Présentation PowerPoint</vt:lpstr>
      <vt:lpstr>Présentation PowerPoint</vt:lpstr>
      <vt:lpstr>Présentation PowerPoint</vt:lpstr>
      <vt:lpstr>Bilan hydrique des parcelles agroforestières</vt:lpstr>
      <vt:lpstr>Arbres hors forêt et bilan hydrique</vt:lpstr>
      <vt:lpstr>Présentation PowerPoint</vt:lpstr>
      <vt:lpstr>Présentation PowerPoint</vt:lpstr>
      <vt:lpstr>Le filet racinaire de sécurité : exemple de chênes à 30 arbres/ha</vt:lpstr>
      <vt:lpstr>Arbres hors forêt et bilan hydrique</vt:lpstr>
      <vt:lpstr>Présentation PowerPoint</vt:lpstr>
      <vt:lpstr>Présentation PowerPoint</vt:lpstr>
      <vt:lpstr>Présentation PowerPoint</vt:lpstr>
      <vt:lpstr>Modifications des cycles biogéochimiques par les arbres dans les parcelles AF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Approche par modélisation : transpiration des arbres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EURAF</vt:lpstr>
      <vt:lpstr>Présentation PowerPoint</vt:lpstr>
      <vt:lpstr>Présentation PowerPoint</vt:lpstr>
      <vt:lpstr>Présentation PowerPoint</vt:lpstr>
    </vt:vector>
  </TitlesOfParts>
  <Company>Inra Montpellier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Facilitation entre espèces et résilience des agrosystèmes  plurispécifiques face à la variabilité du climat et aux évènements extrêmes</dc:title>
  <dc:creator>x</dc:creator>
  <cp:lastModifiedBy>Dupraz Christian</cp:lastModifiedBy>
  <cp:revision>115</cp:revision>
  <dcterms:created xsi:type="dcterms:W3CDTF">2011-07-05T15:09:23Z</dcterms:created>
  <dcterms:modified xsi:type="dcterms:W3CDTF">2013-10-02T21:35:41Z</dcterms:modified>
</cp:coreProperties>
</file>