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24"/>
  </p:notesMasterIdLst>
  <p:sldIdLst>
    <p:sldId id="256" r:id="rId2"/>
    <p:sldId id="308" r:id="rId3"/>
    <p:sldId id="323" r:id="rId4"/>
    <p:sldId id="324" r:id="rId5"/>
    <p:sldId id="325" r:id="rId6"/>
    <p:sldId id="444" r:id="rId7"/>
    <p:sldId id="445" r:id="rId8"/>
    <p:sldId id="446" r:id="rId9"/>
    <p:sldId id="447" r:id="rId10"/>
    <p:sldId id="448" r:id="rId11"/>
    <p:sldId id="398" r:id="rId12"/>
    <p:sldId id="399" r:id="rId13"/>
    <p:sldId id="400" r:id="rId14"/>
    <p:sldId id="401" r:id="rId15"/>
    <p:sldId id="402" r:id="rId16"/>
    <p:sldId id="403" r:id="rId17"/>
    <p:sldId id="404" r:id="rId18"/>
    <p:sldId id="364" r:id="rId19"/>
    <p:sldId id="365" r:id="rId20"/>
    <p:sldId id="366" r:id="rId21"/>
    <p:sldId id="395" r:id="rId22"/>
    <p:sldId id="396" r:id="rId23"/>
    <p:sldId id="397" r:id="rId24"/>
    <p:sldId id="367" r:id="rId25"/>
    <p:sldId id="368" r:id="rId26"/>
    <p:sldId id="369" r:id="rId27"/>
    <p:sldId id="370" r:id="rId28"/>
    <p:sldId id="371" r:id="rId29"/>
    <p:sldId id="372" r:id="rId30"/>
    <p:sldId id="373" r:id="rId31"/>
    <p:sldId id="374" r:id="rId32"/>
    <p:sldId id="406" r:id="rId33"/>
    <p:sldId id="407" r:id="rId34"/>
    <p:sldId id="408" r:id="rId35"/>
    <p:sldId id="409" r:id="rId36"/>
    <p:sldId id="377" r:id="rId37"/>
    <p:sldId id="378" r:id="rId38"/>
    <p:sldId id="450" r:id="rId39"/>
    <p:sldId id="329" r:id="rId40"/>
    <p:sldId id="330" r:id="rId41"/>
    <p:sldId id="331" r:id="rId42"/>
    <p:sldId id="332" r:id="rId43"/>
    <p:sldId id="333" r:id="rId44"/>
    <p:sldId id="336" r:id="rId45"/>
    <p:sldId id="449" r:id="rId46"/>
    <p:sldId id="337" r:id="rId47"/>
    <p:sldId id="338" r:id="rId48"/>
    <p:sldId id="394" r:id="rId49"/>
    <p:sldId id="451" r:id="rId50"/>
    <p:sldId id="259" r:id="rId51"/>
    <p:sldId id="356" r:id="rId52"/>
    <p:sldId id="319" r:id="rId53"/>
    <p:sldId id="318" r:id="rId54"/>
    <p:sldId id="328" r:id="rId55"/>
    <p:sldId id="260" r:id="rId56"/>
    <p:sldId id="261" r:id="rId57"/>
    <p:sldId id="298" r:id="rId58"/>
    <p:sldId id="342" r:id="rId59"/>
    <p:sldId id="382" r:id="rId60"/>
    <p:sldId id="334" r:id="rId61"/>
    <p:sldId id="383" r:id="rId62"/>
    <p:sldId id="387" r:id="rId63"/>
    <p:sldId id="389" r:id="rId64"/>
    <p:sldId id="390" r:id="rId65"/>
    <p:sldId id="391" r:id="rId66"/>
    <p:sldId id="392" r:id="rId67"/>
    <p:sldId id="393" r:id="rId68"/>
    <p:sldId id="339" r:id="rId69"/>
    <p:sldId id="340" r:id="rId70"/>
    <p:sldId id="357" r:id="rId71"/>
    <p:sldId id="358" r:id="rId72"/>
    <p:sldId id="360" r:id="rId73"/>
    <p:sldId id="363" r:id="rId74"/>
    <p:sldId id="361" r:id="rId75"/>
    <p:sldId id="362" r:id="rId76"/>
    <p:sldId id="344" r:id="rId77"/>
    <p:sldId id="352" r:id="rId78"/>
    <p:sldId id="353" r:id="rId79"/>
    <p:sldId id="359" r:id="rId80"/>
    <p:sldId id="345" r:id="rId81"/>
    <p:sldId id="411" r:id="rId82"/>
    <p:sldId id="412" r:id="rId83"/>
    <p:sldId id="413" r:id="rId84"/>
    <p:sldId id="414" r:id="rId85"/>
    <p:sldId id="415" r:id="rId86"/>
    <p:sldId id="416" r:id="rId87"/>
    <p:sldId id="417" r:id="rId88"/>
    <p:sldId id="418" r:id="rId89"/>
    <p:sldId id="419" r:id="rId90"/>
    <p:sldId id="420" r:id="rId91"/>
    <p:sldId id="421" r:id="rId92"/>
    <p:sldId id="422" r:id="rId93"/>
    <p:sldId id="423" r:id="rId94"/>
    <p:sldId id="424" r:id="rId95"/>
    <p:sldId id="425" r:id="rId96"/>
    <p:sldId id="426" r:id="rId97"/>
    <p:sldId id="427" r:id="rId98"/>
    <p:sldId id="428" r:id="rId99"/>
    <p:sldId id="429" r:id="rId100"/>
    <p:sldId id="430" r:id="rId101"/>
    <p:sldId id="431" r:id="rId102"/>
    <p:sldId id="432" r:id="rId103"/>
    <p:sldId id="433" r:id="rId104"/>
    <p:sldId id="434" r:id="rId105"/>
    <p:sldId id="346" r:id="rId106"/>
    <p:sldId id="348" r:id="rId107"/>
    <p:sldId id="341" r:id="rId108"/>
    <p:sldId id="263" r:id="rId109"/>
    <p:sldId id="264" r:id="rId110"/>
    <p:sldId id="265" r:id="rId111"/>
    <p:sldId id="266" r:id="rId112"/>
    <p:sldId id="267" r:id="rId113"/>
    <p:sldId id="295" r:id="rId114"/>
    <p:sldId id="454" r:id="rId115"/>
    <p:sldId id="452" r:id="rId116"/>
    <p:sldId id="435" r:id="rId117"/>
    <p:sldId id="439" r:id="rId118"/>
    <p:sldId id="436" r:id="rId119"/>
    <p:sldId id="440" r:id="rId120"/>
    <p:sldId id="441" r:id="rId121"/>
    <p:sldId id="453" r:id="rId122"/>
    <p:sldId id="442" r:id="rId123"/>
  </p:sldIdLst>
  <p:sldSz cx="9144000" cy="6858000" type="screen4x3"/>
  <p:notesSz cx="6858000" cy="9144000"/>
  <p:defaultTextStyle>
    <a:defPPr>
      <a:defRPr lang="en-GB"/>
    </a:defPPr>
    <a:lvl1pPr algn="l" defTabSz="449263" rtl="0" fontAlgn="base">
      <a:spcBef>
        <a:spcPct val="0"/>
      </a:spcBef>
      <a:spcAft>
        <a:spcPct val="0"/>
      </a:spcAft>
      <a:defRPr kern="1200">
        <a:solidFill>
          <a:schemeClr val="bg1"/>
        </a:solidFill>
        <a:latin typeface="Arial" pitchFamily="34" charset="0"/>
        <a:ea typeface="SimSun" pitchFamily="2" charset="-122"/>
        <a:cs typeface="+mn-cs"/>
      </a:defRPr>
    </a:lvl1pPr>
    <a:lvl2pPr marL="742950" indent="-285750" algn="l" defTabSz="449263" rtl="0" fontAlgn="base">
      <a:spcBef>
        <a:spcPct val="0"/>
      </a:spcBef>
      <a:spcAft>
        <a:spcPct val="0"/>
      </a:spcAft>
      <a:defRPr kern="1200">
        <a:solidFill>
          <a:schemeClr val="bg1"/>
        </a:solidFill>
        <a:latin typeface="Arial" pitchFamily="34" charset="0"/>
        <a:ea typeface="SimSun" pitchFamily="2" charset="-122"/>
        <a:cs typeface="+mn-cs"/>
      </a:defRPr>
    </a:lvl2pPr>
    <a:lvl3pPr marL="1143000" indent="-228600" algn="l" defTabSz="449263" rtl="0" fontAlgn="base">
      <a:spcBef>
        <a:spcPct val="0"/>
      </a:spcBef>
      <a:spcAft>
        <a:spcPct val="0"/>
      </a:spcAft>
      <a:defRPr kern="1200">
        <a:solidFill>
          <a:schemeClr val="bg1"/>
        </a:solidFill>
        <a:latin typeface="Arial" pitchFamily="34" charset="0"/>
        <a:ea typeface="SimSun" pitchFamily="2" charset="-122"/>
        <a:cs typeface="+mn-cs"/>
      </a:defRPr>
    </a:lvl3pPr>
    <a:lvl4pPr marL="1600200" indent="-228600" algn="l" defTabSz="449263" rtl="0" fontAlgn="base">
      <a:spcBef>
        <a:spcPct val="0"/>
      </a:spcBef>
      <a:spcAft>
        <a:spcPct val="0"/>
      </a:spcAft>
      <a:defRPr kern="1200">
        <a:solidFill>
          <a:schemeClr val="bg1"/>
        </a:solidFill>
        <a:latin typeface="Arial" pitchFamily="34" charset="0"/>
        <a:ea typeface="SimSun" pitchFamily="2" charset="-122"/>
        <a:cs typeface="+mn-cs"/>
      </a:defRPr>
    </a:lvl4pPr>
    <a:lvl5pPr marL="2057400" indent="-228600" algn="l" defTabSz="449263" rtl="0" fontAlgn="base">
      <a:spcBef>
        <a:spcPct val="0"/>
      </a:spcBef>
      <a:spcAft>
        <a:spcPct val="0"/>
      </a:spcAft>
      <a:defRPr kern="1200">
        <a:solidFill>
          <a:schemeClr val="bg1"/>
        </a:solidFill>
        <a:latin typeface="Arial" pitchFamily="34" charset="0"/>
        <a:ea typeface="SimSun" pitchFamily="2" charset="-122"/>
        <a:cs typeface="+mn-cs"/>
      </a:defRPr>
    </a:lvl5pPr>
    <a:lvl6pPr marL="2286000" algn="l" defTabSz="914400" rtl="0" eaLnBrk="1" latinLnBrk="0" hangingPunct="1">
      <a:defRPr kern="1200">
        <a:solidFill>
          <a:schemeClr val="bg1"/>
        </a:solidFill>
        <a:latin typeface="Arial" pitchFamily="34" charset="0"/>
        <a:ea typeface="SimSun" pitchFamily="2" charset="-122"/>
        <a:cs typeface="+mn-cs"/>
      </a:defRPr>
    </a:lvl6pPr>
    <a:lvl7pPr marL="2743200" algn="l" defTabSz="914400" rtl="0" eaLnBrk="1" latinLnBrk="0" hangingPunct="1">
      <a:defRPr kern="1200">
        <a:solidFill>
          <a:schemeClr val="bg1"/>
        </a:solidFill>
        <a:latin typeface="Arial" pitchFamily="34" charset="0"/>
        <a:ea typeface="SimSun" pitchFamily="2" charset="-122"/>
        <a:cs typeface="+mn-cs"/>
      </a:defRPr>
    </a:lvl7pPr>
    <a:lvl8pPr marL="3200400" algn="l" defTabSz="914400" rtl="0" eaLnBrk="1" latinLnBrk="0" hangingPunct="1">
      <a:defRPr kern="1200">
        <a:solidFill>
          <a:schemeClr val="bg1"/>
        </a:solidFill>
        <a:latin typeface="Arial" pitchFamily="34" charset="0"/>
        <a:ea typeface="SimSun" pitchFamily="2" charset="-122"/>
        <a:cs typeface="+mn-cs"/>
      </a:defRPr>
    </a:lvl8pPr>
    <a:lvl9pPr marL="3657600" algn="l" defTabSz="914400" rtl="0" eaLnBrk="1" latinLnBrk="0" hangingPunct="1">
      <a:defRPr kern="1200">
        <a:solidFill>
          <a:schemeClr val="bg1"/>
        </a:solidFill>
        <a:latin typeface="Arial" pitchFamily="34" charset="0"/>
        <a:ea typeface="SimSun"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275" autoAdjust="0"/>
  </p:normalViewPr>
  <p:slideViewPr>
    <p:cSldViewPr>
      <p:cViewPr varScale="1">
        <p:scale>
          <a:sx n="95" d="100"/>
          <a:sy n="95" d="100"/>
        </p:scale>
        <p:origin x="-1458" y="-90"/>
      </p:cViewPr>
      <p:guideLst>
        <p:guide orient="horz" pos="2160"/>
        <p:guide pos="2880"/>
      </p:guideLst>
    </p:cSldViewPr>
  </p:slideViewPr>
  <p:outlineViewPr>
    <p:cViewPr varScale="1">
      <p:scale>
        <a:sx n="170" d="200"/>
        <a:sy n="170" d="200"/>
      </p:scale>
      <p:origin x="-780" y="-84"/>
    </p:cViewPr>
    <p:sldLst>
      <p:sld r:id="rId1" collapse="1"/>
      <p:sld r:id="rId2" collapse="1"/>
      <p:sld r:id="rId3" collapse="1"/>
      <p:sld r:id="rId4" collapse="1"/>
      <p:sld r:id="rId5" collapse="1"/>
      <p:sld r:id="rId6" collapse="1"/>
    </p:sldLst>
  </p:outlineViewPr>
  <p:notesTextViewPr>
    <p:cViewPr>
      <p:scale>
        <a:sx n="1" d="1"/>
        <a:sy n="1" d="1"/>
      </p:scale>
      <p:origin x="0" y="0"/>
    </p:cViewPr>
  </p:notesTextViewPr>
  <p:sorterViewPr>
    <p:cViewPr>
      <p:scale>
        <a:sx n="75" d="100"/>
        <a:sy n="75" d="100"/>
      </p:scale>
      <p:origin x="0" y="10356"/>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_rels/viewProps.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slide" Target="slides/slide11.xml"/><Relationship Id="rId1" Type="http://schemas.openxmlformats.org/officeDocument/2006/relationships/slide" Target="slides/slide8.xml"/><Relationship Id="rId6" Type="http://schemas.openxmlformats.org/officeDocument/2006/relationships/slide" Target="slides/slide75.xml"/><Relationship Id="rId5" Type="http://schemas.openxmlformats.org/officeDocument/2006/relationships/slide" Target="slides/slide74.xml"/><Relationship Id="rId4" Type="http://schemas.openxmlformats.org/officeDocument/2006/relationships/slide" Target="slides/slide2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fr-FR" sz="1800"/>
              <a:t>Coût d'atténuation marginal</a:t>
            </a:r>
          </a:p>
          <a:p>
            <a:pPr>
              <a:defRPr sz="1800"/>
            </a:pPr>
            <a:r>
              <a:rPr lang="fr-FR" sz="1800"/>
              <a:t>Marginal Abatement Cost (MAC) curve</a:t>
            </a:r>
          </a:p>
        </c:rich>
      </c:tx>
      <c:layout>
        <c:manualLayout>
          <c:xMode val="edge"/>
          <c:yMode val="edge"/>
          <c:x val="0.28459205979832169"/>
          <c:y val="0"/>
        </c:manualLayout>
      </c:layout>
      <c:overlay val="0"/>
    </c:title>
    <c:autoTitleDeleted val="0"/>
    <c:plotArea>
      <c:layout>
        <c:manualLayout>
          <c:layoutTarget val="inner"/>
          <c:xMode val="edge"/>
          <c:yMode val="edge"/>
          <c:x val="0.12374425800963583"/>
          <c:y val="0.11507783691608801"/>
          <c:w val="0.85961186838105996"/>
          <c:h val="0.83436152169575295"/>
        </c:manualLayout>
      </c:layout>
      <c:scatterChart>
        <c:scatterStyle val="lineMarker"/>
        <c:varyColors val="0"/>
        <c:ser>
          <c:idx val="0"/>
          <c:order val="0"/>
          <c:tx>
            <c:strRef>
              <c:f>'Calcul coordonnées'!$I$5</c:f>
              <c:strCache>
                <c:ptCount val="1"/>
                <c:pt idx="0">
                  <c:v>F. Localisation engrais</c:v>
                </c:pt>
              </c:strCache>
            </c:strRef>
          </c:tx>
          <c:spPr>
            <a:ln w="9525">
              <a:solidFill>
                <a:schemeClr val="tx1"/>
              </a:solidFill>
            </a:ln>
          </c:spPr>
          <c:marker>
            <c:symbol val="none"/>
          </c:marker>
          <c:dLbls>
            <c:dLbl>
              <c:idx val="0"/>
              <c:delete val="1"/>
            </c:dLbl>
            <c:dLbl>
              <c:idx val="1"/>
              <c:layout>
                <c:manualLayout>
                  <c:x val="-1.2376237623762377E-2"/>
                  <c:y val="4.5888749730406714E-2"/>
                </c:manualLayout>
              </c:layout>
              <c:tx>
                <c:rich>
                  <a:bodyPr/>
                  <a:lstStyle/>
                  <a:p>
                    <a:r>
                      <a:rPr lang="fr-FR"/>
                      <a:t>F. Localisation engrais</a:t>
                    </a:r>
                    <a:endParaRPr lang="en-US"/>
                  </a:p>
                </c:rich>
              </c:tx>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coordonnées'!$J$5:$J$8</c:f>
              <c:numCache>
                <c:formatCode>General</c:formatCode>
                <c:ptCount val="4"/>
                <c:pt idx="0">
                  <c:v>0</c:v>
                </c:pt>
                <c:pt idx="1">
                  <c:v>0</c:v>
                </c:pt>
                <c:pt idx="2">
                  <c:v>0.66700000000000004</c:v>
                </c:pt>
                <c:pt idx="3">
                  <c:v>0.66700000000000004</c:v>
                </c:pt>
              </c:numCache>
            </c:numRef>
          </c:xVal>
          <c:yVal>
            <c:numRef>
              <c:f>'Calcul coordonnées'!$K$5:$K$8</c:f>
              <c:numCache>
                <c:formatCode>General</c:formatCode>
                <c:ptCount val="4"/>
                <c:pt idx="0">
                  <c:v>0</c:v>
                </c:pt>
                <c:pt idx="1">
                  <c:v>-670.4634155383801</c:v>
                </c:pt>
                <c:pt idx="2">
                  <c:v>-670.4634155383801</c:v>
                </c:pt>
                <c:pt idx="3">
                  <c:v>0</c:v>
                </c:pt>
              </c:numCache>
            </c:numRef>
          </c:yVal>
          <c:smooth val="0"/>
        </c:ser>
        <c:ser>
          <c:idx val="1"/>
          <c:order val="1"/>
          <c:tx>
            <c:strRef>
              <c:f>'Calcul coordonnées'!$I$9</c:f>
              <c:strCache>
                <c:ptCount val="1"/>
                <c:pt idx="0">
                  <c:v>E. Tracteurs bancs d'essai</c:v>
                </c:pt>
              </c:strCache>
            </c:strRef>
          </c:tx>
          <c:spPr>
            <a:ln w="9525">
              <a:solidFill>
                <a:schemeClr val="tx1"/>
              </a:solidFill>
            </a:ln>
          </c:spPr>
          <c:marker>
            <c:symbol val="none"/>
          </c:marker>
          <c:dLbls>
            <c:dLbl>
              <c:idx val="0"/>
              <c:delete val="1"/>
            </c:dLbl>
            <c:dLbl>
              <c:idx val="1"/>
              <c:layout>
                <c:manualLayout>
                  <c:x val="-1.100131666709978E-2"/>
                  <c:y val="0.1059900789671834"/>
                </c:manualLayout>
              </c:layout>
              <c:tx>
                <c:rich>
                  <a:bodyPr/>
                  <a:lstStyle/>
                  <a:p>
                    <a:r>
                      <a:rPr lang="en-US"/>
                      <a:t>E. Tracteurs bancs d'essai</a:t>
                    </a:r>
                  </a:p>
                </c:rich>
              </c:tx>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coordonnées'!$J$9:$J$12</c:f>
              <c:numCache>
                <c:formatCode>General</c:formatCode>
                <c:ptCount val="4"/>
                <c:pt idx="0">
                  <c:v>0.66700000000000004</c:v>
                </c:pt>
                <c:pt idx="1">
                  <c:v>0.66700000000000004</c:v>
                </c:pt>
                <c:pt idx="2">
                  <c:v>1.2256</c:v>
                </c:pt>
                <c:pt idx="3">
                  <c:v>1.2256</c:v>
                </c:pt>
              </c:numCache>
            </c:numRef>
          </c:xVal>
          <c:yVal>
            <c:numRef>
              <c:f>'Calcul coordonnées'!$K$9:$K$12</c:f>
              <c:numCache>
                <c:formatCode>General</c:formatCode>
                <c:ptCount val="4"/>
                <c:pt idx="0">
                  <c:v>0</c:v>
                </c:pt>
                <c:pt idx="1">
                  <c:v>-431</c:v>
                </c:pt>
                <c:pt idx="2">
                  <c:v>-431</c:v>
                </c:pt>
                <c:pt idx="3">
                  <c:v>0</c:v>
                </c:pt>
              </c:numCache>
            </c:numRef>
          </c:yVal>
          <c:smooth val="0"/>
        </c:ser>
        <c:ser>
          <c:idx val="2"/>
          <c:order val="2"/>
          <c:tx>
            <c:strRef>
              <c:f>'Calcul coordonnées'!$I$13</c:f>
              <c:strCache>
                <c:ptCount val="1"/>
                <c:pt idx="0">
                  <c:v>E. Tracteurs éco-conduite</c:v>
                </c:pt>
              </c:strCache>
            </c:strRef>
          </c:tx>
          <c:spPr>
            <a:ln w="9525">
              <a:solidFill>
                <a:schemeClr val="tx1"/>
              </a:solidFill>
            </a:ln>
          </c:spPr>
          <c:marker>
            <c:symbol val="none"/>
          </c:marker>
          <c:dLbls>
            <c:dLbl>
              <c:idx val="0"/>
              <c:delete val="1"/>
            </c:dLbl>
            <c:dLbl>
              <c:idx val="1"/>
              <c:layout>
                <c:manualLayout>
                  <c:x val="-6.8756875687568759E-3"/>
                  <c:y val="0.10351946936474354"/>
                </c:manualLayout>
              </c:layout>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coordonnées'!$J$13:$J$16</c:f>
              <c:numCache>
                <c:formatCode>General</c:formatCode>
                <c:ptCount val="4"/>
                <c:pt idx="0">
                  <c:v>1.2256</c:v>
                </c:pt>
                <c:pt idx="1">
                  <c:v>1.2256</c:v>
                </c:pt>
                <c:pt idx="2">
                  <c:v>2.3419600000000003</c:v>
                </c:pt>
                <c:pt idx="3">
                  <c:v>2.3419600000000003</c:v>
                </c:pt>
              </c:numCache>
            </c:numRef>
          </c:xVal>
          <c:yVal>
            <c:numRef>
              <c:f>'Calcul coordonnées'!$K$13:$K$16</c:f>
              <c:numCache>
                <c:formatCode>General</c:formatCode>
                <c:ptCount val="4"/>
                <c:pt idx="0">
                  <c:v>0</c:v>
                </c:pt>
                <c:pt idx="1">
                  <c:v>-402</c:v>
                </c:pt>
                <c:pt idx="2">
                  <c:v>-402</c:v>
                </c:pt>
                <c:pt idx="3">
                  <c:v>0</c:v>
                </c:pt>
              </c:numCache>
            </c:numRef>
          </c:yVal>
          <c:smooth val="0"/>
        </c:ser>
        <c:ser>
          <c:idx val="4"/>
          <c:order val="3"/>
          <c:tx>
            <c:strRef>
              <c:f>'Calcul coordonnées'!$I$17</c:f>
              <c:strCache>
                <c:ptCount val="1"/>
                <c:pt idx="0">
                  <c:v>P. Durée de pâturage</c:v>
                </c:pt>
              </c:strCache>
            </c:strRef>
          </c:tx>
          <c:spPr>
            <a:ln w="9525">
              <a:solidFill>
                <a:schemeClr val="tx1"/>
              </a:solidFill>
            </a:ln>
          </c:spPr>
          <c:marker>
            <c:symbol val="none"/>
          </c:marker>
          <c:dLbls>
            <c:dLbl>
              <c:idx val="0"/>
              <c:delete val="1"/>
            </c:dLbl>
            <c:dLbl>
              <c:idx val="1"/>
              <c:layout>
                <c:manualLayout>
                  <c:x val="-1.1001100110011002E-2"/>
                  <c:y val="9.1506014295065594E-2"/>
                </c:manualLayout>
              </c:layout>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coordonnées'!$J$17:$J$20</c:f>
              <c:numCache>
                <c:formatCode>General</c:formatCode>
                <c:ptCount val="4"/>
                <c:pt idx="0">
                  <c:v>2.3419600000000003</c:v>
                </c:pt>
                <c:pt idx="1">
                  <c:v>2.3419600000000003</c:v>
                </c:pt>
                <c:pt idx="2">
                  <c:v>2.8434400000000002</c:v>
                </c:pt>
                <c:pt idx="3">
                  <c:v>2.8434400000000002</c:v>
                </c:pt>
              </c:numCache>
            </c:numRef>
          </c:xVal>
          <c:yVal>
            <c:numRef>
              <c:f>'Calcul coordonnées'!$K$17:$K$20</c:f>
              <c:numCache>
                <c:formatCode>General</c:formatCode>
                <c:ptCount val="4"/>
                <c:pt idx="0">
                  <c:v>0</c:v>
                </c:pt>
                <c:pt idx="1">
                  <c:v>-322</c:v>
                </c:pt>
                <c:pt idx="2">
                  <c:v>-322</c:v>
                </c:pt>
                <c:pt idx="3">
                  <c:v>0</c:v>
                </c:pt>
              </c:numCache>
            </c:numRef>
          </c:yVal>
          <c:smooth val="0"/>
        </c:ser>
        <c:ser>
          <c:idx val="5"/>
          <c:order val="4"/>
          <c:tx>
            <c:strRef>
              <c:f>'Calcul coordonnées'!$I$21</c:f>
              <c:strCache>
                <c:ptCount val="1"/>
                <c:pt idx="0">
                  <c:v>F. Ajustement dose (N2a)</c:v>
                </c:pt>
              </c:strCache>
            </c:strRef>
          </c:tx>
          <c:spPr>
            <a:ln w="9525">
              <a:solidFill>
                <a:schemeClr val="tx1"/>
              </a:solidFill>
            </a:ln>
          </c:spPr>
          <c:marker>
            <c:symbol val="none"/>
          </c:marker>
          <c:dLbls>
            <c:dLbl>
              <c:idx val="0"/>
              <c:delete val="1"/>
            </c:dLbl>
            <c:dLbl>
              <c:idx val="1"/>
              <c:layout>
                <c:manualLayout>
                  <c:x val="-5.5005500550055009E-3"/>
                  <c:y val="0.10118469693931219"/>
                </c:manualLayout>
              </c:layout>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coordonnées'!$J$21:$J$24</c:f>
              <c:numCache>
                <c:formatCode>General</c:formatCode>
                <c:ptCount val="4"/>
                <c:pt idx="0">
                  <c:v>2.8434400000000002</c:v>
                </c:pt>
                <c:pt idx="1">
                  <c:v>2.8434400000000002</c:v>
                </c:pt>
                <c:pt idx="2">
                  <c:v>4.1430870000000004</c:v>
                </c:pt>
                <c:pt idx="3">
                  <c:v>4.1430870000000004</c:v>
                </c:pt>
              </c:numCache>
            </c:numRef>
          </c:xVal>
          <c:yVal>
            <c:numRef>
              <c:f>'Calcul coordonnées'!$K$21:$K$24</c:f>
              <c:numCache>
                <c:formatCode>General</c:formatCode>
                <c:ptCount val="4"/>
                <c:pt idx="0">
                  <c:v>0</c:v>
                </c:pt>
                <c:pt idx="1">
                  <c:v>-181.72448637815648</c:v>
                </c:pt>
                <c:pt idx="2">
                  <c:v>-181.72448637815648</c:v>
                </c:pt>
                <c:pt idx="3">
                  <c:v>0</c:v>
                </c:pt>
              </c:numCache>
            </c:numRef>
          </c:yVal>
          <c:smooth val="0"/>
        </c:ser>
        <c:ser>
          <c:idx val="6"/>
          <c:order val="5"/>
          <c:tx>
            <c:strRef>
              <c:f>'Calcul coordonnées'!$I$25</c:f>
              <c:strCache>
                <c:ptCount val="1"/>
                <c:pt idx="0">
                  <c:v>L. Légumineuses prairies</c:v>
                </c:pt>
              </c:strCache>
            </c:strRef>
          </c:tx>
          <c:spPr>
            <a:ln w="9525">
              <a:solidFill>
                <a:schemeClr val="tx1"/>
              </a:solidFill>
            </a:ln>
          </c:spPr>
          <c:marker>
            <c:symbol val="none"/>
          </c:marker>
          <c:dLbls>
            <c:dLbl>
              <c:idx val="0"/>
              <c:delete val="1"/>
            </c:dLbl>
            <c:dLbl>
              <c:idx val="1"/>
              <c:layout>
                <c:manualLayout>
                  <c:x val="-1.3751483416058141E-2"/>
                  <c:y val="0.11072754240655046"/>
                </c:manualLayout>
              </c:layout>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coordonnées'!$J$25:$J$28</c:f>
              <c:numCache>
                <c:formatCode>General</c:formatCode>
                <c:ptCount val="4"/>
                <c:pt idx="0">
                  <c:v>4.1430870000000004</c:v>
                </c:pt>
                <c:pt idx="1">
                  <c:v>4.1430870000000004</c:v>
                </c:pt>
                <c:pt idx="2">
                  <c:v>4.5036990000000001</c:v>
                </c:pt>
                <c:pt idx="3">
                  <c:v>4.5036990000000001</c:v>
                </c:pt>
              </c:numCache>
            </c:numRef>
          </c:xVal>
          <c:yVal>
            <c:numRef>
              <c:f>'Calcul coordonnées'!$K$25:$K$28</c:f>
              <c:numCache>
                <c:formatCode>General</c:formatCode>
                <c:ptCount val="4"/>
                <c:pt idx="0">
                  <c:v>0</c:v>
                </c:pt>
                <c:pt idx="1">
                  <c:v>-158.81</c:v>
                </c:pt>
                <c:pt idx="2">
                  <c:v>-158.81</c:v>
                </c:pt>
                <c:pt idx="3">
                  <c:v>0</c:v>
                </c:pt>
              </c:numCache>
            </c:numRef>
          </c:yVal>
          <c:smooth val="0"/>
        </c:ser>
        <c:ser>
          <c:idx val="7"/>
          <c:order val="6"/>
          <c:tx>
            <c:strRef>
              <c:f>'Calcul coordonnées'!$I$29</c:f>
              <c:strCache>
                <c:ptCount val="1"/>
                <c:pt idx="0">
                  <c:v>P. Durée prairies temporaires</c:v>
                </c:pt>
              </c:strCache>
            </c:strRef>
          </c:tx>
          <c:spPr>
            <a:ln w="9525">
              <a:solidFill>
                <a:schemeClr val="tx1"/>
              </a:solidFill>
            </a:ln>
          </c:spPr>
          <c:marker>
            <c:symbol val="none"/>
          </c:marker>
          <c:dLbls>
            <c:dLbl>
              <c:idx val="0"/>
              <c:delete val="1"/>
            </c:dLbl>
            <c:dLbl>
              <c:idx val="1"/>
              <c:layout>
                <c:manualLayout>
                  <c:x val="5.5005500550055009E-3"/>
                  <c:y val="0.12270694358784201"/>
                </c:manualLayout>
              </c:layout>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coordonnées'!$J$29:$J$32</c:f>
              <c:numCache>
                <c:formatCode>General</c:formatCode>
                <c:ptCount val="4"/>
                <c:pt idx="0">
                  <c:v>4.5036990000000001</c:v>
                </c:pt>
                <c:pt idx="1">
                  <c:v>4.5036990000000001</c:v>
                </c:pt>
                <c:pt idx="2">
                  <c:v>6.9500989999999998</c:v>
                </c:pt>
                <c:pt idx="3">
                  <c:v>6.9500989999999998</c:v>
                </c:pt>
              </c:numCache>
            </c:numRef>
          </c:xVal>
          <c:yVal>
            <c:numRef>
              <c:f>'Calcul coordonnées'!$K$29:$K$32</c:f>
              <c:numCache>
                <c:formatCode>General</c:formatCode>
                <c:ptCount val="4"/>
                <c:pt idx="0">
                  <c:v>0</c:v>
                </c:pt>
                <c:pt idx="1">
                  <c:v>-146</c:v>
                </c:pt>
                <c:pt idx="2">
                  <c:v>-146</c:v>
                </c:pt>
                <c:pt idx="3">
                  <c:v>0</c:v>
                </c:pt>
              </c:numCache>
            </c:numRef>
          </c:yVal>
          <c:smooth val="0"/>
        </c:ser>
        <c:ser>
          <c:idx val="8"/>
          <c:order val="7"/>
          <c:tx>
            <c:strRef>
              <c:f>'Calcul coordonnées'!$I$33</c:f>
              <c:strCache>
                <c:ptCount val="1"/>
                <c:pt idx="0">
                  <c:v>F. Ajustement dose (bilan)</c:v>
                </c:pt>
              </c:strCache>
            </c:strRef>
          </c:tx>
          <c:spPr>
            <a:ln w="9525">
              <a:solidFill>
                <a:schemeClr val="tx1"/>
              </a:solidFill>
            </a:ln>
          </c:spPr>
          <c:marker>
            <c:symbol val="none"/>
          </c:marker>
          <c:dLbls>
            <c:dLbl>
              <c:idx val="0"/>
              <c:delete val="1"/>
            </c:dLbl>
            <c:dLbl>
              <c:idx val="1"/>
              <c:layout>
                <c:manualLayout>
                  <c:x val="1.1000991831466611E-2"/>
                  <c:y val="0.10592216037867924"/>
                </c:manualLayout>
              </c:layout>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coordonnées'!$J$33:$J$36</c:f>
              <c:numCache>
                <c:formatCode>General</c:formatCode>
                <c:ptCount val="4"/>
                <c:pt idx="0">
                  <c:v>6.9500989999999998</c:v>
                </c:pt>
                <c:pt idx="1">
                  <c:v>6.9500989999999998</c:v>
                </c:pt>
                <c:pt idx="2">
                  <c:v>10.280526</c:v>
                </c:pt>
                <c:pt idx="3">
                  <c:v>10.280526</c:v>
                </c:pt>
              </c:numCache>
            </c:numRef>
          </c:xVal>
          <c:yVal>
            <c:numRef>
              <c:f>'Calcul coordonnées'!$K$33:$K$36</c:f>
              <c:numCache>
                <c:formatCode>General</c:formatCode>
                <c:ptCount val="4"/>
                <c:pt idx="0">
                  <c:v>0</c:v>
                </c:pt>
                <c:pt idx="1">
                  <c:v>-94.774157136800994</c:v>
                </c:pt>
                <c:pt idx="2">
                  <c:v>-94.774157136800994</c:v>
                </c:pt>
                <c:pt idx="3">
                  <c:v>0</c:v>
                </c:pt>
              </c:numCache>
            </c:numRef>
          </c:yVal>
          <c:smooth val="0"/>
        </c:ser>
        <c:ser>
          <c:idx val="9"/>
          <c:order val="8"/>
          <c:tx>
            <c:strRef>
              <c:f>'Calcul coordonnées'!$I$37</c:f>
              <c:strCache>
                <c:ptCount val="1"/>
                <c:pt idx="0">
                  <c:v>F. Date apport azote</c:v>
                </c:pt>
              </c:strCache>
            </c:strRef>
          </c:tx>
          <c:spPr>
            <a:ln w="9525">
              <a:solidFill>
                <a:schemeClr val="tx1"/>
              </a:solidFill>
            </a:ln>
          </c:spPr>
          <c:marker>
            <c:symbol val="none"/>
          </c:marker>
          <c:dLbls>
            <c:dLbl>
              <c:idx val="0"/>
              <c:delete val="1"/>
            </c:dLbl>
            <c:dLbl>
              <c:idx val="1"/>
              <c:layout>
                <c:manualLayout>
                  <c:x val="-1.5138964683869962E-2"/>
                  <c:y val="-0.15365946868366587"/>
                </c:manualLayout>
              </c:layout>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coordonnées'!$J$37:$J$40</c:f>
              <c:numCache>
                <c:formatCode>General</c:formatCode>
                <c:ptCount val="4"/>
                <c:pt idx="0">
                  <c:v>10.280526</c:v>
                </c:pt>
                <c:pt idx="1">
                  <c:v>10.280526</c:v>
                </c:pt>
                <c:pt idx="2">
                  <c:v>10.545526000000001</c:v>
                </c:pt>
                <c:pt idx="3">
                  <c:v>10.545526000000001</c:v>
                </c:pt>
              </c:numCache>
            </c:numRef>
          </c:xVal>
          <c:yVal>
            <c:numRef>
              <c:f>'Calcul coordonnées'!$K$37:$K$40</c:f>
              <c:numCache>
                <c:formatCode>General</c:formatCode>
                <c:ptCount val="4"/>
                <c:pt idx="0">
                  <c:v>0</c:v>
                </c:pt>
                <c:pt idx="1">
                  <c:v>-94.774157136800937</c:v>
                </c:pt>
                <c:pt idx="2">
                  <c:v>-94.774157136800937</c:v>
                </c:pt>
                <c:pt idx="3">
                  <c:v>0</c:v>
                </c:pt>
              </c:numCache>
            </c:numRef>
          </c:yVal>
          <c:smooth val="0"/>
        </c:ser>
        <c:ser>
          <c:idx val="10"/>
          <c:order val="9"/>
          <c:tx>
            <c:strRef>
              <c:f>'Calcul coordonnées'!$I$41</c:f>
              <c:strCache>
                <c:ptCount val="1"/>
                <c:pt idx="0">
                  <c:v>AA. Alimentation azotée porcs</c:v>
                </c:pt>
              </c:strCache>
            </c:strRef>
          </c:tx>
          <c:spPr>
            <a:ln w="9525">
              <a:solidFill>
                <a:schemeClr val="tx1"/>
              </a:solidFill>
            </a:ln>
          </c:spPr>
          <c:marker>
            <c:symbol val="none"/>
          </c:marker>
          <c:dLbls>
            <c:dLbl>
              <c:idx val="0"/>
              <c:delete val="1"/>
            </c:dLbl>
            <c:dLbl>
              <c:idx val="1"/>
              <c:layout>
                <c:manualLayout>
                  <c:x val="-1.3720299195273858E-2"/>
                  <c:y val="0.12342434550318404"/>
                </c:manualLayout>
              </c:layout>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coordonnées'!$J$41:$J$44</c:f>
              <c:numCache>
                <c:formatCode>General</c:formatCode>
                <c:ptCount val="4"/>
                <c:pt idx="0">
                  <c:v>10.545526000000001</c:v>
                </c:pt>
                <c:pt idx="1">
                  <c:v>10.545526000000001</c:v>
                </c:pt>
                <c:pt idx="2">
                  <c:v>10.950951</c:v>
                </c:pt>
                <c:pt idx="3">
                  <c:v>10.950951</c:v>
                </c:pt>
              </c:numCache>
            </c:numRef>
          </c:xVal>
          <c:yVal>
            <c:numRef>
              <c:f>'Calcul coordonnées'!$K$41:$K$44</c:f>
              <c:numCache>
                <c:formatCode>General</c:formatCode>
                <c:ptCount val="4"/>
                <c:pt idx="0">
                  <c:v>0</c:v>
                </c:pt>
                <c:pt idx="1">
                  <c:v>-90.6</c:v>
                </c:pt>
                <c:pt idx="2">
                  <c:v>-90.6</c:v>
                </c:pt>
                <c:pt idx="3">
                  <c:v>0</c:v>
                </c:pt>
              </c:numCache>
            </c:numRef>
          </c:yVal>
          <c:smooth val="0"/>
        </c:ser>
        <c:ser>
          <c:idx val="11"/>
          <c:order val="10"/>
          <c:tx>
            <c:strRef>
              <c:f>'Calcul coordonnées'!$I$45</c:f>
              <c:strCache>
                <c:ptCount val="1"/>
                <c:pt idx="0">
                  <c:v>AA. Alimentation azotée vaches</c:v>
                </c:pt>
              </c:strCache>
            </c:strRef>
          </c:tx>
          <c:spPr>
            <a:ln w="9525">
              <a:solidFill>
                <a:schemeClr val="tx1"/>
              </a:solidFill>
            </a:ln>
          </c:spPr>
          <c:marker>
            <c:symbol val="none"/>
          </c:marker>
          <c:dLbls>
            <c:dLbl>
              <c:idx val="0"/>
              <c:delete val="1"/>
            </c:dLbl>
            <c:dLbl>
              <c:idx val="1"/>
              <c:delete val="1"/>
            </c:dLbl>
            <c:dLbl>
              <c:idx val="2"/>
              <c:delete val="1"/>
            </c:dLbl>
            <c:dLbl>
              <c:idx val="3"/>
              <c:layout>
                <c:manualLayout>
                  <c:x val="-1.6419033635647028E-2"/>
                  <c:y val="-0.13100947076473682"/>
                </c:manualLayout>
              </c:layout>
              <c:showLegendKey val="0"/>
              <c:showVal val="0"/>
              <c:showCatName val="0"/>
              <c:showSerName val="1"/>
              <c:showPercent val="0"/>
              <c:showBubbleSize val="0"/>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coordonnées'!$J$45:$J$48</c:f>
              <c:numCache>
                <c:formatCode>General</c:formatCode>
                <c:ptCount val="4"/>
                <c:pt idx="0">
                  <c:v>10.950951</c:v>
                </c:pt>
                <c:pt idx="1">
                  <c:v>10.950951</c:v>
                </c:pt>
                <c:pt idx="2">
                  <c:v>11.119845999999999</c:v>
                </c:pt>
                <c:pt idx="3">
                  <c:v>11.119845999999999</c:v>
                </c:pt>
              </c:numCache>
            </c:numRef>
          </c:xVal>
          <c:yVal>
            <c:numRef>
              <c:f>'Calcul coordonnées'!$K$45:$K$48</c:f>
              <c:numCache>
                <c:formatCode>General</c:formatCode>
                <c:ptCount val="4"/>
                <c:pt idx="0">
                  <c:v>0</c:v>
                </c:pt>
                <c:pt idx="1">
                  <c:v>-90.2</c:v>
                </c:pt>
                <c:pt idx="2">
                  <c:v>-90.2</c:v>
                </c:pt>
                <c:pt idx="3">
                  <c:v>0</c:v>
                </c:pt>
              </c:numCache>
            </c:numRef>
          </c:yVal>
          <c:smooth val="0"/>
        </c:ser>
        <c:ser>
          <c:idx val="12"/>
          <c:order val="11"/>
          <c:tx>
            <c:strRef>
              <c:f>'Calcul coordonnées'!$I$49</c:f>
              <c:strCache>
                <c:ptCount val="1"/>
                <c:pt idx="0">
                  <c:v>P. Désintensification</c:v>
                </c:pt>
              </c:strCache>
            </c:strRef>
          </c:tx>
          <c:spPr>
            <a:ln w="9525">
              <a:solidFill>
                <a:schemeClr val="tx1"/>
              </a:solidFill>
            </a:ln>
          </c:spPr>
          <c:marker>
            <c:symbol val="none"/>
          </c:marker>
          <c:dLbls>
            <c:dLbl>
              <c:idx val="0"/>
              <c:layout>
                <c:manualLayout>
                  <c:x val="-1.0972970246740902E-2"/>
                  <c:y val="0.1330577234562382"/>
                </c:manualLayout>
              </c:layout>
              <c:showLegendKey val="0"/>
              <c:showVal val="0"/>
              <c:showCatName val="0"/>
              <c:showSerName val="1"/>
              <c:showPercent val="0"/>
              <c:showBubbleSize val="0"/>
            </c:dLbl>
            <c:dLbl>
              <c:idx val="1"/>
              <c:delete val="1"/>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coordonnées'!$J$49:$J$52</c:f>
              <c:numCache>
                <c:formatCode>General</c:formatCode>
                <c:ptCount val="4"/>
                <c:pt idx="0">
                  <c:v>11.119845999999999</c:v>
                </c:pt>
                <c:pt idx="1">
                  <c:v>11.119845999999999</c:v>
                </c:pt>
                <c:pt idx="2">
                  <c:v>11.427645999999999</c:v>
                </c:pt>
                <c:pt idx="3">
                  <c:v>11.427645999999999</c:v>
                </c:pt>
              </c:numCache>
            </c:numRef>
          </c:xVal>
          <c:yVal>
            <c:numRef>
              <c:f>'Calcul coordonnées'!$K$49:$K$52</c:f>
              <c:numCache>
                <c:formatCode>General</c:formatCode>
                <c:ptCount val="4"/>
                <c:pt idx="0">
                  <c:v>0</c:v>
                </c:pt>
                <c:pt idx="1">
                  <c:v>-66.739999999999995</c:v>
                </c:pt>
                <c:pt idx="2">
                  <c:v>-66.739999999999995</c:v>
                </c:pt>
                <c:pt idx="3">
                  <c:v>0</c:v>
                </c:pt>
              </c:numCache>
            </c:numRef>
          </c:yVal>
          <c:smooth val="0"/>
        </c:ser>
        <c:ser>
          <c:idx val="13"/>
          <c:order val="12"/>
          <c:tx>
            <c:strRef>
              <c:f>'Calcul coordonnées'!$I$53</c:f>
              <c:strCache>
                <c:ptCount val="1"/>
                <c:pt idx="0">
                  <c:v>P. Intensification</c:v>
                </c:pt>
              </c:strCache>
            </c:strRef>
          </c:tx>
          <c:spPr>
            <a:ln w="9525">
              <a:solidFill>
                <a:schemeClr val="tx1"/>
              </a:solidFill>
            </a:ln>
          </c:spPr>
          <c:marker>
            <c:symbol val="none"/>
          </c:marker>
          <c:dLbls>
            <c:dLbl>
              <c:idx val="0"/>
              <c:delete val="1"/>
            </c:dLbl>
            <c:dLbl>
              <c:idx val="1"/>
              <c:delete val="1"/>
            </c:dLbl>
            <c:dLbl>
              <c:idx val="2"/>
              <c:delete val="1"/>
            </c:dLbl>
            <c:dLbl>
              <c:idx val="3"/>
              <c:layout>
                <c:manualLayout>
                  <c:x val="-2.2016895499260263E-2"/>
                  <c:y val="-7.0162190563826624E-2"/>
                </c:manualLayout>
              </c:layout>
              <c:showLegendKey val="0"/>
              <c:showVal val="0"/>
              <c:showCatName val="0"/>
              <c:showSerName val="1"/>
              <c:showPercent val="0"/>
              <c:showBubbleSize val="0"/>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coordonnées'!$J$53:$J$56</c:f>
              <c:numCache>
                <c:formatCode>General</c:formatCode>
                <c:ptCount val="4"/>
                <c:pt idx="0">
                  <c:v>11.427645999999999</c:v>
                </c:pt>
                <c:pt idx="1">
                  <c:v>11.427645999999999</c:v>
                </c:pt>
                <c:pt idx="2">
                  <c:v>11.976766</c:v>
                </c:pt>
                <c:pt idx="3">
                  <c:v>11.976766</c:v>
                </c:pt>
              </c:numCache>
            </c:numRef>
          </c:xVal>
          <c:yVal>
            <c:numRef>
              <c:f>'Calcul coordonnées'!$K$53:$K$56</c:f>
              <c:numCache>
                <c:formatCode>General</c:formatCode>
                <c:ptCount val="4"/>
                <c:pt idx="0">
                  <c:v>0</c:v>
                </c:pt>
                <c:pt idx="1">
                  <c:v>-2.84</c:v>
                </c:pt>
                <c:pt idx="2">
                  <c:v>-2.84</c:v>
                </c:pt>
                <c:pt idx="3">
                  <c:v>0</c:v>
                </c:pt>
              </c:numCache>
            </c:numRef>
          </c:yVal>
          <c:smooth val="0"/>
        </c:ser>
        <c:ser>
          <c:idx val="14"/>
          <c:order val="13"/>
          <c:tx>
            <c:strRef>
              <c:f>'Calcul coordonnées'!$I$57</c:f>
              <c:strCache>
                <c:ptCount val="1"/>
                <c:pt idx="0">
                  <c:v>L. Légumineuses cultures</c:v>
                </c:pt>
              </c:strCache>
            </c:strRef>
          </c:tx>
          <c:spPr>
            <a:ln w="9525">
              <a:solidFill>
                <a:schemeClr val="tx1"/>
              </a:solidFill>
            </a:ln>
          </c:spPr>
          <c:marker>
            <c:symbol val="none"/>
          </c:marker>
          <c:dLbls>
            <c:dLbl>
              <c:idx val="0"/>
              <c:delete val="1"/>
            </c:dLbl>
            <c:dLbl>
              <c:idx val="1"/>
              <c:delete val="1"/>
            </c:dLbl>
            <c:dLbl>
              <c:idx val="2"/>
              <c:layout>
                <c:manualLayout>
                  <c:x val="-2.4758545083266293E-2"/>
                  <c:y val="0.10719097015719106"/>
                </c:manualLayout>
              </c:layout>
              <c:showLegendKey val="0"/>
              <c:showVal val="0"/>
              <c:showCatName val="0"/>
              <c:showSerName val="1"/>
              <c:showPercent val="0"/>
              <c:showBubbleSize val="0"/>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coordonnées'!$J$57:$J$60</c:f>
              <c:numCache>
                <c:formatCode>General</c:formatCode>
                <c:ptCount val="4"/>
                <c:pt idx="0">
                  <c:v>11.976766</c:v>
                </c:pt>
                <c:pt idx="1">
                  <c:v>11.976766</c:v>
                </c:pt>
                <c:pt idx="2">
                  <c:v>12.717768</c:v>
                </c:pt>
                <c:pt idx="3">
                  <c:v>12.717768</c:v>
                </c:pt>
              </c:numCache>
            </c:numRef>
          </c:xVal>
          <c:yVal>
            <c:numRef>
              <c:f>'Calcul coordonnées'!$K$57:$K$60</c:f>
              <c:numCache>
                <c:formatCode>General</c:formatCode>
                <c:ptCount val="4"/>
                <c:pt idx="0">
                  <c:v>0</c:v>
                </c:pt>
                <c:pt idx="1">
                  <c:v>-1.31</c:v>
                </c:pt>
                <c:pt idx="2">
                  <c:v>-1.31</c:v>
                </c:pt>
                <c:pt idx="3">
                  <c:v>0</c:v>
                </c:pt>
              </c:numCache>
            </c:numRef>
          </c:yVal>
          <c:smooth val="0"/>
        </c:ser>
        <c:ser>
          <c:idx val="15"/>
          <c:order val="14"/>
          <c:tx>
            <c:strRef>
              <c:f>'Calcul coordonnées'!$I$61</c:f>
              <c:strCache>
                <c:ptCount val="1"/>
                <c:pt idx="0">
                  <c:v>CI. Cultures intercalaires</c:v>
                </c:pt>
              </c:strCache>
            </c:strRef>
          </c:tx>
          <c:spPr>
            <a:ln w="9525">
              <a:solidFill>
                <a:schemeClr val="tx1"/>
              </a:solidFill>
            </a:ln>
          </c:spPr>
          <c:marker>
            <c:symbol val="none"/>
          </c:marker>
          <c:dLbls>
            <c:dLbl>
              <c:idx val="0"/>
              <c:layout>
                <c:manualLayout>
                  <c:x val="-1.0951586546369312E-2"/>
                  <c:y val="-0.10242445195078244"/>
                </c:manualLayout>
              </c:layout>
              <c:showLegendKey val="0"/>
              <c:showVal val="0"/>
              <c:showCatName val="0"/>
              <c:showSerName val="1"/>
              <c:showPercent val="0"/>
              <c:showBubbleSize val="0"/>
            </c:dLbl>
            <c:dLbl>
              <c:idx val="1"/>
              <c:delete val="1"/>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coordonnées'!$J$61:$J$64</c:f>
              <c:numCache>
                <c:formatCode>General</c:formatCode>
                <c:ptCount val="4"/>
                <c:pt idx="0">
                  <c:v>12.717768</c:v>
                </c:pt>
                <c:pt idx="1">
                  <c:v>12.717768</c:v>
                </c:pt>
                <c:pt idx="2">
                  <c:v>13.217549999999999</c:v>
                </c:pt>
                <c:pt idx="3">
                  <c:v>13.217549999999999</c:v>
                </c:pt>
              </c:numCache>
            </c:numRef>
          </c:xVal>
          <c:yVal>
            <c:numRef>
              <c:f>'Calcul coordonnées'!$K$61:$K$64</c:f>
              <c:numCache>
                <c:formatCode>General</c:formatCode>
                <c:ptCount val="4"/>
                <c:pt idx="0">
                  <c:v>0</c:v>
                </c:pt>
                <c:pt idx="1">
                  <c:v>2.64</c:v>
                </c:pt>
                <c:pt idx="2">
                  <c:v>2.64</c:v>
                </c:pt>
                <c:pt idx="3">
                  <c:v>0</c:v>
                </c:pt>
              </c:numCache>
            </c:numRef>
          </c:yVal>
          <c:smooth val="0"/>
        </c:ser>
        <c:ser>
          <c:idx val="16"/>
          <c:order val="15"/>
          <c:tx>
            <c:strRef>
              <c:f>'Calcul coordonnées'!$I$65</c:f>
              <c:strCache>
                <c:ptCount val="1"/>
                <c:pt idx="0">
                  <c:v>M. Méthanisation</c:v>
                </c:pt>
              </c:strCache>
            </c:strRef>
          </c:tx>
          <c:spPr>
            <a:ln w="9525">
              <a:solidFill>
                <a:schemeClr val="tx1"/>
              </a:solidFill>
            </a:ln>
          </c:spPr>
          <c:marker>
            <c:symbol val="none"/>
          </c:marker>
          <c:dLbls>
            <c:dLbl>
              <c:idx val="0"/>
              <c:delete val="1"/>
            </c:dLbl>
            <c:dLbl>
              <c:idx val="1"/>
              <c:delete val="1"/>
            </c:dLbl>
            <c:dLbl>
              <c:idx val="2"/>
              <c:layout>
                <c:manualLayout>
                  <c:x val="-0.10009580545757393"/>
                  <c:y val="-1.0109041366768689E-2"/>
                </c:manualLayout>
              </c:layout>
              <c:spPr/>
              <c:txPr>
                <a:bodyPr rot="0" vert="horz"/>
                <a:lstStyle/>
                <a:p>
                  <a:pPr algn="ctr">
                    <a:defRPr/>
                  </a:pPr>
                  <a:endParaRPr lang="fr-FR"/>
                </a:p>
              </c:txPr>
              <c:showLegendKey val="0"/>
              <c:showVal val="0"/>
              <c:showCatName val="0"/>
              <c:showSerName val="1"/>
              <c:showPercent val="0"/>
              <c:showBubbleSize val="0"/>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coordonnées'!$J$65:$J$68</c:f>
              <c:numCache>
                <c:formatCode>General</c:formatCode>
                <c:ptCount val="4"/>
                <c:pt idx="0">
                  <c:v>13.217549999999999</c:v>
                </c:pt>
                <c:pt idx="1">
                  <c:v>13.217549999999999</c:v>
                </c:pt>
                <c:pt idx="2">
                  <c:v>18.19755</c:v>
                </c:pt>
                <c:pt idx="3">
                  <c:v>18.19755</c:v>
                </c:pt>
              </c:numCache>
            </c:numRef>
          </c:xVal>
          <c:yVal>
            <c:numRef>
              <c:f>'Calcul coordonnées'!$K$65:$K$68</c:f>
              <c:numCache>
                <c:formatCode>General</c:formatCode>
                <c:ptCount val="4"/>
                <c:pt idx="0">
                  <c:v>0</c:v>
                </c:pt>
                <c:pt idx="1">
                  <c:v>3</c:v>
                </c:pt>
                <c:pt idx="2">
                  <c:v>3</c:v>
                </c:pt>
                <c:pt idx="3">
                  <c:v>0</c:v>
                </c:pt>
              </c:numCache>
            </c:numRef>
          </c:yVal>
          <c:smooth val="0"/>
        </c:ser>
        <c:ser>
          <c:idx val="17"/>
          <c:order val="16"/>
          <c:tx>
            <c:strRef>
              <c:f>'Calcul coordonnées'!$I$69</c:f>
              <c:strCache>
                <c:ptCount val="1"/>
                <c:pt idx="0">
                  <c:v>AF. Agroforesterie</c:v>
                </c:pt>
              </c:strCache>
            </c:strRef>
          </c:tx>
          <c:spPr>
            <a:ln w="9525">
              <a:solidFill>
                <a:schemeClr val="tx1"/>
              </a:solidFill>
            </a:ln>
          </c:spPr>
          <c:marker>
            <c:symbol val="none"/>
          </c:marker>
          <c:dLbls>
            <c:dLbl>
              <c:idx val="0"/>
              <c:layout>
                <c:manualLayout>
                  <c:x val="-8.2504759889993652E-3"/>
                  <c:y val="-8.0344282339685935E-2"/>
                </c:manualLayout>
              </c:layout>
              <c:spPr/>
              <c:txPr>
                <a:bodyPr/>
                <a:lstStyle/>
                <a:p>
                  <a:pPr algn="ctr">
                    <a:defRPr sz="1400"/>
                  </a:pPr>
                  <a:endParaRPr lang="fr-FR"/>
                </a:p>
              </c:txPr>
              <c:showLegendKey val="0"/>
              <c:showVal val="0"/>
              <c:showCatName val="0"/>
              <c:showSerName val="1"/>
              <c:showPercent val="0"/>
              <c:showBubbleSize val="0"/>
            </c:dLbl>
            <c:dLbl>
              <c:idx val="1"/>
              <c:delete val="1"/>
            </c:dLbl>
            <c:dLbl>
              <c:idx val="2"/>
              <c:delete val="1"/>
            </c:dLbl>
            <c:dLbl>
              <c:idx val="3"/>
              <c:delete val="1"/>
            </c:dLbl>
            <c:txPr>
              <a:bodyPr/>
              <a:lstStyle/>
              <a:p>
                <a:pPr algn="ctr">
                  <a:defRPr/>
                </a:pPr>
                <a:endParaRPr lang="fr-FR"/>
              </a:p>
            </c:txPr>
            <c:showLegendKey val="0"/>
            <c:showVal val="0"/>
            <c:showCatName val="0"/>
            <c:showSerName val="1"/>
            <c:showPercent val="0"/>
            <c:showBubbleSize val="0"/>
            <c:showLeaderLines val="0"/>
          </c:dLbls>
          <c:xVal>
            <c:numRef>
              <c:f>'Calcul coordonnées'!$J$69:$J$72</c:f>
              <c:numCache>
                <c:formatCode>General</c:formatCode>
                <c:ptCount val="4"/>
                <c:pt idx="0">
                  <c:v>18.19755</c:v>
                </c:pt>
                <c:pt idx="1">
                  <c:v>18.19755</c:v>
                </c:pt>
                <c:pt idx="2">
                  <c:v>23.888382999999997</c:v>
                </c:pt>
                <c:pt idx="3">
                  <c:v>23.888382999999997</c:v>
                </c:pt>
              </c:numCache>
            </c:numRef>
          </c:xVal>
          <c:yVal>
            <c:numRef>
              <c:f>'Calcul coordonnées'!$K$69:$K$72</c:f>
              <c:numCache>
                <c:formatCode>General</c:formatCode>
                <c:ptCount val="4"/>
                <c:pt idx="0">
                  <c:v>0</c:v>
                </c:pt>
                <c:pt idx="1">
                  <c:v>15</c:v>
                </c:pt>
                <c:pt idx="2">
                  <c:v>15</c:v>
                </c:pt>
                <c:pt idx="3">
                  <c:v>0</c:v>
                </c:pt>
              </c:numCache>
            </c:numRef>
          </c:yVal>
          <c:smooth val="0"/>
        </c:ser>
        <c:ser>
          <c:idx val="18"/>
          <c:order val="17"/>
          <c:tx>
            <c:strRef>
              <c:f>'Calcul coordonnées'!$I$73</c:f>
              <c:strCache>
                <c:ptCount val="1"/>
                <c:pt idx="0">
                  <c:v>NL. Labour 1 an sur 5</c:v>
                </c:pt>
              </c:strCache>
            </c:strRef>
          </c:tx>
          <c:spPr>
            <a:ln w="9525">
              <a:solidFill>
                <a:schemeClr val="tx1"/>
              </a:solidFill>
            </a:ln>
          </c:spPr>
          <c:marker>
            <c:symbol val="none"/>
          </c:marker>
          <c:dLbls>
            <c:dLbl>
              <c:idx val="0"/>
              <c:delete val="1"/>
            </c:dLbl>
            <c:dLbl>
              <c:idx val="1"/>
              <c:layout>
                <c:manualLayout>
                  <c:x val="-9.6180582625191649E-3"/>
                  <c:y val="-1.1912518610612269E-2"/>
                </c:manualLayout>
              </c:layout>
              <c:showLegendKey val="0"/>
              <c:showVal val="0"/>
              <c:showCatName val="0"/>
              <c:showSerName val="1"/>
              <c:showPercent val="0"/>
              <c:showBubbleSize val="0"/>
            </c:dLbl>
            <c:dLbl>
              <c:idx val="2"/>
              <c:delete val="1"/>
            </c:dLbl>
            <c:dLbl>
              <c:idx val="3"/>
              <c:delete val="1"/>
            </c:dLbl>
            <c:txPr>
              <a:bodyPr/>
              <a:lstStyle/>
              <a:p>
                <a:pPr algn="ctr">
                  <a:defRPr/>
                </a:pPr>
                <a:endParaRPr lang="fr-FR"/>
              </a:p>
            </c:txPr>
            <c:showLegendKey val="0"/>
            <c:showVal val="0"/>
            <c:showCatName val="0"/>
            <c:showSerName val="1"/>
            <c:showPercent val="0"/>
            <c:showBubbleSize val="0"/>
            <c:showLeaderLines val="0"/>
          </c:dLbls>
          <c:xVal>
            <c:numRef>
              <c:f>'Calcul coordonnées'!$J$73:$J$76</c:f>
              <c:numCache>
                <c:formatCode>General</c:formatCode>
                <c:ptCount val="4"/>
                <c:pt idx="0">
                  <c:v>23.888382999999997</c:v>
                </c:pt>
                <c:pt idx="1">
                  <c:v>23.888382999999997</c:v>
                </c:pt>
                <c:pt idx="2">
                  <c:v>28.088382999999997</c:v>
                </c:pt>
                <c:pt idx="3">
                  <c:v>28.088382999999997</c:v>
                </c:pt>
              </c:numCache>
            </c:numRef>
          </c:xVal>
          <c:yVal>
            <c:numRef>
              <c:f>'Calcul coordonnées'!$K$73:$K$76</c:f>
              <c:numCache>
                <c:formatCode>General</c:formatCode>
                <c:ptCount val="4"/>
                <c:pt idx="0">
                  <c:v>0</c:v>
                </c:pt>
                <c:pt idx="1">
                  <c:v>22</c:v>
                </c:pt>
                <c:pt idx="2">
                  <c:v>22</c:v>
                </c:pt>
                <c:pt idx="3">
                  <c:v>0</c:v>
                </c:pt>
              </c:numCache>
            </c:numRef>
          </c:yVal>
          <c:smooth val="0"/>
        </c:ser>
        <c:ser>
          <c:idx val="19"/>
          <c:order val="18"/>
          <c:tx>
            <c:strRef>
              <c:f>'Calcul coordonnées'!$I$77</c:f>
              <c:strCache>
                <c:ptCount val="1"/>
                <c:pt idx="0">
                  <c:v>GE. Lavage d'air effluents</c:v>
                </c:pt>
              </c:strCache>
            </c:strRef>
          </c:tx>
          <c:spPr>
            <a:ln w="9525">
              <a:solidFill>
                <a:schemeClr val="tx1"/>
              </a:solidFill>
            </a:ln>
          </c:spPr>
          <c:marker>
            <c:symbol val="none"/>
          </c:marker>
          <c:dLbls>
            <c:dLbl>
              <c:idx val="0"/>
              <c:delete val="1"/>
            </c:dLbl>
            <c:dLbl>
              <c:idx val="1"/>
              <c:layout>
                <c:manualLayout>
                  <c:x val="2.1927364753765069E-2"/>
                  <c:y val="-0.10742280056928746"/>
                </c:manualLayout>
              </c:layout>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coordonnées'!$J$77:$J$80</c:f>
              <c:numCache>
                <c:formatCode>General</c:formatCode>
                <c:ptCount val="4"/>
                <c:pt idx="0">
                  <c:v>28.088382999999997</c:v>
                </c:pt>
                <c:pt idx="1">
                  <c:v>28.088382999999997</c:v>
                </c:pt>
                <c:pt idx="2">
                  <c:v>32.087989359999995</c:v>
                </c:pt>
                <c:pt idx="3">
                  <c:v>32.087989359999995</c:v>
                </c:pt>
              </c:numCache>
            </c:numRef>
          </c:xVal>
          <c:yVal>
            <c:numRef>
              <c:f>'Calcul coordonnées'!$K$77:$K$80</c:f>
              <c:numCache>
                <c:formatCode>General</c:formatCode>
                <c:ptCount val="4"/>
                <c:pt idx="0">
                  <c:v>0</c:v>
                </c:pt>
                <c:pt idx="1">
                  <c:v>71</c:v>
                </c:pt>
                <c:pt idx="2">
                  <c:v>71</c:v>
                </c:pt>
                <c:pt idx="3">
                  <c:v>0</c:v>
                </c:pt>
              </c:numCache>
            </c:numRef>
          </c:yVal>
          <c:smooth val="0"/>
        </c:ser>
        <c:ser>
          <c:idx val="20"/>
          <c:order val="19"/>
          <c:tx>
            <c:strRef>
              <c:f>'Calcul coordonnées'!$I$81</c:f>
              <c:strCache>
                <c:ptCount val="1"/>
                <c:pt idx="0">
                  <c:v>LA. Additif (nitrate)</c:v>
                </c:pt>
              </c:strCache>
            </c:strRef>
          </c:tx>
          <c:spPr>
            <a:ln w="9525">
              <a:solidFill>
                <a:schemeClr val="tx1"/>
              </a:solidFill>
            </a:ln>
          </c:spPr>
          <c:marker>
            <c:symbol val="none"/>
          </c:marker>
          <c:dLbls>
            <c:dLbl>
              <c:idx val="0"/>
              <c:delete val="1"/>
            </c:dLbl>
            <c:dLbl>
              <c:idx val="1"/>
              <c:layout>
                <c:manualLayout>
                  <c:x val="-1.2363234766354455E-2"/>
                  <c:y val="-8.3171911033486867E-2"/>
                </c:manualLayout>
              </c:layout>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coordonnées'!$J$81:$J$84</c:f>
              <c:numCache>
                <c:formatCode>General</c:formatCode>
                <c:ptCount val="4"/>
                <c:pt idx="0">
                  <c:v>32.087989359999995</c:v>
                </c:pt>
                <c:pt idx="1">
                  <c:v>32.087989359999995</c:v>
                </c:pt>
                <c:pt idx="2">
                  <c:v>32.552989359999998</c:v>
                </c:pt>
                <c:pt idx="3">
                  <c:v>32.552989359999998</c:v>
                </c:pt>
              </c:numCache>
            </c:numRef>
          </c:xVal>
          <c:yVal>
            <c:numRef>
              <c:f>'Calcul coordonnées'!$K$81:$K$84</c:f>
              <c:numCache>
                <c:formatCode>General</c:formatCode>
                <c:ptCount val="4"/>
                <c:pt idx="0">
                  <c:v>0</c:v>
                </c:pt>
                <c:pt idx="1">
                  <c:v>111</c:v>
                </c:pt>
                <c:pt idx="2">
                  <c:v>111</c:v>
                </c:pt>
                <c:pt idx="3">
                  <c:v>0</c:v>
                </c:pt>
              </c:numCache>
            </c:numRef>
          </c:yVal>
          <c:smooth val="0"/>
        </c:ser>
        <c:ser>
          <c:idx val="21"/>
          <c:order val="20"/>
          <c:tx>
            <c:strRef>
              <c:f>'Calcul coordonnées'!$I$85</c:f>
              <c:strCache>
                <c:ptCount val="1"/>
                <c:pt idx="0">
                  <c:v>CI. Cultures intermédiaires</c:v>
                </c:pt>
              </c:strCache>
            </c:strRef>
          </c:tx>
          <c:spPr>
            <a:ln w="9525">
              <a:solidFill>
                <a:schemeClr val="tx1"/>
              </a:solidFill>
            </a:ln>
          </c:spPr>
          <c:marker>
            <c:symbol val="none"/>
          </c:marker>
          <c:dLbls>
            <c:dLbl>
              <c:idx val="0"/>
              <c:delete val="1"/>
            </c:dLbl>
            <c:dLbl>
              <c:idx val="1"/>
              <c:layout>
                <c:manualLayout>
                  <c:x val="7.4410957353665555E-5"/>
                  <c:y val="-0.10814512313553624"/>
                </c:manualLayout>
              </c:layout>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coordonnées'!$J$85:$J$88</c:f>
              <c:numCache>
                <c:formatCode>General</c:formatCode>
                <c:ptCount val="4"/>
                <c:pt idx="0">
                  <c:v>32.552989359999998</c:v>
                </c:pt>
                <c:pt idx="1">
                  <c:v>32.552989359999998</c:v>
                </c:pt>
                <c:pt idx="2">
                  <c:v>33.985309359999995</c:v>
                </c:pt>
                <c:pt idx="3">
                  <c:v>33.985309359999995</c:v>
                </c:pt>
              </c:numCache>
            </c:numRef>
          </c:xVal>
          <c:yVal>
            <c:numRef>
              <c:f>'Calcul coordonnées'!$K$85:$K$88</c:f>
              <c:numCache>
                <c:formatCode>General</c:formatCode>
                <c:ptCount val="4"/>
                <c:pt idx="0">
                  <c:v>0</c:v>
                </c:pt>
                <c:pt idx="1">
                  <c:v>152</c:v>
                </c:pt>
                <c:pt idx="2">
                  <c:v>152</c:v>
                </c:pt>
                <c:pt idx="3">
                  <c:v>0</c:v>
                </c:pt>
              </c:numCache>
            </c:numRef>
          </c:yVal>
          <c:smooth val="0"/>
        </c:ser>
        <c:ser>
          <c:idx val="22"/>
          <c:order val="21"/>
          <c:tx>
            <c:strRef>
              <c:f>'Calcul coordonnées'!$I$89</c:f>
              <c:strCache>
                <c:ptCount val="1"/>
                <c:pt idx="0">
                  <c:v>F. Formes d'azote</c:v>
                </c:pt>
              </c:strCache>
            </c:strRef>
          </c:tx>
          <c:spPr>
            <a:ln w="9525">
              <a:solidFill>
                <a:schemeClr val="tx1"/>
              </a:solidFill>
            </a:ln>
          </c:spPr>
          <c:marker>
            <c:symbol val="none"/>
          </c:marker>
          <c:dLbls>
            <c:dLbl>
              <c:idx val="0"/>
              <c:delete val="1"/>
            </c:dLbl>
            <c:dLbl>
              <c:idx val="1"/>
              <c:delete val="1"/>
            </c:dLbl>
            <c:dLbl>
              <c:idx val="2"/>
              <c:layout>
                <c:manualLayout>
                  <c:x val="-2.1842801938659236E-2"/>
                  <c:y val="-8.3247000151143391E-2"/>
                </c:manualLayout>
              </c:layout>
              <c:showLegendKey val="0"/>
              <c:showVal val="0"/>
              <c:showCatName val="0"/>
              <c:showSerName val="1"/>
              <c:showPercent val="0"/>
              <c:showBubbleSize val="0"/>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coordonnées'!$J$89:$J$92</c:f>
              <c:numCache>
                <c:formatCode>General</c:formatCode>
                <c:ptCount val="4"/>
                <c:pt idx="0">
                  <c:v>33.985309359999995</c:v>
                </c:pt>
                <c:pt idx="1">
                  <c:v>33.985309359999995</c:v>
                </c:pt>
                <c:pt idx="2">
                  <c:v>34.325309359999999</c:v>
                </c:pt>
                <c:pt idx="3">
                  <c:v>34.325309359999999</c:v>
                </c:pt>
              </c:numCache>
            </c:numRef>
          </c:xVal>
          <c:yVal>
            <c:numRef>
              <c:f>'Calcul coordonnées'!$K$89:$K$92</c:f>
              <c:numCache>
                <c:formatCode>General</c:formatCode>
                <c:ptCount val="4"/>
                <c:pt idx="0">
                  <c:v>0</c:v>
                </c:pt>
                <c:pt idx="1">
                  <c:v>153.52959683113522</c:v>
                </c:pt>
                <c:pt idx="2">
                  <c:v>153.52959683113522</c:v>
                </c:pt>
                <c:pt idx="3">
                  <c:v>0</c:v>
                </c:pt>
              </c:numCache>
            </c:numRef>
          </c:yVal>
          <c:smooth val="0"/>
        </c:ser>
        <c:ser>
          <c:idx val="25"/>
          <c:order val="22"/>
          <c:tx>
            <c:strRef>
              <c:f>'Calcul coordonnées'!$I$93</c:f>
              <c:strCache>
                <c:ptCount val="1"/>
                <c:pt idx="0">
                  <c:v>LA. Lipides insaturés</c:v>
                </c:pt>
              </c:strCache>
            </c:strRef>
          </c:tx>
          <c:spPr>
            <a:ln w="9525">
              <a:solidFill>
                <a:schemeClr val="tx1"/>
              </a:solidFill>
            </a:ln>
          </c:spPr>
          <c:marker>
            <c:symbol val="none"/>
          </c:marker>
          <c:dLbls>
            <c:dLbl>
              <c:idx val="0"/>
              <c:delete val="1"/>
            </c:dLbl>
            <c:dLbl>
              <c:idx val="1"/>
              <c:delete val="1"/>
            </c:dLbl>
            <c:dLbl>
              <c:idx val="2"/>
              <c:layout>
                <c:manualLayout>
                  <c:x val="-3.5539602019096408E-2"/>
                  <c:y val="-9.10410189265113E-2"/>
                </c:manualLayout>
              </c:layout>
              <c:showLegendKey val="0"/>
              <c:showVal val="0"/>
              <c:showCatName val="0"/>
              <c:showSerName val="1"/>
              <c:showPercent val="0"/>
              <c:showBubbleSize val="0"/>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coordonnées'!$J$93:$J$96</c:f>
              <c:numCache>
                <c:formatCode>General</c:formatCode>
                <c:ptCount val="4"/>
                <c:pt idx="0">
                  <c:v>34.325309359999999</c:v>
                </c:pt>
                <c:pt idx="1">
                  <c:v>34.325309359999999</c:v>
                </c:pt>
                <c:pt idx="2">
                  <c:v>36.205309360000001</c:v>
                </c:pt>
                <c:pt idx="3">
                  <c:v>36.205309360000001</c:v>
                </c:pt>
              </c:numCache>
            </c:numRef>
          </c:xVal>
          <c:yVal>
            <c:numRef>
              <c:f>'Calcul coordonnées'!$K$93:$K$96</c:f>
              <c:numCache>
                <c:formatCode>General</c:formatCode>
                <c:ptCount val="4"/>
                <c:pt idx="0">
                  <c:v>0</c:v>
                </c:pt>
                <c:pt idx="1">
                  <c:v>221</c:v>
                </c:pt>
                <c:pt idx="2">
                  <c:v>221</c:v>
                </c:pt>
                <c:pt idx="3">
                  <c:v>0</c:v>
                </c:pt>
              </c:numCache>
            </c:numRef>
          </c:yVal>
          <c:smooth val="0"/>
        </c:ser>
        <c:ser>
          <c:idx val="26"/>
          <c:order val="23"/>
          <c:tx>
            <c:strRef>
              <c:f>'Calcul coordonnées'!$I$97</c:f>
              <c:strCache>
                <c:ptCount val="1"/>
                <c:pt idx="0">
                  <c:v>AF. Haies</c:v>
                </c:pt>
              </c:strCache>
            </c:strRef>
          </c:tx>
          <c:spPr>
            <a:ln w="9525">
              <a:solidFill>
                <a:schemeClr val="tx1"/>
              </a:solidFill>
            </a:ln>
          </c:spPr>
          <c:marker>
            <c:symbol val="none"/>
          </c:marker>
          <c:dLbls>
            <c:dLbl>
              <c:idx val="0"/>
              <c:delete val="1"/>
            </c:dLbl>
            <c:dLbl>
              <c:idx val="1"/>
              <c:layout>
                <c:manualLayout>
                  <c:x val="-1.5104495479423123E-2"/>
                  <c:y val="-8.4448648214180286E-2"/>
                </c:manualLayout>
              </c:layout>
              <c:showLegendKey val="0"/>
              <c:showVal val="0"/>
              <c:showCatName val="0"/>
              <c:showSerName val="1"/>
              <c:showPercent val="0"/>
              <c:showBubbleSize val="0"/>
            </c:dLbl>
            <c:dLbl>
              <c:idx val="2"/>
              <c:delete val="1"/>
            </c:dLbl>
            <c:dLbl>
              <c:idx val="3"/>
              <c:delete val="1"/>
            </c:dLbl>
            <c:txPr>
              <a:bodyPr rot="-5400000" vert="horz"/>
              <a:lstStyle/>
              <a:p>
                <a:pPr algn="ctr">
                  <a:defRPr sz="1400"/>
                </a:pPr>
                <a:endParaRPr lang="fr-FR"/>
              </a:p>
            </c:txPr>
            <c:showLegendKey val="0"/>
            <c:showVal val="0"/>
            <c:showCatName val="0"/>
            <c:showSerName val="1"/>
            <c:showPercent val="0"/>
            <c:showBubbleSize val="0"/>
            <c:showLeaderLines val="0"/>
          </c:dLbls>
          <c:xVal>
            <c:numRef>
              <c:f>'Calcul coordonnées'!$J$97:$J$100</c:f>
              <c:numCache>
                <c:formatCode>General</c:formatCode>
                <c:ptCount val="4"/>
                <c:pt idx="0">
                  <c:v>36.205309360000001</c:v>
                </c:pt>
                <c:pt idx="1">
                  <c:v>36.205309360000001</c:v>
                </c:pt>
                <c:pt idx="2">
                  <c:v>36.657091360000003</c:v>
                </c:pt>
                <c:pt idx="3">
                  <c:v>36.657091360000003</c:v>
                </c:pt>
              </c:numCache>
            </c:numRef>
          </c:xVal>
          <c:yVal>
            <c:numRef>
              <c:f>'Calcul coordonnées'!$K$97:$K$100</c:f>
              <c:numCache>
                <c:formatCode>General</c:formatCode>
                <c:ptCount val="4"/>
                <c:pt idx="0">
                  <c:v>0</c:v>
                </c:pt>
                <c:pt idx="1">
                  <c:v>264</c:v>
                </c:pt>
                <c:pt idx="2">
                  <c:v>264</c:v>
                </c:pt>
                <c:pt idx="3">
                  <c:v>0</c:v>
                </c:pt>
              </c:numCache>
            </c:numRef>
          </c:yVal>
          <c:smooth val="0"/>
        </c:ser>
        <c:ser>
          <c:idx val="27"/>
          <c:order val="24"/>
          <c:tx>
            <c:strRef>
              <c:f>'Calcul coordonnées'!$I$101</c:f>
              <c:strCache>
                <c:ptCount val="1"/>
              </c:strCache>
            </c:strRef>
          </c:tx>
          <c:spPr>
            <a:ln w="9525">
              <a:solidFill>
                <a:schemeClr val="tx1"/>
              </a:solidFill>
            </a:ln>
          </c:spPr>
          <c:marker>
            <c:symbol val="none"/>
          </c:marker>
          <c:dLbls>
            <c:dLbl>
              <c:idx val="0"/>
              <c:delete val="1"/>
            </c:dLbl>
            <c:dLbl>
              <c:idx val="1"/>
              <c:layout>
                <c:manualLayout>
                  <c:x val="2.3604722676992108E-5"/>
                  <c:y val="-8.6472471215004898E-2"/>
                </c:manualLayout>
              </c:layout>
              <c:showLegendKey val="0"/>
              <c:showVal val="0"/>
              <c:showCatName val="0"/>
              <c:showSerName val="1"/>
              <c:showPercent val="0"/>
              <c:showBubbleSize val="0"/>
            </c:dLbl>
            <c:dLbl>
              <c:idx val="2"/>
              <c:delete val="1"/>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coordonnées'!$J$101:$J$104</c:f>
              <c:numCache>
                <c:formatCode>General</c:formatCode>
                <c:ptCount val="4"/>
                <c:pt idx="0">
                  <c:v>36.657091360000003</c:v>
                </c:pt>
                <c:pt idx="1">
                  <c:v>36.657091360000003</c:v>
                </c:pt>
                <c:pt idx="2">
                  <c:v>0</c:v>
                </c:pt>
                <c:pt idx="3">
                  <c:v>0</c:v>
                </c:pt>
              </c:numCache>
            </c:numRef>
          </c:xVal>
          <c:yVal>
            <c:numRef>
              <c:f>'Calcul coordonnées'!$K$101:$K$104</c:f>
              <c:numCache>
                <c:formatCode>General</c:formatCode>
                <c:ptCount val="4"/>
                <c:pt idx="0">
                  <c:v>0</c:v>
                </c:pt>
                <c:pt idx="1">
                  <c:v>0</c:v>
                </c:pt>
                <c:pt idx="2">
                  <c:v>0</c:v>
                </c:pt>
                <c:pt idx="3">
                  <c:v>0</c:v>
                </c:pt>
              </c:numCache>
            </c:numRef>
          </c:yVal>
          <c:smooth val="0"/>
        </c:ser>
        <c:ser>
          <c:idx val="28"/>
          <c:order val="25"/>
          <c:tx>
            <c:strRef>
              <c:f>'Calcul coordonnées'!$I$105</c:f>
              <c:strCache>
                <c:ptCount val="1"/>
              </c:strCache>
            </c:strRef>
          </c:tx>
          <c:spPr>
            <a:ln w="9525">
              <a:solidFill>
                <a:schemeClr val="tx1"/>
              </a:solidFill>
            </a:ln>
          </c:spPr>
          <c:marker>
            <c:symbol val="none"/>
          </c:marker>
          <c:dLbls>
            <c:dLbl>
              <c:idx val="0"/>
              <c:delete val="1"/>
            </c:dLbl>
            <c:dLbl>
              <c:idx val="1"/>
              <c:delete val="1"/>
            </c:dLbl>
            <c:dLbl>
              <c:idx val="2"/>
              <c:layout>
                <c:manualLayout>
                  <c:x val="-1.9181868974299004E-2"/>
                  <c:y val="-4.3112979450370244E-2"/>
                </c:manualLayout>
              </c:layout>
              <c:showLegendKey val="0"/>
              <c:showVal val="0"/>
              <c:showCatName val="0"/>
              <c:showSerName val="1"/>
              <c:showPercent val="0"/>
              <c:showBubbleSize val="0"/>
            </c:dLbl>
            <c:dLbl>
              <c:idx val="3"/>
              <c:delete val="1"/>
            </c:dLbl>
            <c:txPr>
              <a:bodyPr rot="-5400000" vert="horz"/>
              <a:lstStyle/>
              <a:p>
                <a:pPr algn="ctr">
                  <a:defRPr/>
                </a:pPr>
                <a:endParaRPr lang="fr-FR"/>
              </a:p>
            </c:txPr>
            <c:showLegendKey val="0"/>
            <c:showVal val="0"/>
            <c:showCatName val="0"/>
            <c:showSerName val="1"/>
            <c:showPercent val="0"/>
            <c:showBubbleSize val="0"/>
            <c:showLeaderLines val="0"/>
          </c:dLbls>
          <c:xVal>
            <c:numRef>
              <c:f>'Calcul coordonnées'!$J$105:$J$108</c:f>
              <c:numCache>
                <c:formatCode>General</c:formatCode>
                <c:ptCount val="4"/>
                <c:pt idx="0">
                  <c:v>0</c:v>
                </c:pt>
                <c:pt idx="1">
                  <c:v>0</c:v>
                </c:pt>
                <c:pt idx="2">
                  <c:v>0</c:v>
                </c:pt>
                <c:pt idx="3">
                  <c:v>0</c:v>
                </c:pt>
              </c:numCache>
            </c:numRef>
          </c:xVal>
          <c:yVal>
            <c:numRef>
              <c:f>'Calcul coordonnées'!$K$105:$K$108</c:f>
              <c:numCache>
                <c:formatCode>General</c:formatCode>
                <c:ptCount val="4"/>
                <c:pt idx="0">
                  <c:v>0</c:v>
                </c:pt>
                <c:pt idx="1">
                  <c:v>0</c:v>
                </c:pt>
                <c:pt idx="2">
                  <c:v>0</c:v>
                </c:pt>
                <c:pt idx="3">
                  <c:v>0</c:v>
                </c:pt>
              </c:numCache>
            </c:numRef>
          </c:yVal>
          <c:smooth val="0"/>
        </c:ser>
        <c:ser>
          <c:idx val="29"/>
          <c:order val="26"/>
          <c:tx>
            <c:strRef>
              <c:f>'Calcul coordonnées'!$I$109</c:f>
              <c:strCache>
                <c:ptCount val="1"/>
              </c:strCache>
            </c:strRef>
          </c:tx>
          <c:spPr>
            <a:ln w="9525">
              <a:solidFill>
                <a:schemeClr val="tx1"/>
              </a:solidFill>
            </a:ln>
          </c:spPr>
          <c:marker>
            <c:symbol val="none"/>
          </c:marker>
          <c:dLbls>
            <c:dLbl>
              <c:idx val="0"/>
              <c:delete val="1"/>
            </c:dLbl>
            <c:dLbl>
              <c:idx val="1"/>
              <c:layout>
                <c:manualLayout>
                  <c:x val="-1.3167608995289388E-2"/>
                  <c:y val="-9.6149122910564877E-3"/>
                </c:manualLayout>
              </c:layout>
              <c:dLblPos val="r"/>
              <c:showLegendKey val="0"/>
              <c:showVal val="0"/>
              <c:showCatName val="0"/>
              <c:showSerName val="1"/>
              <c:showPercent val="0"/>
              <c:showBubbleSize val="0"/>
            </c:dLbl>
            <c:dLbl>
              <c:idx val="2"/>
              <c:delete val="1"/>
            </c:dLbl>
            <c:dLbl>
              <c:idx val="3"/>
              <c:delete val="1"/>
            </c:dLbl>
            <c:txPr>
              <a:bodyPr/>
              <a:lstStyle/>
              <a:p>
                <a:pPr algn="ctr">
                  <a:defRPr/>
                </a:pPr>
                <a:endParaRPr lang="fr-FR"/>
              </a:p>
            </c:txPr>
            <c:dLblPos val="ctr"/>
            <c:showLegendKey val="0"/>
            <c:showVal val="0"/>
            <c:showCatName val="0"/>
            <c:showSerName val="1"/>
            <c:showPercent val="0"/>
            <c:showBubbleSize val="0"/>
            <c:showLeaderLines val="0"/>
          </c:dLbls>
          <c:xVal>
            <c:numRef>
              <c:f>'Calcul coordonnées'!$J$109:$J$112</c:f>
              <c:numCache>
                <c:formatCode>General</c:formatCode>
                <c:ptCount val="4"/>
                <c:pt idx="0">
                  <c:v>0</c:v>
                </c:pt>
                <c:pt idx="1">
                  <c:v>0</c:v>
                </c:pt>
                <c:pt idx="2">
                  <c:v>0</c:v>
                </c:pt>
                <c:pt idx="3">
                  <c:v>0</c:v>
                </c:pt>
              </c:numCache>
            </c:numRef>
          </c:xVal>
          <c:yVal>
            <c:numRef>
              <c:f>'Calcul coordonnées'!$K$109:$K$112</c:f>
              <c:numCache>
                <c:formatCode>General</c:formatCode>
                <c:ptCount val="4"/>
                <c:pt idx="0">
                  <c:v>0</c:v>
                </c:pt>
                <c:pt idx="1">
                  <c:v>0</c:v>
                </c:pt>
                <c:pt idx="2">
                  <c:v>0</c:v>
                </c:pt>
                <c:pt idx="3">
                  <c:v>0</c:v>
                </c:pt>
              </c:numCache>
            </c:numRef>
          </c:yVal>
          <c:smooth val="0"/>
        </c:ser>
        <c:ser>
          <c:idx val="30"/>
          <c:order val="27"/>
          <c:tx>
            <c:strRef>
              <c:f>'Calcul coordonnées'!$I$113</c:f>
              <c:strCache>
                <c:ptCount val="1"/>
              </c:strCache>
            </c:strRef>
          </c:tx>
          <c:spPr>
            <a:ln w="9525">
              <a:solidFill>
                <a:schemeClr val="tx1"/>
              </a:solidFill>
            </a:ln>
          </c:spPr>
          <c:marker>
            <c:symbol val="none"/>
          </c:marker>
          <c:dLbls>
            <c:dLbl>
              <c:idx val="0"/>
              <c:delete val="1"/>
            </c:dLbl>
            <c:dLbl>
              <c:idx val="1"/>
              <c:layout>
                <c:manualLayout>
                  <c:x val="-1.2371660467420963E-2"/>
                  <c:y val="-1.0060815748198159E-2"/>
                </c:manualLayout>
              </c:layout>
              <c:showLegendKey val="0"/>
              <c:showVal val="0"/>
              <c:showCatName val="0"/>
              <c:showSerName val="1"/>
              <c:showPercent val="0"/>
              <c:showBubbleSize val="0"/>
            </c:dLbl>
            <c:dLbl>
              <c:idx val="2"/>
              <c:delete val="1"/>
            </c:dLbl>
            <c:dLbl>
              <c:idx val="3"/>
              <c:delete val="1"/>
            </c:dLbl>
            <c:txPr>
              <a:bodyPr/>
              <a:lstStyle/>
              <a:p>
                <a:pPr algn="ctr">
                  <a:defRPr/>
                </a:pPr>
                <a:endParaRPr lang="fr-FR"/>
              </a:p>
            </c:txPr>
            <c:showLegendKey val="0"/>
            <c:showVal val="0"/>
            <c:showCatName val="0"/>
            <c:showSerName val="1"/>
            <c:showPercent val="0"/>
            <c:showBubbleSize val="0"/>
            <c:showLeaderLines val="0"/>
          </c:dLbls>
          <c:xVal>
            <c:numRef>
              <c:f>'Calcul coordonnées'!$J$113:$J$116</c:f>
              <c:numCache>
                <c:formatCode>General</c:formatCode>
                <c:ptCount val="4"/>
                <c:pt idx="0">
                  <c:v>0</c:v>
                </c:pt>
                <c:pt idx="1">
                  <c:v>0</c:v>
                </c:pt>
                <c:pt idx="2">
                  <c:v>0</c:v>
                </c:pt>
                <c:pt idx="3">
                  <c:v>0</c:v>
                </c:pt>
              </c:numCache>
            </c:numRef>
          </c:xVal>
          <c:yVal>
            <c:numRef>
              <c:f>'Calcul coordonnées'!$K$113:$K$116</c:f>
              <c:numCache>
                <c:formatCode>General</c:formatCode>
                <c:ptCount val="4"/>
                <c:pt idx="0">
                  <c:v>0</c:v>
                </c:pt>
                <c:pt idx="1">
                  <c:v>0</c:v>
                </c:pt>
                <c:pt idx="2">
                  <c:v>0</c:v>
                </c:pt>
                <c:pt idx="3">
                  <c:v>0</c:v>
                </c:pt>
              </c:numCache>
            </c:numRef>
          </c:yVal>
          <c:smooth val="0"/>
        </c:ser>
        <c:ser>
          <c:idx val="31"/>
          <c:order val="28"/>
          <c:tx>
            <c:strRef>
              <c:f>'Calcul coordonnées'!$I$117</c:f>
              <c:strCache>
                <c:ptCount val="1"/>
              </c:strCache>
            </c:strRef>
          </c:tx>
          <c:spPr>
            <a:ln w="9525">
              <a:solidFill>
                <a:schemeClr val="tx1"/>
              </a:solidFill>
            </a:ln>
          </c:spPr>
          <c:marker>
            <c:symbol val="none"/>
          </c:marker>
          <c:dLbls>
            <c:dLbl>
              <c:idx val="0"/>
              <c:delete val="1"/>
            </c:dLbl>
            <c:dLbl>
              <c:idx val="1"/>
              <c:layout>
                <c:manualLayout>
                  <c:x val="-1.0984241149576007E-2"/>
                  <c:y val="-7.6864083980642227E-3"/>
                </c:manualLayout>
              </c:layout>
              <c:showLegendKey val="0"/>
              <c:showVal val="0"/>
              <c:showCatName val="0"/>
              <c:showSerName val="1"/>
              <c:showPercent val="0"/>
              <c:showBubbleSize val="0"/>
            </c:dLbl>
            <c:dLbl>
              <c:idx val="2"/>
              <c:delete val="1"/>
            </c:dLbl>
            <c:dLbl>
              <c:idx val="3"/>
              <c:delete val="1"/>
            </c:dLbl>
            <c:txPr>
              <a:bodyPr/>
              <a:lstStyle/>
              <a:p>
                <a:pPr algn="ctr">
                  <a:defRPr/>
                </a:pPr>
                <a:endParaRPr lang="fr-FR"/>
              </a:p>
            </c:txPr>
            <c:showLegendKey val="0"/>
            <c:showVal val="0"/>
            <c:showCatName val="0"/>
            <c:showSerName val="1"/>
            <c:showPercent val="0"/>
            <c:showBubbleSize val="0"/>
            <c:showLeaderLines val="0"/>
          </c:dLbls>
          <c:xVal>
            <c:numRef>
              <c:f>'Calcul coordonnées'!$J$117:$J$120</c:f>
              <c:numCache>
                <c:formatCode>General</c:formatCode>
                <c:ptCount val="4"/>
                <c:pt idx="0">
                  <c:v>0</c:v>
                </c:pt>
                <c:pt idx="1">
                  <c:v>0</c:v>
                </c:pt>
                <c:pt idx="2">
                  <c:v>0</c:v>
                </c:pt>
                <c:pt idx="3">
                  <c:v>0</c:v>
                </c:pt>
              </c:numCache>
            </c:numRef>
          </c:xVal>
          <c:yVal>
            <c:numRef>
              <c:f>'Calcul coordonnées'!$K$117:$K$120</c:f>
              <c:numCache>
                <c:formatCode>General</c:formatCode>
                <c:ptCount val="4"/>
                <c:pt idx="0">
                  <c:v>0</c:v>
                </c:pt>
                <c:pt idx="1">
                  <c:v>0</c:v>
                </c:pt>
                <c:pt idx="2">
                  <c:v>0</c:v>
                </c:pt>
                <c:pt idx="3">
                  <c:v>0</c:v>
                </c:pt>
              </c:numCache>
            </c:numRef>
          </c:yVal>
          <c:smooth val="0"/>
        </c:ser>
        <c:ser>
          <c:idx val="32"/>
          <c:order val="29"/>
          <c:tx>
            <c:strRef>
              <c:f>'Calcul coordonnées'!$I$121</c:f>
              <c:strCache>
                <c:ptCount val="1"/>
              </c:strCache>
            </c:strRef>
          </c:tx>
          <c:spPr>
            <a:ln w="9525">
              <a:solidFill>
                <a:schemeClr val="tx1"/>
              </a:solidFill>
            </a:ln>
          </c:spPr>
          <c:marker>
            <c:symbol val="none"/>
          </c:marker>
          <c:dLbls>
            <c:dLbl>
              <c:idx val="0"/>
              <c:delete val="1"/>
            </c:dLbl>
            <c:dLbl>
              <c:idx val="1"/>
              <c:layout>
                <c:manualLayout>
                  <c:x val="-1.2306422331998277E-2"/>
                  <c:y val="1.7337305212348671E-3"/>
                </c:manualLayout>
              </c:layout>
              <c:showLegendKey val="0"/>
              <c:showVal val="0"/>
              <c:showCatName val="0"/>
              <c:showSerName val="1"/>
              <c:showPercent val="0"/>
              <c:showBubbleSize val="0"/>
            </c:dLbl>
            <c:dLbl>
              <c:idx val="2"/>
              <c:delete val="1"/>
            </c:dLbl>
            <c:dLbl>
              <c:idx val="3"/>
              <c:delete val="1"/>
            </c:dLbl>
            <c:txPr>
              <a:bodyPr/>
              <a:lstStyle/>
              <a:p>
                <a:pPr algn="ctr">
                  <a:defRPr/>
                </a:pPr>
                <a:endParaRPr lang="fr-FR"/>
              </a:p>
            </c:txPr>
            <c:showLegendKey val="0"/>
            <c:showVal val="0"/>
            <c:showCatName val="0"/>
            <c:showSerName val="1"/>
            <c:showPercent val="0"/>
            <c:showBubbleSize val="0"/>
            <c:showLeaderLines val="0"/>
          </c:dLbls>
          <c:xVal>
            <c:numRef>
              <c:f>'Calcul coordonnées'!$J$121:$J$124</c:f>
              <c:numCache>
                <c:formatCode>General</c:formatCode>
                <c:ptCount val="4"/>
                <c:pt idx="0">
                  <c:v>0</c:v>
                </c:pt>
                <c:pt idx="1">
                  <c:v>0</c:v>
                </c:pt>
                <c:pt idx="2">
                  <c:v>0</c:v>
                </c:pt>
                <c:pt idx="3">
                  <c:v>0</c:v>
                </c:pt>
              </c:numCache>
            </c:numRef>
          </c:xVal>
          <c:yVal>
            <c:numRef>
              <c:f>'Calcul coordonnées'!$K$121:$K$124</c:f>
              <c:numCache>
                <c:formatCode>General</c:formatCode>
                <c:ptCount val="4"/>
                <c:pt idx="0">
                  <c:v>0</c:v>
                </c:pt>
                <c:pt idx="1">
                  <c:v>0</c:v>
                </c:pt>
                <c:pt idx="2">
                  <c:v>0</c:v>
                </c:pt>
                <c:pt idx="3">
                  <c:v>0</c:v>
                </c:pt>
              </c:numCache>
            </c:numRef>
          </c:yVal>
          <c:smooth val="0"/>
        </c:ser>
        <c:ser>
          <c:idx val="33"/>
          <c:order val="30"/>
          <c:tx>
            <c:strRef>
              <c:f>'Calcul coordonnées'!$I$125</c:f>
              <c:strCache>
                <c:ptCount val="1"/>
              </c:strCache>
            </c:strRef>
          </c:tx>
          <c:spPr>
            <a:ln w="9525">
              <a:solidFill>
                <a:schemeClr val="tx1"/>
              </a:solidFill>
            </a:ln>
          </c:spPr>
          <c:marker>
            <c:symbol val="none"/>
          </c:marker>
          <c:dLbls>
            <c:dLbl>
              <c:idx val="0"/>
              <c:delete val="1"/>
            </c:dLbl>
            <c:dLbl>
              <c:idx val="1"/>
              <c:delete val="1"/>
            </c:dLbl>
            <c:dLbl>
              <c:idx val="2"/>
              <c:delete val="1"/>
            </c:dLbl>
            <c:dLbl>
              <c:idx val="3"/>
              <c:layout>
                <c:manualLayout>
                  <c:x val="-4.6679238260922247E-2"/>
                  <c:y val="-7.7695916689545716E-2"/>
                </c:manualLayout>
              </c:layout>
              <c:showLegendKey val="0"/>
              <c:showVal val="0"/>
              <c:showCatName val="0"/>
              <c:showSerName val="1"/>
              <c:showPercent val="0"/>
              <c:showBubbleSize val="0"/>
            </c:dLbl>
            <c:txPr>
              <a:bodyPr/>
              <a:lstStyle/>
              <a:p>
                <a:pPr algn="ctr">
                  <a:defRPr/>
                </a:pPr>
                <a:endParaRPr lang="fr-FR"/>
              </a:p>
            </c:txPr>
            <c:showLegendKey val="0"/>
            <c:showVal val="0"/>
            <c:showCatName val="0"/>
            <c:showSerName val="1"/>
            <c:showPercent val="0"/>
            <c:showBubbleSize val="0"/>
            <c:showLeaderLines val="0"/>
          </c:dLbls>
          <c:xVal>
            <c:numRef>
              <c:f>'Calcul coordonnées'!$J$125:$J$128</c:f>
              <c:numCache>
                <c:formatCode>General</c:formatCode>
                <c:ptCount val="4"/>
                <c:pt idx="0">
                  <c:v>0</c:v>
                </c:pt>
                <c:pt idx="1">
                  <c:v>0</c:v>
                </c:pt>
                <c:pt idx="2">
                  <c:v>0</c:v>
                </c:pt>
                <c:pt idx="3">
                  <c:v>0</c:v>
                </c:pt>
              </c:numCache>
            </c:numRef>
          </c:xVal>
          <c:yVal>
            <c:numRef>
              <c:f>'Calcul coordonnées'!$K$125:$K$128</c:f>
              <c:numCache>
                <c:formatCode>General</c:formatCode>
                <c:ptCount val="4"/>
                <c:pt idx="0">
                  <c:v>0</c:v>
                </c:pt>
                <c:pt idx="1">
                  <c:v>0</c:v>
                </c:pt>
                <c:pt idx="2">
                  <c:v>0</c:v>
                </c:pt>
                <c:pt idx="3">
                  <c:v>0</c:v>
                </c:pt>
              </c:numCache>
            </c:numRef>
          </c:yVal>
          <c:smooth val="0"/>
        </c:ser>
        <c:ser>
          <c:idx val="23"/>
          <c:order val="31"/>
          <c:tx>
            <c:strRef>
              <c:f>'Calcul coordonnées'!$I$129</c:f>
              <c:strCache>
                <c:ptCount val="1"/>
              </c:strCache>
            </c:strRef>
          </c:tx>
          <c:spPr>
            <a:ln w="9525">
              <a:solidFill>
                <a:sysClr val="windowText" lastClr="000000"/>
              </a:solidFill>
            </a:ln>
          </c:spPr>
          <c:marker>
            <c:symbol val="none"/>
          </c:marker>
          <c:dLbls>
            <c:dLbl>
              <c:idx val="0"/>
              <c:delete val="1"/>
            </c:dLbl>
            <c:dLbl>
              <c:idx val="1"/>
              <c:delete val="1"/>
            </c:dLbl>
            <c:dLbl>
              <c:idx val="2"/>
              <c:delete val="1"/>
            </c:dLbl>
            <c:dLbl>
              <c:idx val="3"/>
              <c:layout>
                <c:manualLayout>
                  <c:x val="-4.6840090877201888E-2"/>
                  <c:y val="-8.7214755455591153E-2"/>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'Calcul coordonnées'!$J$129:$J$132</c:f>
              <c:numCache>
                <c:formatCode>General</c:formatCode>
                <c:ptCount val="4"/>
                <c:pt idx="0">
                  <c:v>0</c:v>
                </c:pt>
                <c:pt idx="1">
                  <c:v>0</c:v>
                </c:pt>
                <c:pt idx="2">
                  <c:v>0</c:v>
                </c:pt>
                <c:pt idx="3">
                  <c:v>0</c:v>
                </c:pt>
              </c:numCache>
            </c:numRef>
          </c:xVal>
          <c:yVal>
            <c:numRef>
              <c:f>'Calcul coordonnées'!$K$129:$K$132</c:f>
              <c:numCache>
                <c:formatCode>General</c:formatCode>
                <c:ptCount val="4"/>
                <c:pt idx="0">
                  <c:v>0</c:v>
                </c:pt>
                <c:pt idx="1">
                  <c:v>0</c:v>
                </c:pt>
                <c:pt idx="2">
                  <c:v>0</c:v>
                </c:pt>
                <c:pt idx="3">
                  <c:v>0</c:v>
                </c:pt>
              </c:numCache>
            </c:numRef>
          </c:yVal>
          <c:smooth val="0"/>
        </c:ser>
        <c:ser>
          <c:idx val="24"/>
          <c:order val="32"/>
          <c:tx>
            <c:strRef>
              <c:f>'Calcul coordonnées'!$I$133</c:f>
              <c:strCache>
                <c:ptCount val="1"/>
              </c:strCache>
            </c:strRef>
          </c:tx>
          <c:spPr>
            <a:ln w="9525">
              <a:solidFill>
                <a:sysClr val="windowText" lastClr="000000"/>
              </a:solidFill>
            </a:ln>
          </c:spPr>
          <c:marker>
            <c:symbol val="none"/>
          </c:marker>
          <c:dLbls>
            <c:dLbl>
              <c:idx val="0"/>
              <c:delete val="1"/>
            </c:dLbl>
            <c:dLbl>
              <c:idx val="1"/>
              <c:delete val="1"/>
            </c:dLbl>
            <c:dLbl>
              <c:idx val="2"/>
              <c:delete val="1"/>
            </c:dLbl>
            <c:dLbl>
              <c:idx val="3"/>
              <c:layout>
                <c:manualLayout>
                  <c:x val="-1.5149671228532127E-2"/>
                  <c:y val="-0.10861360973849878"/>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'Calcul coordonnées'!$J$133:$J$136</c:f>
              <c:numCache>
                <c:formatCode>General</c:formatCode>
                <c:ptCount val="4"/>
                <c:pt idx="0">
                  <c:v>0</c:v>
                </c:pt>
                <c:pt idx="1">
                  <c:v>0</c:v>
                </c:pt>
                <c:pt idx="2">
                  <c:v>0</c:v>
                </c:pt>
                <c:pt idx="3">
                  <c:v>0</c:v>
                </c:pt>
              </c:numCache>
            </c:numRef>
          </c:xVal>
          <c:yVal>
            <c:numRef>
              <c:f>'Calcul coordonnées'!$K$133:$K$136</c:f>
              <c:numCache>
                <c:formatCode>General</c:formatCode>
                <c:ptCount val="4"/>
                <c:pt idx="0">
                  <c:v>0</c:v>
                </c:pt>
                <c:pt idx="1">
                  <c:v>0</c:v>
                </c:pt>
                <c:pt idx="2">
                  <c:v>0</c:v>
                </c:pt>
                <c:pt idx="3">
                  <c:v>0</c:v>
                </c:pt>
              </c:numCache>
            </c:numRef>
          </c:yVal>
          <c:smooth val="0"/>
        </c:ser>
        <c:ser>
          <c:idx val="34"/>
          <c:order val="33"/>
          <c:tx>
            <c:strRef>
              <c:f>'Calcul coordonnées'!$I$137</c:f>
              <c:strCache>
                <c:ptCount val="1"/>
              </c:strCache>
            </c:strRef>
          </c:tx>
          <c:spPr>
            <a:ln w="9525">
              <a:solidFill>
                <a:sysClr val="windowText" lastClr="000000"/>
              </a:solidFill>
            </a:ln>
          </c:spPr>
          <c:marker>
            <c:symbol val="none"/>
          </c:marker>
          <c:dLbls>
            <c:dLbl>
              <c:idx val="0"/>
              <c:delete val="1"/>
            </c:dLbl>
            <c:dLbl>
              <c:idx val="1"/>
              <c:delete val="1"/>
            </c:dLbl>
            <c:dLbl>
              <c:idx val="2"/>
              <c:layout>
                <c:manualLayout>
                  <c:x val="-4.6859506301552563E-2"/>
                  <c:y val="-9.6675791249164408E-3"/>
                </c:manualLayout>
              </c:layout>
              <c:showLegendKey val="0"/>
              <c:showVal val="0"/>
              <c:showCatName val="0"/>
              <c:showSerName val="1"/>
              <c:showPercent val="0"/>
              <c:showBubbleSize val="0"/>
            </c:dLbl>
            <c:dLbl>
              <c:idx val="3"/>
              <c:delete val="1"/>
            </c:dLbl>
            <c:showLegendKey val="0"/>
            <c:showVal val="0"/>
            <c:showCatName val="0"/>
            <c:showSerName val="1"/>
            <c:showPercent val="0"/>
            <c:showBubbleSize val="0"/>
            <c:showLeaderLines val="0"/>
          </c:dLbls>
          <c:xVal>
            <c:numRef>
              <c:f>'Calcul coordonnées'!$J$137:$J$140</c:f>
              <c:numCache>
                <c:formatCode>General</c:formatCode>
                <c:ptCount val="4"/>
                <c:pt idx="0">
                  <c:v>0</c:v>
                </c:pt>
                <c:pt idx="1">
                  <c:v>0</c:v>
                </c:pt>
                <c:pt idx="2">
                  <c:v>0</c:v>
                </c:pt>
                <c:pt idx="3">
                  <c:v>0</c:v>
                </c:pt>
              </c:numCache>
            </c:numRef>
          </c:xVal>
          <c:yVal>
            <c:numRef>
              <c:f>'Calcul coordonnées'!$K$137:$K$140</c:f>
              <c:numCache>
                <c:formatCode>General</c:formatCode>
                <c:ptCount val="4"/>
                <c:pt idx="0">
                  <c:v>0</c:v>
                </c:pt>
                <c:pt idx="1">
                  <c:v>0</c:v>
                </c:pt>
                <c:pt idx="2">
                  <c:v>0</c:v>
                </c:pt>
                <c:pt idx="3">
                  <c:v>0</c:v>
                </c:pt>
              </c:numCache>
            </c:numRef>
          </c:yVal>
          <c:smooth val="0"/>
        </c:ser>
        <c:ser>
          <c:idx val="35"/>
          <c:order val="34"/>
          <c:tx>
            <c:strRef>
              <c:f>'Calcul coordonnées'!$I$141</c:f>
              <c:strCache>
                <c:ptCount val="1"/>
              </c:strCache>
            </c:strRef>
          </c:tx>
          <c:spPr>
            <a:ln w="9525">
              <a:solidFill>
                <a:sysClr val="windowText" lastClr="000000"/>
              </a:solidFill>
            </a:ln>
          </c:spPr>
          <c:marker>
            <c:symbol val="none"/>
          </c:marker>
          <c:dLbls>
            <c:dLbl>
              <c:idx val="0"/>
              <c:delete val="1"/>
            </c:dLbl>
            <c:dLbl>
              <c:idx val="1"/>
              <c:delete val="1"/>
            </c:dLbl>
            <c:dLbl>
              <c:idx val="2"/>
              <c:layout>
                <c:manualLayout>
                  <c:x val="-4.6860265563957337E-2"/>
                  <c:y val="-1.2202078134763154E-2"/>
                </c:manualLayout>
              </c:layout>
              <c:showLegendKey val="0"/>
              <c:showVal val="0"/>
              <c:showCatName val="0"/>
              <c:showSerName val="1"/>
              <c:showPercent val="0"/>
              <c:showBubbleSize val="0"/>
            </c:dLbl>
            <c:dLbl>
              <c:idx val="3"/>
              <c:delete val="1"/>
            </c:dLbl>
            <c:showLegendKey val="0"/>
            <c:showVal val="0"/>
            <c:showCatName val="0"/>
            <c:showSerName val="1"/>
            <c:showPercent val="0"/>
            <c:showBubbleSize val="0"/>
            <c:showLeaderLines val="0"/>
          </c:dLbls>
          <c:xVal>
            <c:numRef>
              <c:f>'Calcul coordonnées'!$J$141:$J$144</c:f>
              <c:numCache>
                <c:formatCode>General</c:formatCode>
                <c:ptCount val="4"/>
                <c:pt idx="0">
                  <c:v>0</c:v>
                </c:pt>
                <c:pt idx="1">
                  <c:v>0</c:v>
                </c:pt>
                <c:pt idx="2">
                  <c:v>0</c:v>
                </c:pt>
                <c:pt idx="3">
                  <c:v>0</c:v>
                </c:pt>
              </c:numCache>
            </c:numRef>
          </c:xVal>
          <c:yVal>
            <c:numRef>
              <c:f>'Calcul coordonnées'!$K$141:$K$144</c:f>
              <c:numCache>
                <c:formatCode>General</c:formatCode>
                <c:ptCount val="4"/>
                <c:pt idx="0">
                  <c:v>0</c:v>
                </c:pt>
                <c:pt idx="1">
                  <c:v>0</c:v>
                </c:pt>
                <c:pt idx="2">
                  <c:v>0</c:v>
                </c:pt>
                <c:pt idx="3">
                  <c:v>0</c:v>
                </c:pt>
              </c:numCache>
            </c:numRef>
          </c:yVal>
          <c:smooth val="0"/>
        </c:ser>
        <c:ser>
          <c:idx val="36"/>
          <c:order val="35"/>
          <c:tx>
            <c:strRef>
              <c:f>'Calcul coordonnées'!$I$145</c:f>
              <c:strCache>
                <c:ptCount val="1"/>
              </c:strCache>
            </c:strRef>
          </c:tx>
          <c:spPr>
            <a:ln w="9525">
              <a:solidFill>
                <a:sysClr val="windowText" lastClr="000000"/>
              </a:solidFill>
            </a:ln>
          </c:spPr>
          <c:marker>
            <c:symbol val="none"/>
          </c:marker>
          <c:dLbls>
            <c:dLbl>
              <c:idx val="0"/>
              <c:delete val="1"/>
            </c:dLbl>
            <c:dLbl>
              <c:idx val="1"/>
              <c:delete val="1"/>
            </c:dLbl>
            <c:dLbl>
              <c:idx val="2"/>
              <c:layout>
                <c:manualLayout>
                  <c:x val="-4.821912833638882E-2"/>
                  <c:y val="-9.612179184640279E-3"/>
                </c:manualLayout>
              </c:layout>
              <c:showLegendKey val="0"/>
              <c:showVal val="0"/>
              <c:showCatName val="0"/>
              <c:showSerName val="1"/>
              <c:showPercent val="0"/>
              <c:showBubbleSize val="0"/>
            </c:dLbl>
            <c:dLbl>
              <c:idx val="3"/>
              <c:delete val="1"/>
            </c:dLbl>
            <c:showLegendKey val="0"/>
            <c:showVal val="0"/>
            <c:showCatName val="0"/>
            <c:showSerName val="1"/>
            <c:showPercent val="0"/>
            <c:showBubbleSize val="0"/>
            <c:showLeaderLines val="0"/>
          </c:dLbls>
          <c:xVal>
            <c:numRef>
              <c:f>'Calcul coordonnées'!$J$145:$J$148</c:f>
              <c:numCache>
                <c:formatCode>General</c:formatCode>
                <c:ptCount val="4"/>
                <c:pt idx="0">
                  <c:v>0</c:v>
                </c:pt>
                <c:pt idx="1">
                  <c:v>0</c:v>
                </c:pt>
                <c:pt idx="2">
                  <c:v>0</c:v>
                </c:pt>
                <c:pt idx="3">
                  <c:v>0</c:v>
                </c:pt>
              </c:numCache>
            </c:numRef>
          </c:xVal>
          <c:yVal>
            <c:numRef>
              <c:f>'Calcul coordonnées'!$K$145:$K$148</c:f>
              <c:numCache>
                <c:formatCode>General</c:formatCode>
                <c:ptCount val="4"/>
                <c:pt idx="0">
                  <c:v>0</c:v>
                </c:pt>
                <c:pt idx="1">
                  <c:v>0</c:v>
                </c:pt>
                <c:pt idx="2">
                  <c:v>0</c:v>
                </c:pt>
                <c:pt idx="3">
                  <c:v>0</c:v>
                </c:pt>
              </c:numCache>
            </c:numRef>
          </c:yVal>
          <c:smooth val="0"/>
        </c:ser>
        <c:ser>
          <c:idx val="37"/>
          <c:order val="36"/>
          <c:tx>
            <c:strRef>
              <c:f>'Calcul coordonnées'!$I$149</c:f>
              <c:strCache>
                <c:ptCount val="1"/>
              </c:strCache>
            </c:strRef>
          </c:tx>
          <c:spPr>
            <a:ln w="9525">
              <a:solidFill>
                <a:sysClr val="windowText" lastClr="000000"/>
              </a:solidFill>
            </a:ln>
          </c:spPr>
          <c:marker>
            <c:symbol val="none"/>
          </c:marker>
          <c:dLbls>
            <c:dLbl>
              <c:idx val="0"/>
              <c:delete val="1"/>
            </c:dLbl>
            <c:dLbl>
              <c:idx val="1"/>
              <c:delete val="1"/>
            </c:dLbl>
            <c:dLbl>
              <c:idx val="2"/>
              <c:layout>
                <c:manualLayout>
                  <c:x val="-4.8214681228017996E-2"/>
                  <c:y val="-1.1371272061771513E-2"/>
                </c:manualLayout>
              </c:layout>
              <c:showLegendKey val="0"/>
              <c:showVal val="0"/>
              <c:showCatName val="0"/>
              <c:showSerName val="1"/>
              <c:showPercent val="0"/>
              <c:showBubbleSize val="0"/>
            </c:dLbl>
            <c:dLbl>
              <c:idx val="3"/>
              <c:delete val="1"/>
            </c:dLbl>
            <c:spPr>
              <a:ln>
                <a:noFill/>
              </a:ln>
            </c:spPr>
            <c:showLegendKey val="0"/>
            <c:showVal val="0"/>
            <c:showCatName val="0"/>
            <c:showSerName val="1"/>
            <c:showPercent val="0"/>
            <c:showBubbleSize val="0"/>
            <c:showLeaderLines val="0"/>
          </c:dLbls>
          <c:xVal>
            <c:numRef>
              <c:f>'Calcul coordonnées'!$J$149:$J$152</c:f>
              <c:numCache>
                <c:formatCode>General</c:formatCode>
                <c:ptCount val="4"/>
                <c:pt idx="0">
                  <c:v>0</c:v>
                </c:pt>
                <c:pt idx="1">
                  <c:v>0</c:v>
                </c:pt>
                <c:pt idx="2">
                  <c:v>0</c:v>
                </c:pt>
                <c:pt idx="3">
                  <c:v>0</c:v>
                </c:pt>
              </c:numCache>
            </c:numRef>
          </c:xVal>
          <c:yVal>
            <c:numRef>
              <c:f>'Calcul coordonnées'!$K$149:$K$152</c:f>
              <c:numCache>
                <c:formatCode>General</c:formatCode>
                <c:ptCount val="4"/>
                <c:pt idx="0">
                  <c:v>0</c:v>
                </c:pt>
                <c:pt idx="1">
                  <c:v>0</c:v>
                </c:pt>
                <c:pt idx="2">
                  <c:v>0</c:v>
                </c:pt>
                <c:pt idx="3">
                  <c:v>0</c:v>
                </c:pt>
              </c:numCache>
            </c:numRef>
          </c:yVal>
          <c:smooth val="0"/>
        </c:ser>
        <c:ser>
          <c:idx val="38"/>
          <c:order val="37"/>
          <c:tx>
            <c:strRef>
              <c:f>'Calcul coordonnées'!$I$153</c:f>
              <c:strCache>
                <c:ptCount val="1"/>
              </c:strCache>
            </c:strRef>
          </c:tx>
          <c:spPr>
            <a:ln w="9525">
              <a:solidFill>
                <a:sysClr val="windowText" lastClr="000000"/>
              </a:solidFill>
            </a:ln>
          </c:spPr>
          <c:marker>
            <c:symbol val="none"/>
          </c:marker>
          <c:dLbls>
            <c:dLbl>
              <c:idx val="0"/>
              <c:delete val="1"/>
            </c:dLbl>
            <c:dLbl>
              <c:idx val="1"/>
              <c:delete val="1"/>
            </c:dLbl>
            <c:dLbl>
              <c:idx val="2"/>
              <c:delete val="1"/>
            </c:dLbl>
            <c:dLbl>
              <c:idx val="3"/>
              <c:layout>
                <c:manualLayout>
                  <c:x val="-2.0661265490851111E-2"/>
                  <c:y val="-0.12089869126810077"/>
                </c:manualLayout>
              </c:layout>
              <c:showLegendKey val="0"/>
              <c:showVal val="0"/>
              <c:showCatName val="0"/>
              <c:showSerName val="1"/>
              <c:showPercent val="0"/>
              <c:showBubbleSize val="0"/>
            </c:dLbl>
            <c:txPr>
              <a:bodyPr/>
              <a:lstStyle/>
              <a:p>
                <a:pPr algn="ctr">
                  <a:defRPr/>
                </a:pPr>
                <a:endParaRPr lang="fr-FR"/>
              </a:p>
            </c:txPr>
            <c:showLegendKey val="0"/>
            <c:showVal val="0"/>
            <c:showCatName val="0"/>
            <c:showSerName val="1"/>
            <c:showPercent val="0"/>
            <c:showBubbleSize val="0"/>
            <c:showLeaderLines val="0"/>
          </c:dLbls>
          <c:xVal>
            <c:numRef>
              <c:f>'Calcul coordonnées'!$J$153:$J$156</c:f>
              <c:numCache>
                <c:formatCode>General</c:formatCode>
                <c:ptCount val="4"/>
                <c:pt idx="0">
                  <c:v>0</c:v>
                </c:pt>
                <c:pt idx="1">
                  <c:v>0</c:v>
                </c:pt>
                <c:pt idx="2">
                  <c:v>0</c:v>
                </c:pt>
                <c:pt idx="3">
                  <c:v>0</c:v>
                </c:pt>
              </c:numCache>
            </c:numRef>
          </c:xVal>
          <c:yVal>
            <c:numRef>
              <c:f>'Calcul coordonnées'!$K$153:$K$156</c:f>
              <c:numCache>
                <c:formatCode>General</c:formatCode>
                <c:ptCount val="4"/>
                <c:pt idx="0">
                  <c:v>0</c:v>
                </c:pt>
                <c:pt idx="1">
                  <c:v>0</c:v>
                </c:pt>
                <c:pt idx="2">
                  <c:v>0</c:v>
                </c:pt>
                <c:pt idx="3">
                  <c:v>0</c:v>
                </c:pt>
              </c:numCache>
            </c:numRef>
          </c:yVal>
          <c:smooth val="0"/>
        </c:ser>
        <c:ser>
          <c:idx val="39"/>
          <c:order val="38"/>
          <c:tx>
            <c:strRef>
              <c:f>'Calcul coordonnées'!$I$157</c:f>
              <c:strCache>
                <c:ptCount val="1"/>
              </c:strCache>
            </c:strRef>
          </c:tx>
          <c:spPr>
            <a:ln w="9525">
              <a:solidFill>
                <a:sysClr val="windowText" lastClr="000000"/>
              </a:solidFill>
            </a:ln>
          </c:spPr>
          <c:marker>
            <c:symbol val="none"/>
          </c:marker>
          <c:dLbls>
            <c:dLbl>
              <c:idx val="0"/>
              <c:layout>
                <c:manualLayout>
                  <c:x val="-1.3793086243314965E-2"/>
                  <c:y val="-0.13805916057315581"/>
                </c:manualLayout>
              </c:layout>
              <c:showLegendKey val="0"/>
              <c:showVal val="0"/>
              <c:showCatName val="0"/>
              <c:showSerName val="1"/>
              <c:showPercent val="0"/>
              <c:showBubbleSize val="0"/>
            </c:dLbl>
            <c:dLbl>
              <c:idx val="1"/>
              <c:delete val="1"/>
            </c:dLbl>
            <c:dLbl>
              <c:idx val="2"/>
              <c:delete val="1"/>
            </c:dLbl>
            <c:dLbl>
              <c:idx val="3"/>
              <c:delete val="1"/>
            </c:dLbl>
            <c:spPr>
              <a:ln>
                <a:noFill/>
              </a:ln>
            </c:spPr>
            <c:showLegendKey val="0"/>
            <c:showVal val="0"/>
            <c:showCatName val="0"/>
            <c:showSerName val="1"/>
            <c:showPercent val="0"/>
            <c:showBubbleSize val="0"/>
            <c:showLeaderLines val="0"/>
          </c:dLbls>
          <c:xVal>
            <c:numRef>
              <c:f>'Calcul coordonnées'!$J$157:$J$160</c:f>
              <c:numCache>
                <c:formatCode>General</c:formatCode>
                <c:ptCount val="4"/>
                <c:pt idx="0">
                  <c:v>0</c:v>
                </c:pt>
                <c:pt idx="1">
                  <c:v>0</c:v>
                </c:pt>
                <c:pt idx="2">
                  <c:v>0</c:v>
                </c:pt>
                <c:pt idx="3">
                  <c:v>0</c:v>
                </c:pt>
              </c:numCache>
            </c:numRef>
          </c:xVal>
          <c:yVal>
            <c:numRef>
              <c:f>'Calcul coordonnées'!$K$157:$K$160</c:f>
              <c:numCache>
                <c:formatCode>General</c:formatCode>
                <c:ptCount val="4"/>
                <c:pt idx="0">
                  <c:v>0</c:v>
                </c:pt>
                <c:pt idx="1">
                  <c:v>0</c:v>
                </c:pt>
                <c:pt idx="2">
                  <c:v>0</c:v>
                </c:pt>
                <c:pt idx="3">
                  <c:v>0</c:v>
                </c:pt>
              </c:numCache>
            </c:numRef>
          </c:yVal>
          <c:smooth val="0"/>
        </c:ser>
        <c:ser>
          <c:idx val="40"/>
          <c:order val="39"/>
          <c:tx>
            <c:strRef>
              <c:f>'Calcul coordonnées'!$I$161</c:f>
              <c:strCache>
                <c:ptCount val="1"/>
              </c:strCache>
            </c:strRef>
          </c:tx>
          <c:spPr>
            <a:ln w="9525">
              <a:solidFill>
                <a:sysClr val="windowText" lastClr="000000"/>
              </a:solidFill>
            </a:ln>
          </c:spPr>
          <c:marker>
            <c:symbol val="none"/>
          </c:marker>
          <c:dLbls>
            <c:dLbl>
              <c:idx val="0"/>
              <c:delete val="1"/>
            </c:dLbl>
            <c:dLbl>
              <c:idx val="1"/>
              <c:layout>
                <c:manualLayout>
                  <c:x val="-4.1385224363125273E-3"/>
                  <c:y val="-9.6675791249164408E-3"/>
                </c:manualLayout>
              </c:layout>
              <c:showLegendKey val="0"/>
              <c:showVal val="0"/>
              <c:showCatName val="0"/>
              <c:showSerName val="1"/>
              <c:showPercent val="0"/>
              <c:showBubbleSize val="0"/>
            </c:dLbl>
            <c:dLbl>
              <c:idx val="2"/>
              <c:delete val="1"/>
            </c:dLbl>
            <c:dLbl>
              <c:idx val="3"/>
              <c:delete val="1"/>
            </c:dLbl>
            <c:showLegendKey val="0"/>
            <c:showVal val="0"/>
            <c:showCatName val="0"/>
            <c:showSerName val="1"/>
            <c:showPercent val="0"/>
            <c:showBubbleSize val="0"/>
            <c:showLeaderLines val="0"/>
          </c:dLbls>
          <c:xVal>
            <c:numRef>
              <c:f>'Calcul coordonnées'!$J$161:$J$164</c:f>
              <c:numCache>
                <c:formatCode>General</c:formatCode>
                <c:ptCount val="4"/>
                <c:pt idx="0">
                  <c:v>0</c:v>
                </c:pt>
                <c:pt idx="1">
                  <c:v>0</c:v>
                </c:pt>
                <c:pt idx="2">
                  <c:v>0</c:v>
                </c:pt>
                <c:pt idx="3">
                  <c:v>0</c:v>
                </c:pt>
              </c:numCache>
            </c:numRef>
          </c:xVal>
          <c:yVal>
            <c:numRef>
              <c:f>'Calcul coordonnées'!$K$161:$K$164</c:f>
              <c:numCache>
                <c:formatCode>General</c:formatCode>
                <c:ptCount val="4"/>
                <c:pt idx="0">
                  <c:v>0</c:v>
                </c:pt>
                <c:pt idx="1">
                  <c:v>0</c:v>
                </c:pt>
                <c:pt idx="2">
                  <c:v>0</c:v>
                </c:pt>
                <c:pt idx="3">
                  <c:v>0</c:v>
                </c:pt>
              </c:numCache>
            </c:numRef>
          </c:yVal>
          <c:smooth val="0"/>
        </c:ser>
        <c:ser>
          <c:idx val="41"/>
          <c:order val="40"/>
          <c:tx>
            <c:strRef>
              <c:f>'Calcul coordonnées'!$I$165</c:f>
              <c:strCache>
                <c:ptCount val="1"/>
              </c:strCache>
            </c:strRef>
          </c:tx>
          <c:spPr>
            <a:ln w="9525">
              <a:solidFill>
                <a:sysClr val="windowText" lastClr="000000"/>
              </a:solidFill>
            </a:ln>
          </c:spPr>
          <c:marker>
            <c:symbol val="none"/>
          </c:marker>
          <c:dLbls>
            <c:dLbl>
              <c:idx val="0"/>
              <c:delete val="1"/>
            </c:dLbl>
            <c:dLbl>
              <c:idx val="1"/>
              <c:delete val="1"/>
            </c:dLbl>
            <c:dLbl>
              <c:idx val="2"/>
              <c:layout>
                <c:manualLayout>
                  <c:x val="-3.1580392695317865E-2"/>
                  <c:y val="-1.7117006969067122E-2"/>
                </c:manualLayout>
              </c:layout>
              <c:showLegendKey val="0"/>
              <c:showVal val="0"/>
              <c:showCatName val="0"/>
              <c:showSerName val="1"/>
              <c:showPercent val="0"/>
              <c:showBubbleSize val="0"/>
            </c:dLbl>
            <c:dLbl>
              <c:idx val="3"/>
              <c:delete val="1"/>
            </c:dLbl>
            <c:showLegendKey val="0"/>
            <c:showVal val="0"/>
            <c:showCatName val="0"/>
            <c:showSerName val="1"/>
            <c:showPercent val="0"/>
            <c:showBubbleSize val="0"/>
            <c:showLeaderLines val="0"/>
          </c:dLbls>
          <c:xVal>
            <c:numRef>
              <c:f>'Calcul coordonnées'!$J$165:$J$168</c:f>
              <c:numCache>
                <c:formatCode>General</c:formatCode>
                <c:ptCount val="4"/>
                <c:pt idx="0">
                  <c:v>0</c:v>
                </c:pt>
                <c:pt idx="1">
                  <c:v>0</c:v>
                </c:pt>
                <c:pt idx="2">
                  <c:v>0</c:v>
                </c:pt>
                <c:pt idx="3">
                  <c:v>0</c:v>
                </c:pt>
              </c:numCache>
            </c:numRef>
          </c:xVal>
          <c:yVal>
            <c:numRef>
              <c:f>'Calcul coordonnées'!$K$165:$K$168</c:f>
              <c:numCache>
                <c:formatCode>General</c:formatCode>
                <c:ptCount val="4"/>
                <c:pt idx="0">
                  <c:v>0</c:v>
                </c:pt>
                <c:pt idx="1">
                  <c:v>0</c:v>
                </c:pt>
                <c:pt idx="2">
                  <c:v>0</c:v>
                </c:pt>
                <c:pt idx="3">
                  <c:v>0</c:v>
                </c:pt>
              </c:numCache>
            </c:numRef>
          </c:yVal>
          <c:smooth val="0"/>
        </c:ser>
        <c:ser>
          <c:idx val="42"/>
          <c:order val="41"/>
          <c:tx>
            <c:strRef>
              <c:f>'Calcul coordonnées'!$I$169</c:f>
              <c:strCache>
                <c:ptCount val="1"/>
              </c:strCache>
            </c:strRef>
          </c:tx>
          <c:spPr>
            <a:ln w="9525">
              <a:solidFill>
                <a:sysClr val="windowText" lastClr="000000"/>
              </a:solidFill>
            </a:ln>
          </c:spPr>
          <c:marker>
            <c:symbol val="none"/>
          </c:marker>
          <c:dLbls>
            <c:dLbl>
              <c:idx val="0"/>
              <c:delete val="1"/>
            </c:dLbl>
            <c:dLbl>
              <c:idx val="1"/>
              <c:delete val="1"/>
            </c:dLbl>
            <c:dLbl>
              <c:idx val="2"/>
              <c:layout>
                <c:manualLayout>
                  <c:x val="-3.2953453247288204E-2"/>
                  <c:y val="-9.7811468394669275E-3"/>
                </c:manualLayout>
              </c:layout>
              <c:showLegendKey val="0"/>
              <c:showVal val="0"/>
              <c:showCatName val="0"/>
              <c:showSerName val="1"/>
              <c:showPercent val="0"/>
              <c:showBubbleSize val="0"/>
            </c:dLbl>
            <c:dLbl>
              <c:idx val="3"/>
              <c:delete val="1"/>
            </c:dLbl>
            <c:showLegendKey val="0"/>
            <c:showVal val="0"/>
            <c:showCatName val="0"/>
            <c:showSerName val="1"/>
            <c:showPercent val="0"/>
            <c:showBubbleSize val="0"/>
            <c:showLeaderLines val="0"/>
          </c:dLbls>
          <c:xVal>
            <c:numRef>
              <c:f>'Calcul coordonnées'!$J$169:$J$172</c:f>
              <c:numCache>
                <c:formatCode>General</c:formatCode>
                <c:ptCount val="4"/>
                <c:pt idx="0">
                  <c:v>0</c:v>
                </c:pt>
                <c:pt idx="1">
                  <c:v>0</c:v>
                </c:pt>
                <c:pt idx="2">
                  <c:v>0</c:v>
                </c:pt>
                <c:pt idx="3">
                  <c:v>0</c:v>
                </c:pt>
              </c:numCache>
            </c:numRef>
          </c:xVal>
          <c:yVal>
            <c:numRef>
              <c:f>'Calcul coordonnées'!$K$169:$K$172</c:f>
              <c:numCache>
                <c:formatCode>General</c:formatCode>
                <c:ptCount val="4"/>
                <c:pt idx="0">
                  <c:v>0</c:v>
                </c:pt>
                <c:pt idx="1">
                  <c:v>0</c:v>
                </c:pt>
                <c:pt idx="2">
                  <c:v>0</c:v>
                </c:pt>
                <c:pt idx="3">
                  <c:v>0</c:v>
                </c:pt>
              </c:numCache>
            </c:numRef>
          </c:yVal>
          <c:smooth val="0"/>
        </c:ser>
        <c:ser>
          <c:idx val="43"/>
          <c:order val="42"/>
          <c:tx>
            <c:strRef>
              <c:f>'Calcul coordonnées'!$I$173</c:f>
              <c:strCache>
                <c:ptCount val="1"/>
              </c:strCache>
            </c:strRef>
          </c:tx>
          <c:spPr>
            <a:ln w="9525">
              <a:solidFill>
                <a:sysClr val="windowText" lastClr="000000"/>
              </a:solidFill>
            </a:ln>
          </c:spPr>
          <c:marker>
            <c:symbol val="none"/>
          </c:marker>
          <c:dLbls>
            <c:dLbl>
              <c:idx val="0"/>
              <c:delete val="1"/>
            </c:dLbl>
            <c:dLbl>
              <c:idx val="1"/>
              <c:delete val="1"/>
            </c:dLbl>
            <c:dLbl>
              <c:idx val="2"/>
              <c:layout>
                <c:manualLayout>
                  <c:x val="-3.4326513799258544E-2"/>
                  <c:y val="-9.7811468394669275E-3"/>
                </c:manualLayout>
              </c:layout>
              <c:showLegendKey val="0"/>
              <c:showVal val="0"/>
              <c:showCatName val="0"/>
              <c:showSerName val="1"/>
              <c:showPercent val="0"/>
              <c:showBubbleSize val="0"/>
            </c:dLbl>
            <c:dLbl>
              <c:idx val="3"/>
              <c:delete val="1"/>
            </c:dLbl>
            <c:showLegendKey val="0"/>
            <c:showVal val="0"/>
            <c:showCatName val="0"/>
            <c:showSerName val="1"/>
            <c:showPercent val="0"/>
            <c:showBubbleSize val="0"/>
            <c:showLeaderLines val="0"/>
          </c:dLbls>
          <c:xVal>
            <c:numRef>
              <c:f>'Calcul coordonnées'!$J$173:$J$176</c:f>
              <c:numCache>
                <c:formatCode>General</c:formatCode>
                <c:ptCount val="4"/>
                <c:pt idx="0">
                  <c:v>0</c:v>
                </c:pt>
                <c:pt idx="1">
                  <c:v>0</c:v>
                </c:pt>
                <c:pt idx="2">
                  <c:v>0</c:v>
                </c:pt>
                <c:pt idx="3">
                  <c:v>0</c:v>
                </c:pt>
              </c:numCache>
            </c:numRef>
          </c:xVal>
          <c:yVal>
            <c:numRef>
              <c:f>'Calcul coordonnées'!$K$173:$K$176</c:f>
              <c:numCache>
                <c:formatCode>General</c:formatCode>
                <c:ptCount val="4"/>
                <c:pt idx="0">
                  <c:v>0</c:v>
                </c:pt>
                <c:pt idx="1">
                  <c:v>0</c:v>
                </c:pt>
                <c:pt idx="2">
                  <c:v>0</c:v>
                </c:pt>
                <c:pt idx="3">
                  <c:v>0</c:v>
                </c:pt>
              </c:numCache>
            </c:numRef>
          </c:yVal>
          <c:smooth val="0"/>
        </c:ser>
        <c:ser>
          <c:idx val="44"/>
          <c:order val="43"/>
          <c:tx>
            <c:strRef>
              <c:f>'Calcul coordonnées'!$I$177</c:f>
              <c:strCache>
                <c:ptCount val="1"/>
              </c:strCache>
            </c:strRef>
          </c:tx>
          <c:spPr>
            <a:ln w="9525">
              <a:solidFill>
                <a:sysClr val="windowText" lastClr="000000"/>
              </a:solidFill>
            </a:ln>
          </c:spPr>
          <c:marker>
            <c:symbol val="none"/>
          </c:marker>
          <c:dLbls>
            <c:dLbl>
              <c:idx val="0"/>
              <c:delete val="1"/>
            </c:dLbl>
            <c:dLbl>
              <c:idx val="1"/>
              <c:delete val="1"/>
            </c:dLbl>
            <c:dLbl>
              <c:idx val="2"/>
              <c:layout>
                <c:manualLayout>
                  <c:x val="-3.4326513799258544E-2"/>
                  <c:y val="-3.1788727228267512E-2"/>
                </c:manualLayout>
              </c:layout>
              <c:showLegendKey val="0"/>
              <c:showVal val="0"/>
              <c:showCatName val="0"/>
              <c:showSerName val="1"/>
              <c:showPercent val="0"/>
              <c:showBubbleSize val="0"/>
            </c:dLbl>
            <c:dLbl>
              <c:idx val="3"/>
              <c:delete val="1"/>
            </c:dLbl>
            <c:showLegendKey val="0"/>
            <c:showVal val="0"/>
            <c:showCatName val="0"/>
            <c:showSerName val="1"/>
            <c:showPercent val="0"/>
            <c:showBubbleSize val="0"/>
            <c:showLeaderLines val="0"/>
          </c:dLbls>
          <c:xVal>
            <c:numRef>
              <c:f>'Calcul coordonnées'!$J$177:$J$180</c:f>
              <c:numCache>
                <c:formatCode>General</c:formatCode>
                <c:ptCount val="4"/>
                <c:pt idx="0">
                  <c:v>0</c:v>
                </c:pt>
                <c:pt idx="1">
                  <c:v>0</c:v>
                </c:pt>
                <c:pt idx="2">
                  <c:v>0</c:v>
                </c:pt>
                <c:pt idx="3">
                  <c:v>0</c:v>
                </c:pt>
              </c:numCache>
            </c:numRef>
          </c:xVal>
          <c:yVal>
            <c:numRef>
              <c:f>'Calcul coordonnées'!$K$177:$K$180</c:f>
              <c:numCache>
                <c:formatCode>General</c:formatCode>
                <c:ptCount val="4"/>
                <c:pt idx="0">
                  <c:v>0</c:v>
                </c:pt>
                <c:pt idx="1">
                  <c:v>0</c:v>
                </c:pt>
                <c:pt idx="2">
                  <c:v>0</c:v>
                </c:pt>
                <c:pt idx="3">
                  <c:v>0</c:v>
                </c:pt>
              </c:numCache>
            </c:numRef>
          </c:yVal>
          <c:smooth val="0"/>
        </c:ser>
        <c:ser>
          <c:idx val="45"/>
          <c:order val="44"/>
          <c:tx>
            <c:strRef>
              <c:f>'Calcul coordonnées'!$I$181</c:f>
              <c:strCache>
                <c:ptCount val="1"/>
              </c:strCache>
            </c:strRef>
          </c:tx>
          <c:spPr>
            <a:ln w="9525">
              <a:solidFill>
                <a:sysClr val="windowText" lastClr="000000"/>
              </a:solidFill>
            </a:ln>
          </c:spPr>
          <c:marker>
            <c:symbol val="none"/>
          </c:marker>
          <c:dLbls>
            <c:dLbl>
              <c:idx val="0"/>
              <c:delete val="1"/>
            </c:dLbl>
            <c:dLbl>
              <c:idx val="1"/>
              <c:delete val="1"/>
            </c:dLbl>
            <c:dLbl>
              <c:idx val="2"/>
              <c:delete val="1"/>
            </c:dLbl>
            <c:dLbl>
              <c:idx val="3"/>
              <c:layout>
                <c:manualLayout>
                  <c:x val="-3.4326513799258544E-2"/>
                  <c:y val="-0.14182662917227046"/>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'Calcul coordonnées'!$J$181:$J$184</c:f>
              <c:numCache>
                <c:formatCode>General</c:formatCode>
                <c:ptCount val="4"/>
                <c:pt idx="0">
                  <c:v>0</c:v>
                </c:pt>
                <c:pt idx="1">
                  <c:v>0</c:v>
                </c:pt>
                <c:pt idx="2">
                  <c:v>0</c:v>
                </c:pt>
                <c:pt idx="3">
                  <c:v>0</c:v>
                </c:pt>
              </c:numCache>
            </c:numRef>
          </c:xVal>
          <c:yVal>
            <c:numRef>
              <c:f>'Calcul coordonnées'!$K$181:$K$184</c:f>
              <c:numCache>
                <c:formatCode>General</c:formatCode>
                <c:ptCount val="4"/>
                <c:pt idx="0">
                  <c:v>0</c:v>
                </c:pt>
                <c:pt idx="1">
                  <c:v>0</c:v>
                </c:pt>
                <c:pt idx="2">
                  <c:v>0</c:v>
                </c:pt>
                <c:pt idx="3">
                  <c:v>0</c:v>
                </c:pt>
              </c:numCache>
            </c:numRef>
          </c:yVal>
          <c:smooth val="0"/>
        </c:ser>
        <c:ser>
          <c:idx val="46"/>
          <c:order val="45"/>
          <c:tx>
            <c:strRef>
              <c:f>'Calcul coordonnées'!$I$189</c:f>
              <c:strCache>
                <c:ptCount val="1"/>
              </c:strCache>
            </c:strRef>
          </c:tx>
          <c:spPr>
            <a:ln w="9525">
              <a:solidFill>
                <a:sysClr val="windowText" lastClr="000000"/>
              </a:solidFill>
            </a:ln>
          </c:spPr>
          <c:marker>
            <c:symbol val="none"/>
          </c:marker>
          <c:dLbls>
            <c:dLbl>
              <c:idx val="0"/>
              <c:delete val="1"/>
            </c:dLbl>
            <c:dLbl>
              <c:idx val="1"/>
              <c:delete val="1"/>
            </c:dLbl>
            <c:dLbl>
              <c:idx val="2"/>
              <c:delete val="1"/>
            </c:dLbl>
            <c:dLbl>
              <c:idx val="3"/>
              <c:layout>
                <c:manualLayout>
                  <c:x val="-3.4326513799258544E-2"/>
                  <c:y val="-0.14916248930187065"/>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'Calcul coordonnées'!$J$189:$J$192</c:f>
              <c:numCache>
                <c:formatCode>General</c:formatCode>
                <c:ptCount val="4"/>
                <c:pt idx="0">
                  <c:v>0</c:v>
                </c:pt>
                <c:pt idx="1">
                  <c:v>0</c:v>
                </c:pt>
                <c:pt idx="2">
                  <c:v>0</c:v>
                </c:pt>
                <c:pt idx="3">
                  <c:v>0</c:v>
                </c:pt>
              </c:numCache>
            </c:numRef>
          </c:xVal>
          <c:yVal>
            <c:numRef>
              <c:f>'Calcul coordonnées'!$K$189:$K$192</c:f>
              <c:numCache>
                <c:formatCode>General</c:formatCode>
                <c:ptCount val="4"/>
                <c:pt idx="0">
                  <c:v>0</c:v>
                </c:pt>
                <c:pt idx="1">
                  <c:v>0</c:v>
                </c:pt>
                <c:pt idx="2">
                  <c:v>0</c:v>
                </c:pt>
                <c:pt idx="3">
                  <c:v>0</c:v>
                </c:pt>
              </c:numCache>
            </c:numRef>
          </c:yVal>
          <c:smooth val="0"/>
        </c:ser>
        <c:ser>
          <c:idx val="48"/>
          <c:order val="46"/>
          <c:tx>
            <c:strRef>
              <c:f>'Calcul coordonnées'!$I$193</c:f>
              <c:strCache>
                <c:ptCount val="1"/>
              </c:strCache>
            </c:strRef>
          </c:tx>
          <c:spPr>
            <a:ln w="9525">
              <a:solidFill>
                <a:sysClr val="windowText" lastClr="000000"/>
              </a:solidFill>
            </a:ln>
          </c:spPr>
          <c:marker>
            <c:symbol val="none"/>
          </c:marker>
          <c:dLbls>
            <c:dLbl>
              <c:idx val="0"/>
              <c:delete val="1"/>
            </c:dLbl>
            <c:dLbl>
              <c:idx val="1"/>
              <c:delete val="1"/>
            </c:dLbl>
            <c:dLbl>
              <c:idx val="2"/>
              <c:layout>
                <c:manualLayout>
                  <c:x val="-3.2953453247288204E-2"/>
                  <c:y val="-9.7811468394669275E-3"/>
                </c:manualLayout>
              </c:layout>
              <c:showLegendKey val="0"/>
              <c:showVal val="0"/>
              <c:showCatName val="0"/>
              <c:showSerName val="1"/>
              <c:showPercent val="0"/>
              <c:showBubbleSize val="0"/>
            </c:dLbl>
            <c:dLbl>
              <c:idx val="3"/>
              <c:delete val="1"/>
            </c:dLbl>
            <c:showLegendKey val="0"/>
            <c:showVal val="0"/>
            <c:showCatName val="0"/>
            <c:showSerName val="1"/>
            <c:showPercent val="0"/>
            <c:showBubbleSize val="0"/>
            <c:showLeaderLines val="0"/>
          </c:dLbls>
          <c:xVal>
            <c:numRef>
              <c:f>'Calcul coordonnées'!$J$193:$J$196</c:f>
              <c:numCache>
                <c:formatCode>General</c:formatCode>
                <c:ptCount val="4"/>
                <c:pt idx="0">
                  <c:v>0</c:v>
                </c:pt>
                <c:pt idx="1">
                  <c:v>0</c:v>
                </c:pt>
                <c:pt idx="2">
                  <c:v>0</c:v>
                </c:pt>
                <c:pt idx="3">
                  <c:v>0</c:v>
                </c:pt>
              </c:numCache>
            </c:numRef>
          </c:xVal>
          <c:yVal>
            <c:numRef>
              <c:f>'Calcul coordonnées'!$K$193:$K$196</c:f>
              <c:numCache>
                <c:formatCode>General</c:formatCode>
                <c:ptCount val="4"/>
                <c:pt idx="0">
                  <c:v>0</c:v>
                </c:pt>
                <c:pt idx="1">
                  <c:v>0</c:v>
                </c:pt>
                <c:pt idx="2">
                  <c:v>0</c:v>
                </c:pt>
                <c:pt idx="3">
                  <c:v>0</c:v>
                </c:pt>
              </c:numCache>
            </c:numRef>
          </c:yVal>
          <c:smooth val="0"/>
        </c:ser>
        <c:ser>
          <c:idx val="47"/>
          <c:order val="47"/>
          <c:tx>
            <c:strRef>
              <c:f>'Calcul coordonnées'!$I$197</c:f>
              <c:strCache>
                <c:ptCount val="1"/>
              </c:strCache>
            </c:strRef>
          </c:tx>
          <c:spPr>
            <a:ln w="9525">
              <a:solidFill>
                <a:sysClr val="windowText" lastClr="000000"/>
              </a:solidFill>
            </a:ln>
          </c:spPr>
          <c:marker>
            <c:symbol val="none"/>
          </c:marker>
          <c:dLbls>
            <c:dLbl>
              <c:idx val="0"/>
              <c:delete val="1"/>
            </c:dLbl>
            <c:dLbl>
              <c:idx val="1"/>
              <c:layout>
                <c:manualLayout>
                  <c:x val="-1.0984484415762736E-2"/>
                  <c:y val="-9.7811468394669275E-3"/>
                </c:manualLayout>
              </c:layout>
              <c:showLegendKey val="0"/>
              <c:showVal val="0"/>
              <c:showCatName val="0"/>
              <c:showSerName val="1"/>
              <c:showPercent val="0"/>
              <c:showBubbleSize val="0"/>
            </c:dLbl>
            <c:dLbl>
              <c:idx val="2"/>
              <c:delete val="1"/>
            </c:dLbl>
            <c:dLbl>
              <c:idx val="3"/>
              <c:delete val="1"/>
            </c:dLbl>
            <c:showLegendKey val="0"/>
            <c:showVal val="0"/>
            <c:showCatName val="0"/>
            <c:showSerName val="1"/>
            <c:showPercent val="0"/>
            <c:showBubbleSize val="0"/>
            <c:showLeaderLines val="0"/>
          </c:dLbls>
          <c:xVal>
            <c:numRef>
              <c:f>'Calcul coordonnées'!$J$197:$J$200</c:f>
              <c:numCache>
                <c:formatCode>General</c:formatCode>
                <c:ptCount val="4"/>
                <c:pt idx="0">
                  <c:v>0</c:v>
                </c:pt>
                <c:pt idx="1">
                  <c:v>0</c:v>
                </c:pt>
                <c:pt idx="2">
                  <c:v>0</c:v>
                </c:pt>
                <c:pt idx="3">
                  <c:v>0</c:v>
                </c:pt>
              </c:numCache>
            </c:numRef>
          </c:xVal>
          <c:yVal>
            <c:numRef>
              <c:f>'Calcul coordonnées'!$K$197:$K$200</c:f>
              <c:numCache>
                <c:formatCode>General</c:formatCode>
                <c:ptCount val="4"/>
                <c:pt idx="0">
                  <c:v>0</c:v>
                </c:pt>
                <c:pt idx="1">
                  <c:v>0</c:v>
                </c:pt>
                <c:pt idx="2">
                  <c:v>0</c:v>
                </c:pt>
                <c:pt idx="3">
                  <c:v>0</c:v>
                </c:pt>
              </c:numCache>
            </c:numRef>
          </c:yVal>
          <c:smooth val="0"/>
        </c:ser>
        <c:ser>
          <c:idx val="49"/>
          <c:order val="48"/>
          <c:tx>
            <c:strRef>
              <c:f>'Calcul coordonnées'!$I$201</c:f>
              <c:strCache>
                <c:ptCount val="1"/>
              </c:strCache>
            </c:strRef>
          </c:tx>
          <c:spPr>
            <a:ln w="9525">
              <a:solidFill>
                <a:sysClr val="windowText" lastClr="000000"/>
              </a:solidFill>
            </a:ln>
          </c:spPr>
          <c:marker>
            <c:symbol val="none"/>
          </c:marker>
          <c:dLbls>
            <c:dLbl>
              <c:idx val="0"/>
              <c:delete val="1"/>
            </c:dLbl>
            <c:dLbl>
              <c:idx val="1"/>
              <c:delete val="1"/>
            </c:dLbl>
            <c:dLbl>
              <c:idx val="2"/>
              <c:delete val="1"/>
            </c:dLbl>
            <c:dLbl>
              <c:idx val="3"/>
              <c:layout>
                <c:manualLayout>
                  <c:x val="-3.4326513799258544E-2"/>
                  <c:y val="-0.15649834943147084"/>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'Calcul coordonnées'!$J$201:$J$204</c:f>
              <c:numCache>
                <c:formatCode>General</c:formatCode>
                <c:ptCount val="4"/>
                <c:pt idx="0">
                  <c:v>0</c:v>
                </c:pt>
                <c:pt idx="1">
                  <c:v>0</c:v>
                </c:pt>
                <c:pt idx="2">
                  <c:v>0</c:v>
                </c:pt>
                <c:pt idx="3">
                  <c:v>0</c:v>
                </c:pt>
              </c:numCache>
            </c:numRef>
          </c:xVal>
          <c:yVal>
            <c:numRef>
              <c:f>'Calcul coordonnées'!$K$201:$K$204</c:f>
              <c:numCache>
                <c:formatCode>General</c:formatCode>
                <c:ptCount val="4"/>
                <c:pt idx="0">
                  <c:v>0</c:v>
                </c:pt>
                <c:pt idx="1">
                  <c:v>0</c:v>
                </c:pt>
                <c:pt idx="2">
                  <c:v>0</c:v>
                </c:pt>
                <c:pt idx="3">
                  <c:v>0</c:v>
                </c:pt>
              </c:numCache>
            </c:numRef>
          </c:yVal>
          <c:smooth val="0"/>
        </c:ser>
        <c:ser>
          <c:idx val="50"/>
          <c:order val="49"/>
          <c:tx>
            <c:strRef>
              <c:f>'Calcul coordonnées'!$I$205</c:f>
              <c:strCache>
                <c:ptCount val="1"/>
              </c:strCache>
            </c:strRef>
          </c:tx>
          <c:spPr>
            <a:ln w="9525">
              <a:solidFill>
                <a:sysClr val="windowText" lastClr="000000"/>
              </a:solidFill>
            </a:ln>
          </c:spPr>
          <c:marker>
            <c:symbol val="none"/>
          </c:marker>
          <c:dLbls>
            <c:dLbl>
              <c:idx val="0"/>
              <c:delete val="1"/>
            </c:dLbl>
            <c:dLbl>
              <c:idx val="1"/>
              <c:delete val="1"/>
            </c:dLbl>
            <c:dLbl>
              <c:idx val="2"/>
              <c:delete val="1"/>
            </c:dLbl>
            <c:dLbl>
              <c:idx val="3"/>
              <c:layout>
                <c:manualLayout>
                  <c:x val="-1.7849787175614446E-2"/>
                  <c:y val="-0.17850592982027144"/>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'Calcul coordonnées'!$J$205:$J$208</c:f>
              <c:numCache>
                <c:formatCode>General</c:formatCode>
                <c:ptCount val="4"/>
                <c:pt idx="0">
                  <c:v>0</c:v>
                </c:pt>
                <c:pt idx="1">
                  <c:v>0</c:v>
                </c:pt>
                <c:pt idx="2">
                  <c:v>0</c:v>
                </c:pt>
                <c:pt idx="3">
                  <c:v>0</c:v>
                </c:pt>
              </c:numCache>
            </c:numRef>
          </c:xVal>
          <c:yVal>
            <c:numRef>
              <c:f>'Calcul coordonnées'!$K$205:$K$208</c:f>
              <c:numCache>
                <c:formatCode>General</c:formatCode>
                <c:ptCount val="4"/>
                <c:pt idx="0">
                  <c:v>0</c:v>
                </c:pt>
                <c:pt idx="1">
                  <c:v>0</c:v>
                </c:pt>
                <c:pt idx="2">
                  <c:v>0</c:v>
                </c:pt>
                <c:pt idx="3">
                  <c:v>0</c:v>
                </c:pt>
              </c:numCache>
            </c:numRef>
          </c:yVal>
          <c:smooth val="0"/>
        </c:ser>
        <c:ser>
          <c:idx val="51"/>
          <c:order val="50"/>
          <c:tx>
            <c:strRef>
              <c:f>'Calcul coordonnées'!$I$209</c:f>
              <c:strCache>
                <c:ptCount val="1"/>
              </c:strCache>
            </c:strRef>
          </c:tx>
          <c:spPr>
            <a:ln w="9525">
              <a:solidFill>
                <a:sysClr val="windowText" lastClr="000000"/>
              </a:solidFill>
            </a:ln>
          </c:spPr>
          <c:marker>
            <c:symbol val="none"/>
          </c:marker>
          <c:dLbls>
            <c:dLbl>
              <c:idx val="0"/>
              <c:delete val="1"/>
            </c:dLbl>
            <c:dLbl>
              <c:idx val="1"/>
              <c:delete val="1"/>
            </c:dLbl>
            <c:dLbl>
              <c:idx val="2"/>
              <c:layout>
                <c:manualLayout>
                  <c:x val="-3.4326621914262535E-2"/>
                  <c:y val="-9.7811468394669275E-3"/>
                </c:manualLayout>
              </c:layout>
              <c:showLegendKey val="0"/>
              <c:showVal val="0"/>
              <c:showCatName val="0"/>
              <c:showSerName val="1"/>
              <c:showPercent val="0"/>
              <c:showBubbleSize val="0"/>
            </c:dLbl>
            <c:dLbl>
              <c:idx val="3"/>
              <c:delete val="1"/>
            </c:dLbl>
            <c:showLegendKey val="0"/>
            <c:showVal val="0"/>
            <c:showCatName val="0"/>
            <c:showSerName val="1"/>
            <c:showPercent val="0"/>
            <c:showBubbleSize val="0"/>
            <c:showLeaderLines val="0"/>
          </c:dLbls>
          <c:xVal>
            <c:numRef>
              <c:f>'Calcul coordonnées'!$J$209:$J$212</c:f>
              <c:numCache>
                <c:formatCode>General</c:formatCode>
                <c:ptCount val="4"/>
                <c:pt idx="0">
                  <c:v>0</c:v>
                </c:pt>
                <c:pt idx="1">
                  <c:v>0</c:v>
                </c:pt>
                <c:pt idx="2">
                  <c:v>0</c:v>
                </c:pt>
                <c:pt idx="3">
                  <c:v>0</c:v>
                </c:pt>
              </c:numCache>
            </c:numRef>
          </c:xVal>
          <c:yVal>
            <c:numRef>
              <c:f>'Calcul coordonnées'!$K$209:$K$212</c:f>
              <c:numCache>
                <c:formatCode>General</c:formatCode>
                <c:ptCount val="4"/>
                <c:pt idx="0">
                  <c:v>0</c:v>
                </c:pt>
                <c:pt idx="1">
                  <c:v>0</c:v>
                </c:pt>
                <c:pt idx="2">
                  <c:v>0</c:v>
                </c:pt>
                <c:pt idx="3">
                  <c:v>0</c:v>
                </c:pt>
              </c:numCache>
            </c:numRef>
          </c:yVal>
          <c:smooth val="0"/>
        </c:ser>
        <c:ser>
          <c:idx val="52"/>
          <c:order val="51"/>
          <c:tx>
            <c:strRef>
              <c:f>'Calcul coordonnées'!$I$213</c:f>
              <c:strCache>
                <c:ptCount val="1"/>
              </c:strCache>
            </c:strRef>
          </c:tx>
          <c:spPr>
            <a:ln w="9525">
              <a:solidFill>
                <a:sysClr val="windowText" lastClr="000000"/>
              </a:solidFill>
            </a:ln>
          </c:spPr>
          <c:marker>
            <c:symbol val="none"/>
          </c:marker>
          <c:dLbls>
            <c:dLbl>
              <c:idx val="0"/>
              <c:delete val="1"/>
            </c:dLbl>
            <c:dLbl>
              <c:idx val="1"/>
              <c:delete val="1"/>
            </c:dLbl>
            <c:dLbl>
              <c:idx val="2"/>
              <c:layout>
                <c:manualLayout>
                  <c:x val="-1.510366607167366E-2"/>
                  <c:y val="-2.9343440518400783E-2"/>
                </c:manualLayout>
              </c:layout>
              <c:showLegendKey val="0"/>
              <c:showVal val="0"/>
              <c:showCatName val="0"/>
              <c:showSerName val="1"/>
              <c:showPercent val="0"/>
              <c:showBubbleSize val="0"/>
            </c:dLbl>
            <c:dLbl>
              <c:idx val="3"/>
              <c:delete val="1"/>
            </c:dLbl>
            <c:showLegendKey val="0"/>
            <c:showVal val="0"/>
            <c:showCatName val="0"/>
            <c:showSerName val="1"/>
            <c:showPercent val="0"/>
            <c:showBubbleSize val="0"/>
            <c:showLeaderLines val="0"/>
          </c:dLbls>
          <c:xVal>
            <c:numRef>
              <c:f>'Calcul coordonnées'!$J$213:$J$216</c:f>
              <c:numCache>
                <c:formatCode>General</c:formatCode>
                <c:ptCount val="4"/>
                <c:pt idx="0">
                  <c:v>0</c:v>
                </c:pt>
                <c:pt idx="1">
                  <c:v>0</c:v>
                </c:pt>
                <c:pt idx="2">
                  <c:v>0</c:v>
                </c:pt>
                <c:pt idx="3">
                  <c:v>0</c:v>
                </c:pt>
              </c:numCache>
            </c:numRef>
          </c:xVal>
          <c:yVal>
            <c:numRef>
              <c:f>'Calcul coordonnées'!$K$213:$K$216</c:f>
              <c:numCache>
                <c:formatCode>General</c:formatCode>
                <c:ptCount val="4"/>
                <c:pt idx="0">
                  <c:v>0</c:v>
                </c:pt>
                <c:pt idx="1">
                  <c:v>0</c:v>
                </c:pt>
                <c:pt idx="2">
                  <c:v>0</c:v>
                </c:pt>
                <c:pt idx="3">
                  <c:v>0</c:v>
                </c:pt>
              </c:numCache>
            </c:numRef>
          </c:yVal>
          <c:smooth val="0"/>
        </c:ser>
        <c:ser>
          <c:idx val="53"/>
          <c:order val="52"/>
          <c:tx>
            <c:strRef>
              <c:f>'Calcul coordonnées'!$I$217</c:f>
              <c:strCache>
                <c:ptCount val="1"/>
              </c:strCache>
            </c:strRef>
          </c:tx>
          <c:spPr>
            <a:ln w="9525">
              <a:solidFill>
                <a:sysClr val="windowText" lastClr="000000"/>
              </a:solidFill>
            </a:ln>
          </c:spPr>
          <c:marker>
            <c:symbol val="none"/>
          </c:marker>
          <c:dLbls>
            <c:dLbl>
              <c:idx val="0"/>
              <c:delete val="1"/>
            </c:dLbl>
            <c:dLbl>
              <c:idx val="1"/>
              <c:layout>
                <c:manualLayout>
                  <c:x val="-1.0984484415762634E-2"/>
                  <c:y val="-9.7811468394669275E-3"/>
                </c:manualLayout>
              </c:layout>
              <c:showLegendKey val="0"/>
              <c:showVal val="0"/>
              <c:showCatName val="0"/>
              <c:showSerName val="1"/>
              <c:showPercent val="0"/>
              <c:showBubbleSize val="0"/>
            </c:dLbl>
            <c:dLbl>
              <c:idx val="2"/>
              <c:delete val="1"/>
            </c:dLbl>
            <c:dLbl>
              <c:idx val="3"/>
              <c:delete val="1"/>
            </c:dLbl>
            <c:showLegendKey val="0"/>
            <c:showVal val="0"/>
            <c:showCatName val="0"/>
            <c:showSerName val="1"/>
            <c:showPercent val="0"/>
            <c:showBubbleSize val="0"/>
            <c:showLeaderLines val="0"/>
          </c:dLbls>
          <c:xVal>
            <c:numRef>
              <c:f>'Calcul coordonnées'!$J$217:$J$220</c:f>
              <c:numCache>
                <c:formatCode>General</c:formatCode>
                <c:ptCount val="4"/>
                <c:pt idx="0">
                  <c:v>0</c:v>
                </c:pt>
                <c:pt idx="1">
                  <c:v>0</c:v>
                </c:pt>
                <c:pt idx="2">
                  <c:v>0</c:v>
                </c:pt>
                <c:pt idx="3">
                  <c:v>0</c:v>
                </c:pt>
              </c:numCache>
            </c:numRef>
          </c:xVal>
          <c:yVal>
            <c:numRef>
              <c:f>'Calcul coordonnées'!$K$217:$K$220</c:f>
              <c:numCache>
                <c:formatCode>General</c:formatCode>
                <c:ptCount val="4"/>
                <c:pt idx="0">
                  <c:v>0</c:v>
                </c:pt>
                <c:pt idx="1">
                  <c:v>0</c:v>
                </c:pt>
                <c:pt idx="2">
                  <c:v>0</c:v>
                </c:pt>
                <c:pt idx="3">
                  <c:v>0</c:v>
                </c:pt>
              </c:numCache>
            </c:numRef>
          </c:yVal>
          <c:smooth val="0"/>
        </c:ser>
        <c:ser>
          <c:idx val="54"/>
          <c:order val="53"/>
          <c:tx>
            <c:strRef>
              <c:f>'Calcul coordonnées'!$I$221</c:f>
              <c:strCache>
                <c:ptCount val="1"/>
              </c:strCache>
            </c:strRef>
          </c:tx>
          <c:spPr>
            <a:ln w="9525">
              <a:solidFill>
                <a:sysClr val="windowText" lastClr="000000"/>
              </a:solidFill>
            </a:ln>
          </c:spPr>
          <c:marker>
            <c:symbol val="none"/>
          </c:marker>
          <c:dLbls>
            <c:dLbl>
              <c:idx val="0"/>
              <c:delete val="1"/>
            </c:dLbl>
            <c:dLbl>
              <c:idx val="1"/>
              <c:delete val="1"/>
            </c:dLbl>
            <c:dLbl>
              <c:idx val="2"/>
              <c:delete val="1"/>
            </c:dLbl>
            <c:dLbl>
              <c:idx val="3"/>
              <c:layout>
                <c:manualLayout>
                  <c:x val="-3.2953453247288204E-2"/>
                  <c:y val="-0.19806822349920525"/>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'Calcul coordonnées'!$J$221:$J$224</c:f>
              <c:numCache>
                <c:formatCode>General</c:formatCode>
                <c:ptCount val="4"/>
                <c:pt idx="0">
                  <c:v>0</c:v>
                </c:pt>
                <c:pt idx="1">
                  <c:v>0</c:v>
                </c:pt>
                <c:pt idx="2">
                  <c:v>0</c:v>
                </c:pt>
                <c:pt idx="3">
                  <c:v>0</c:v>
                </c:pt>
              </c:numCache>
            </c:numRef>
          </c:xVal>
          <c:yVal>
            <c:numRef>
              <c:f>'Calcul coordonnées'!$K$221:$K$224</c:f>
              <c:numCache>
                <c:formatCode>General</c:formatCode>
                <c:ptCount val="4"/>
                <c:pt idx="0">
                  <c:v>0</c:v>
                </c:pt>
                <c:pt idx="1">
                  <c:v>0</c:v>
                </c:pt>
                <c:pt idx="2">
                  <c:v>0</c:v>
                </c:pt>
                <c:pt idx="3">
                  <c:v>0</c:v>
                </c:pt>
              </c:numCache>
            </c:numRef>
          </c:yVal>
          <c:smooth val="0"/>
        </c:ser>
        <c:ser>
          <c:idx val="55"/>
          <c:order val="54"/>
          <c:tx>
            <c:strRef>
              <c:f>'Calcul coordonnées'!$I$225</c:f>
              <c:strCache>
                <c:ptCount val="1"/>
              </c:strCache>
            </c:strRef>
          </c:tx>
          <c:spPr>
            <a:ln w="9525">
              <a:solidFill>
                <a:sysClr val="windowText" lastClr="000000"/>
              </a:solidFill>
            </a:ln>
          </c:spPr>
          <c:marker>
            <c:symbol val="none"/>
          </c:marker>
          <c:dLbls>
            <c:dLbl>
              <c:idx val="0"/>
              <c:delete val="1"/>
            </c:dLbl>
            <c:dLbl>
              <c:idx val="1"/>
              <c:delete val="1"/>
            </c:dLbl>
            <c:dLbl>
              <c:idx val="2"/>
              <c:delete val="1"/>
            </c:dLbl>
            <c:dLbl>
              <c:idx val="3"/>
              <c:layout>
                <c:manualLayout>
                  <c:x val="-3.4326621914262639E-2"/>
                  <c:y val="-0.17850592982027141"/>
                </c:manualLayout>
              </c:layout>
              <c:showLegendKey val="0"/>
              <c:showVal val="0"/>
              <c:showCatName val="0"/>
              <c:showSerName val="1"/>
              <c:showPercent val="0"/>
              <c:showBubbleSize val="0"/>
            </c:dLbl>
            <c:showLegendKey val="0"/>
            <c:showVal val="0"/>
            <c:showCatName val="0"/>
            <c:showSerName val="1"/>
            <c:showPercent val="0"/>
            <c:showBubbleSize val="0"/>
            <c:showLeaderLines val="0"/>
          </c:dLbls>
          <c:xVal>
            <c:numRef>
              <c:f>'Calcul coordonnées'!$J$225:$J$228</c:f>
              <c:numCache>
                <c:formatCode>General</c:formatCode>
                <c:ptCount val="4"/>
                <c:pt idx="0">
                  <c:v>0</c:v>
                </c:pt>
                <c:pt idx="1">
                  <c:v>0</c:v>
                </c:pt>
                <c:pt idx="2">
                  <c:v>0</c:v>
                </c:pt>
                <c:pt idx="3">
                  <c:v>0</c:v>
                </c:pt>
              </c:numCache>
            </c:numRef>
          </c:xVal>
          <c:yVal>
            <c:numRef>
              <c:f>'Calcul coordonnées'!$K$225:$K$228</c:f>
              <c:numCache>
                <c:formatCode>General</c:formatCode>
                <c:ptCount val="4"/>
                <c:pt idx="0">
                  <c:v>0</c:v>
                </c:pt>
                <c:pt idx="1">
                  <c:v>0</c:v>
                </c:pt>
                <c:pt idx="2">
                  <c:v>0</c:v>
                </c:pt>
                <c:pt idx="3">
                  <c:v>0</c:v>
                </c:pt>
              </c:numCache>
            </c:numRef>
          </c:yVal>
          <c:smooth val="0"/>
        </c:ser>
        <c:ser>
          <c:idx val="56"/>
          <c:order val="55"/>
          <c:tx>
            <c:strRef>
              <c:f>'Calcul coordonnées'!$I$229</c:f>
              <c:strCache>
                <c:ptCount val="1"/>
              </c:strCache>
            </c:strRef>
          </c:tx>
          <c:spPr>
            <a:ln w="9525">
              <a:solidFill>
                <a:sysClr val="windowText" lastClr="000000"/>
              </a:solidFill>
            </a:ln>
          </c:spPr>
          <c:marker>
            <c:symbol val="none"/>
          </c:marker>
          <c:dLbls>
            <c:dLbl>
              <c:idx val="0"/>
              <c:delete val="1"/>
            </c:dLbl>
            <c:dLbl>
              <c:idx val="1"/>
              <c:delete val="1"/>
            </c:dLbl>
            <c:dLbl>
              <c:idx val="2"/>
              <c:layout>
                <c:manualLayout>
                  <c:x val="-1.2357544967733078E-2"/>
                  <c:y val="-1.2226433549333659E-2"/>
                </c:manualLayout>
              </c:layout>
              <c:showLegendKey val="0"/>
              <c:showVal val="0"/>
              <c:showCatName val="0"/>
              <c:showSerName val="1"/>
              <c:showPercent val="0"/>
              <c:showBubbleSize val="0"/>
            </c:dLbl>
            <c:dLbl>
              <c:idx val="3"/>
              <c:delete val="1"/>
            </c:dLbl>
            <c:showLegendKey val="0"/>
            <c:showVal val="0"/>
            <c:showCatName val="0"/>
            <c:showSerName val="1"/>
            <c:showPercent val="0"/>
            <c:showBubbleSize val="0"/>
            <c:showLeaderLines val="0"/>
          </c:dLbls>
          <c:xVal>
            <c:numRef>
              <c:f>'Calcul coordonnées'!$J$229:$J$232</c:f>
              <c:numCache>
                <c:formatCode>General</c:formatCode>
                <c:ptCount val="4"/>
                <c:pt idx="0">
                  <c:v>0</c:v>
                </c:pt>
                <c:pt idx="1">
                  <c:v>0</c:v>
                </c:pt>
                <c:pt idx="2">
                  <c:v>0</c:v>
                </c:pt>
                <c:pt idx="3">
                  <c:v>0</c:v>
                </c:pt>
              </c:numCache>
            </c:numRef>
          </c:xVal>
          <c:yVal>
            <c:numRef>
              <c:f>'Calcul coordonnées'!$K$229:$K$232</c:f>
              <c:numCache>
                <c:formatCode>General</c:formatCode>
                <c:ptCount val="4"/>
                <c:pt idx="0">
                  <c:v>0</c:v>
                </c:pt>
                <c:pt idx="1">
                  <c:v>0</c:v>
                </c:pt>
                <c:pt idx="2">
                  <c:v>0</c:v>
                </c:pt>
                <c:pt idx="3">
                  <c:v>0</c:v>
                </c:pt>
              </c:numCache>
            </c:numRef>
          </c:yVal>
          <c:smooth val="0"/>
        </c:ser>
        <c:ser>
          <c:idx val="3"/>
          <c:order val="56"/>
          <c:tx>
            <c:strRef>
              <c:f>'Calcul coordonnées'!$I$185</c:f>
              <c:strCache>
                <c:ptCount val="1"/>
              </c:strCache>
            </c:strRef>
          </c:tx>
          <c:spPr>
            <a:ln w="9525">
              <a:solidFill>
                <a:sysClr val="windowText" lastClr="000000"/>
              </a:solidFill>
            </a:ln>
          </c:spPr>
          <c:marker>
            <c:symbol val="none"/>
          </c:marker>
          <c:dLbls>
            <c:dLbl>
              <c:idx val="0"/>
              <c:delete val="1"/>
            </c:dLbl>
            <c:dLbl>
              <c:idx val="1"/>
              <c:layout>
                <c:manualLayout>
                  <c:x val="-1.0984484415762736E-2"/>
                  <c:y val="-4.6460447487467908E-2"/>
                </c:manualLayout>
              </c:layout>
              <c:showLegendKey val="0"/>
              <c:showVal val="0"/>
              <c:showCatName val="0"/>
              <c:showSerName val="1"/>
              <c:showPercent val="0"/>
              <c:showBubbleSize val="0"/>
            </c:dLbl>
            <c:dLbl>
              <c:idx val="2"/>
              <c:delete val="1"/>
            </c:dLbl>
            <c:dLbl>
              <c:idx val="3"/>
              <c:delete val="1"/>
            </c:dLbl>
            <c:showLegendKey val="0"/>
            <c:showVal val="0"/>
            <c:showCatName val="0"/>
            <c:showSerName val="1"/>
            <c:showPercent val="0"/>
            <c:showBubbleSize val="0"/>
            <c:showLeaderLines val="0"/>
          </c:dLbls>
          <c:xVal>
            <c:numRef>
              <c:f>'Calcul coordonnées'!$J$185:$J$188</c:f>
              <c:numCache>
                <c:formatCode>General</c:formatCode>
                <c:ptCount val="4"/>
                <c:pt idx="0">
                  <c:v>0</c:v>
                </c:pt>
                <c:pt idx="1">
                  <c:v>0</c:v>
                </c:pt>
                <c:pt idx="2">
                  <c:v>0</c:v>
                </c:pt>
                <c:pt idx="3">
                  <c:v>0</c:v>
                </c:pt>
              </c:numCache>
            </c:numRef>
          </c:xVal>
          <c:yVal>
            <c:numRef>
              <c:f>'Calcul coordonnées'!$K$185:$K$188</c:f>
              <c:numCache>
                <c:formatCode>General</c:formatCode>
                <c:ptCount val="4"/>
                <c:pt idx="0">
                  <c:v>0</c:v>
                </c:pt>
                <c:pt idx="1">
                  <c:v>0</c:v>
                </c:pt>
                <c:pt idx="2">
                  <c:v>0</c:v>
                </c:pt>
                <c:pt idx="3">
                  <c:v>0</c:v>
                </c:pt>
              </c:numCache>
            </c:numRef>
          </c:yVal>
          <c:smooth val="0"/>
        </c:ser>
        <c:ser>
          <c:idx val="57"/>
          <c:order val="57"/>
          <c:tx>
            <c:strRef>
              <c:f>'C:\Users\lpardon\AppData\Local\Microsoft\Windows\Temporary Internet Files\Content.Outlook\C5K8244E\[types d''actions.xlsx]Feuil1'!$C$1:$C$4</c:f>
              <c:strCache>
                <c:ptCount val="1"/>
                <c:pt idx="0">
                  <c:v>Echelle visée Echelle de l'itinéraire technique. Pas de modification du système de culture ou d'élevage. Echelle du système de culture ou d'élevage. Pas de modification des productions.</c:v>
                </c:pt>
              </c:strCache>
            </c:strRef>
          </c:tx>
          <c:marker>
            <c:symbol val="none"/>
          </c:marker>
          <c:dLbls>
            <c:dLbl>
              <c:idx val="0"/>
              <c:delete val="1"/>
            </c:dLbl>
            <c:showLegendKey val="0"/>
            <c:showVal val="1"/>
            <c:showCatName val="0"/>
            <c:showSerName val="0"/>
            <c:showPercent val="0"/>
            <c:showBubbleSize val="0"/>
            <c:showLeaderLines val="0"/>
          </c:dLbls>
          <c:xVal>
            <c:strRef>
              <c:f>'C:\Users\lpardon\AppData\Local\Microsoft\Windows\Temporary Internet Files\Content.Outlook\C5K8244E\[types d''actions.xlsx]Feuil1'!$A$5:$B$5</c:f>
              <c:strCache>
                <c:ptCount val="2"/>
                <c:pt idx="0">
                  <c:v>Complexification des systèmes</c:v>
                </c:pt>
                <c:pt idx="1">
                  <c:v>Productions (ex. changement des rotations, production d'énergie, etc.)</c:v>
                </c:pt>
              </c:strCache>
            </c:strRef>
          </c:xVal>
          <c:yVal>
            <c:numRef>
              <c:f>'C:\Users\lpardon\AppData\Local\Microsoft\Windows\Temporary Internet Files\Content.Outlook\C5K8244E\[types d''actions.xlsx]Feuil1'!$C$5</c:f>
              <c:numCache>
                <c:formatCode>General</c:formatCode>
                <c:ptCount val="1"/>
                <c:pt idx="0">
                  <c:v>0</c:v>
                </c:pt>
              </c:numCache>
            </c:numRef>
          </c:yVal>
          <c:smooth val="0"/>
        </c:ser>
        <c:ser>
          <c:idx val="58"/>
          <c:order val="58"/>
          <c:tx>
            <c:strRef>
              <c:f>'C:\Users\lpardon\AppData\Local\Microsoft\Windows\Temporary Internet Files\Content.Outlook\C5K8244E\[types d''actions.xlsx]Feuil1'!$C$1:$C$4</c:f>
              <c:strCache>
                <c:ptCount val="1"/>
                <c:pt idx="0">
                  <c:v>Echelle visée Echelle de l'itinéraire technique. Pas de modification du système de culture ou d'élevage. Echelle du système de culture ou d'élevage. Pas de modification des productions.</c:v>
                </c:pt>
              </c:strCache>
            </c:strRef>
          </c:tx>
          <c:marker>
            <c:symbol val="none"/>
          </c:marker>
          <c:dLbls>
            <c:delete val="1"/>
          </c:dLbls>
          <c:xVal>
            <c:strRef>
              <c:f>'C:\Users\lpardon\AppData\Local\Microsoft\Windows\Temporary Internet Files\Content.Outlook\C5K8244E\[types d''actions.xlsx]Feuil1'!$A$5:$B$5</c:f>
              <c:strCache>
                <c:ptCount val="2"/>
                <c:pt idx="0">
                  <c:v>Complexification des systèmes</c:v>
                </c:pt>
                <c:pt idx="1">
                  <c:v>Productions (ex. changement des rotations, production d'énergie, etc.)</c:v>
                </c:pt>
              </c:strCache>
            </c:strRef>
          </c:xVal>
          <c:yVal>
            <c:numRef>
              <c:f>'C:\Users\lpardon\AppData\Local\Microsoft\Windows\Temporary Internet Files\Content.Outlook\C5K8244E\[types d''actions.xlsx]Feuil1'!$C$5</c:f>
              <c:numCache>
                <c:formatCode>General</c:formatCode>
                <c:ptCount val="1"/>
                <c:pt idx="0">
                  <c:v>0</c:v>
                </c:pt>
              </c:numCache>
            </c:numRef>
          </c:yVal>
          <c:smooth val="0"/>
        </c:ser>
        <c:dLbls>
          <c:showLegendKey val="0"/>
          <c:showVal val="1"/>
          <c:showCatName val="0"/>
          <c:showSerName val="0"/>
          <c:showPercent val="0"/>
          <c:showBubbleSize val="0"/>
        </c:dLbls>
        <c:axId val="79357824"/>
        <c:axId val="79867904"/>
      </c:scatterChart>
      <c:valAx>
        <c:axId val="79357824"/>
        <c:scaling>
          <c:orientation val="minMax"/>
        </c:scaling>
        <c:delete val="0"/>
        <c:axPos val="b"/>
        <c:title>
          <c:tx>
            <c:rich>
              <a:bodyPr/>
              <a:lstStyle/>
              <a:p>
                <a:pPr>
                  <a:defRPr sz="1800"/>
                </a:pPr>
                <a:r>
                  <a:rPr lang="fr-FR" sz="1800"/>
                  <a:t>Atténuation annuelle</a:t>
                </a:r>
              </a:p>
              <a:p>
                <a:pPr>
                  <a:defRPr sz="1800"/>
                </a:pPr>
                <a:r>
                  <a:rPr lang="fr-FR" sz="1800"/>
                  <a:t>(Tg CO2e évités)</a:t>
                </a:r>
              </a:p>
            </c:rich>
          </c:tx>
          <c:layout>
            <c:manualLayout>
              <c:xMode val="edge"/>
              <c:yMode val="edge"/>
              <c:x val="0.46769887844831742"/>
              <c:y val="0.82040958658663132"/>
            </c:manualLayout>
          </c:layout>
          <c:overlay val="0"/>
        </c:title>
        <c:numFmt formatCode="General" sourceLinked="1"/>
        <c:majorTickMark val="out"/>
        <c:minorTickMark val="out"/>
        <c:tickLblPos val="nextTo"/>
        <c:spPr>
          <a:ln w="9525">
            <a:solidFill>
              <a:schemeClr val="tx1"/>
            </a:solidFill>
          </a:ln>
        </c:spPr>
        <c:crossAx val="79867904"/>
        <c:crosses val="autoZero"/>
        <c:crossBetween val="midCat"/>
      </c:valAx>
      <c:valAx>
        <c:axId val="79867904"/>
        <c:scaling>
          <c:orientation val="minMax"/>
        </c:scaling>
        <c:delete val="0"/>
        <c:axPos val="l"/>
        <c:title>
          <c:tx>
            <c:rich>
              <a:bodyPr rot="-5400000" vert="horz"/>
              <a:lstStyle/>
              <a:p>
                <a:pPr>
                  <a:defRPr sz="1800"/>
                </a:pPr>
                <a:r>
                  <a:rPr lang="fr-FR" sz="1800"/>
                  <a:t>Coût annuel</a:t>
                </a:r>
              </a:p>
              <a:p>
                <a:pPr>
                  <a:defRPr sz="1800"/>
                </a:pPr>
                <a:r>
                  <a:rPr lang="fr-FR" sz="1800"/>
                  <a:t>(€ / Mg CO2e évités)</a:t>
                </a:r>
              </a:p>
            </c:rich>
          </c:tx>
          <c:layout>
            <c:manualLayout>
              <c:xMode val="edge"/>
              <c:yMode val="edge"/>
              <c:x val="7.0241374531153904E-3"/>
              <c:y val="0.3831075117803257"/>
            </c:manualLayout>
          </c:layout>
          <c:overlay val="0"/>
        </c:title>
        <c:numFmt formatCode="General" sourceLinked="1"/>
        <c:majorTickMark val="out"/>
        <c:minorTickMark val="out"/>
        <c:tickLblPos val="nextTo"/>
        <c:crossAx val="79357824"/>
        <c:crosses val="autoZero"/>
        <c:crossBetween val="midCat"/>
        <c:minorUnit val="50"/>
      </c:valAx>
    </c:plotArea>
    <c:plotVisOnly val="1"/>
    <c:dispBlanksAs val="gap"/>
    <c:showDLblsOverMax val="0"/>
  </c:chart>
  <c:spPr>
    <a:solidFill>
      <a:schemeClr val="accent4"/>
    </a:solidFill>
    <a:ln>
      <a:solidFill>
        <a:schemeClr val="tx1"/>
      </a:solidFill>
    </a:ln>
  </c:spPr>
  <c:txPr>
    <a:bodyPr/>
    <a:lstStyle/>
    <a:p>
      <a:pPr algn="ctr">
        <a:defRPr lang="fr-FR" sz="800" b="0" i="0" u="none" strike="noStrike" kern="1200" baseline="0">
          <a:solidFill>
            <a:schemeClr val="bg1"/>
          </a:solidFill>
          <a:latin typeface="+mn-lt"/>
          <a:ea typeface="+mn-ea"/>
          <a:cs typeface="+mn-cs"/>
        </a:defRPr>
      </a:pPr>
      <a:endParaRPr lang="fr-FR"/>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0.89983</cdr:x>
      <cdr:y>0.20488</cdr:y>
    </cdr:from>
    <cdr:to>
      <cdr:x>0.90782</cdr:x>
      <cdr:y>0.39227</cdr:y>
    </cdr:to>
    <cdr:sp macro="" textlink="">
      <cdr:nvSpPr>
        <cdr:cNvPr id="2" name="Rectangle 1"/>
        <cdr:cNvSpPr/>
      </cdr:nvSpPr>
      <cdr:spPr>
        <a:xfrm xmlns:a="http://schemas.openxmlformats.org/drawingml/2006/main">
          <a:off x="8102868" y="1152127"/>
          <a:ext cx="72008" cy="1053831"/>
        </a:xfrm>
        <a:prstGeom xmlns:a="http://schemas.openxmlformats.org/drawingml/2006/main" prst="rect">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fr-F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p:spPr>
        <p:txBody>
          <a:bodyPr wrap="none" anchor="ctr"/>
          <a:lstStyle/>
          <a:p>
            <a:pPr hangingPunct="0">
              <a:lnSpc>
                <a:spcPct val="93000"/>
              </a:lnSpc>
              <a:buClr>
                <a:srgbClr val="000000"/>
              </a:buClr>
              <a:buSzPct val="100000"/>
              <a:buFont typeface="Times New Roman" pitchFamily="16" charset="0"/>
              <a:buNone/>
              <a:defRPr/>
            </a:pPr>
            <a:endParaRPr lang="en-US">
              <a:latin typeface="Arial" charset="0"/>
              <a:ea typeface="SimSun" charset="-122"/>
            </a:endParaRPr>
          </a:p>
        </p:txBody>
      </p:sp>
      <p:sp>
        <p:nvSpPr>
          <p:cNvPr id="13315" name="Rectangle 2"/>
          <p:cNvSpPr>
            <a:spLocks noGrp="1" noRot="1" noChangeAspect="1" noChangeArrowheads="1"/>
          </p:cNvSpPr>
          <p:nvPr>
            <p:ph type="sldImg"/>
          </p:nvPr>
        </p:nvSpPr>
        <p:spPr bwMode="auto">
          <a:xfrm>
            <a:off x="1106488" y="812800"/>
            <a:ext cx="53419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1" name="Rectangle 3"/>
          <p:cNvSpPr>
            <a:spLocks noGrp="1" noChangeArrowheads="1"/>
          </p:cNvSpPr>
          <p:nvPr>
            <p:ph type="body"/>
          </p:nvPr>
        </p:nvSpPr>
        <p:spPr bwMode="auto">
          <a:xfrm>
            <a:off x="755650" y="5078413"/>
            <a:ext cx="6045200" cy="4808537"/>
          </a:xfrm>
          <a:prstGeom prst="rect">
            <a:avLst/>
          </a:prstGeom>
          <a:noFill/>
          <a:ln>
            <a:noFill/>
          </a:ln>
          <a:effectLst/>
          <a:extLst/>
        </p:spPr>
        <p:txBody>
          <a:bodyPr vert="horz" wrap="square" lIns="0" tIns="0" rIns="0" bIns="0" numCol="1" anchor="t" anchorCtr="0" compatLnSpc="1">
            <a:prstTxWarp prst="textNoShape">
              <a:avLst/>
            </a:prstTxWarp>
          </a:bodyPr>
          <a:lstStyle/>
          <a:p>
            <a:pPr lvl="0"/>
            <a:endParaRPr lang="fr-FR" noProof="0" smtClean="0"/>
          </a:p>
        </p:txBody>
      </p:sp>
      <p:sp>
        <p:nvSpPr>
          <p:cNvPr id="2052" name="Rectangle 4"/>
          <p:cNvSpPr>
            <a:spLocks noGrp="1" noChangeArrowheads="1"/>
          </p:cNvSpPr>
          <p:nvPr>
            <p:ph type="hdr"/>
          </p:nvPr>
        </p:nvSpPr>
        <p:spPr bwMode="auto">
          <a:xfrm>
            <a:off x="0" y="0"/>
            <a:ext cx="3278188" cy="531813"/>
          </a:xfrm>
          <a:prstGeom prst="rect">
            <a:avLst/>
          </a:prstGeom>
          <a:noFill/>
          <a:ln>
            <a:noFill/>
          </a:ln>
          <a:effectLst/>
          <a:extLst/>
        </p:spPr>
        <p:txBody>
          <a:bodyPr vert="horz" wrap="square" lIns="0" tIns="0" rIns="0" bIns="0" numCol="1" anchor="t" anchorCtr="0" compatLnSpc="1">
            <a:prstTxWarp prst="textNoShape">
              <a:avLst/>
            </a:prstTxWarp>
          </a:bodyPr>
          <a:lstStyle>
            <a:lvl1pPr hangingPunct="0">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ea typeface="SimSun" charset="-122"/>
                <a:cs typeface="Arial Unicode MS" charset="0"/>
              </a:defRPr>
            </a:lvl1pPr>
          </a:lstStyle>
          <a:p>
            <a:pPr>
              <a:defRPr/>
            </a:pPr>
            <a:endParaRPr lang="en-US"/>
          </a:p>
        </p:txBody>
      </p:sp>
      <p:sp>
        <p:nvSpPr>
          <p:cNvPr id="2053" name="Rectangle 5"/>
          <p:cNvSpPr>
            <a:spLocks noGrp="1" noChangeArrowheads="1"/>
          </p:cNvSpPr>
          <p:nvPr>
            <p:ph type="dt"/>
          </p:nvPr>
        </p:nvSpPr>
        <p:spPr bwMode="auto">
          <a:xfrm>
            <a:off x="4278313" y="0"/>
            <a:ext cx="3278187" cy="531813"/>
          </a:xfrm>
          <a:prstGeom prst="rect">
            <a:avLst/>
          </a:prstGeom>
          <a:noFill/>
          <a:ln>
            <a:noFill/>
          </a:ln>
          <a:effectLst/>
          <a:extLst/>
        </p:spPr>
        <p:txBody>
          <a:bodyPr vert="horz" wrap="square" lIns="0" tIns="0" rIns="0" bIns="0" numCol="1" anchor="t" anchorCtr="0" compatLnSpc="1">
            <a:prstTxWarp prst="textNoShape">
              <a:avLst/>
            </a:prstTxWarp>
          </a:bodyPr>
          <a:lstStyle>
            <a:lvl1pPr algn="r" hangingPunct="0">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ea typeface="SimSun" charset="-122"/>
                <a:cs typeface="Arial Unicode MS" charset="0"/>
              </a:defRPr>
            </a:lvl1pPr>
          </a:lstStyle>
          <a:p>
            <a:pPr>
              <a:defRPr/>
            </a:pPr>
            <a:endParaRPr lang="en-US"/>
          </a:p>
        </p:txBody>
      </p:sp>
      <p:sp>
        <p:nvSpPr>
          <p:cNvPr id="2054" name="Rectangle 6"/>
          <p:cNvSpPr>
            <a:spLocks noGrp="1" noChangeArrowheads="1"/>
          </p:cNvSpPr>
          <p:nvPr>
            <p:ph type="ftr"/>
          </p:nvPr>
        </p:nvSpPr>
        <p:spPr bwMode="auto">
          <a:xfrm>
            <a:off x="0" y="10156825"/>
            <a:ext cx="3278188" cy="531813"/>
          </a:xfrm>
          <a:prstGeom prst="rect">
            <a:avLst/>
          </a:prstGeom>
          <a:noFill/>
          <a:ln>
            <a:noFill/>
          </a:ln>
          <a:effectLst/>
          <a:extLst/>
        </p:spPr>
        <p:txBody>
          <a:bodyPr vert="horz" wrap="square" lIns="0" tIns="0" rIns="0" bIns="0" numCol="1" anchor="b" anchorCtr="0" compatLnSpc="1">
            <a:prstTxWarp prst="textNoShape">
              <a:avLst/>
            </a:prstTxWarp>
          </a:bodyPr>
          <a:lstStyle>
            <a:lvl1pPr hangingPunct="0">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ea typeface="SimSun" charset="-122"/>
                <a:cs typeface="Arial Unicode MS" charset="0"/>
              </a:defRPr>
            </a:lvl1pPr>
          </a:lstStyle>
          <a:p>
            <a:pPr>
              <a:defRPr/>
            </a:pPr>
            <a:endParaRPr lang="en-US"/>
          </a:p>
        </p:txBody>
      </p:sp>
      <p:sp>
        <p:nvSpPr>
          <p:cNvPr id="2055" name="Rectangle 7"/>
          <p:cNvSpPr>
            <a:spLocks noGrp="1" noChangeArrowheads="1"/>
          </p:cNvSpPr>
          <p:nvPr>
            <p:ph type="sldNum"/>
          </p:nvPr>
        </p:nvSpPr>
        <p:spPr bwMode="auto">
          <a:xfrm>
            <a:off x="4278313" y="10156825"/>
            <a:ext cx="3278187" cy="531813"/>
          </a:xfrm>
          <a:prstGeom prst="rect">
            <a:avLst/>
          </a:prstGeom>
          <a:noFill/>
          <a:ln>
            <a:noFill/>
          </a:ln>
          <a:effectLst/>
          <a:extLst/>
        </p:spPr>
        <p:txBody>
          <a:bodyPr vert="horz" wrap="square" lIns="0" tIns="0" rIns="0" bIns="0" numCol="1" anchor="b" anchorCtr="0" compatLnSpc="1">
            <a:prstTxWarp prst="textNoShape">
              <a:avLst/>
            </a:prstTxWarp>
          </a:bodyPr>
          <a:lstStyle>
            <a:lvl1pPr algn="r" hangingPunct="0">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ea typeface="SimSun" charset="-122"/>
                <a:cs typeface="Arial Unicode MS" charset="0"/>
              </a:defRPr>
            </a:lvl1pPr>
          </a:lstStyle>
          <a:p>
            <a:pPr>
              <a:defRPr/>
            </a:pPr>
            <a:fld id="{64DE837A-7850-4A64-BC96-72917D196B0A}" type="slidenum">
              <a:rPr lang="en-US"/>
              <a:pPr>
                <a:defRPr/>
              </a:pPr>
              <a:t>‹N°›</a:t>
            </a:fld>
            <a:endParaRPr lang="en-US"/>
          </a:p>
        </p:txBody>
      </p:sp>
    </p:spTree>
    <p:extLst>
      <p:ext uri="{BB962C8B-B14F-4D97-AF65-F5344CB8AC3E}">
        <p14:creationId xmlns:p14="http://schemas.microsoft.com/office/powerpoint/2010/main" val="424295707"/>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1D5944A8-2BAC-4EA7-9A9A-4801BD0B2487}"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1</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15363"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02CAB1CD-B61A-4705-9618-45660661DB79}" type="slidenum">
              <a:rPr lang="en-US" altLang="fr-FR" sz="3200">
                <a:solidFill>
                  <a:srgbClr val="FFFFFF"/>
                </a:solidFill>
                <a:latin typeface="Comic Sans MS" pitchFamily="66" charset="0"/>
              </a:rPr>
              <a:pPr>
                <a:lnSpc>
                  <a:spcPct val="100000"/>
                </a:lnSpc>
                <a:buClrTx/>
                <a:buFontTx/>
                <a:buNone/>
              </a:pPr>
              <a:t>1</a:t>
            </a:fld>
            <a:endParaRPr lang="en-US" altLang="fr-FR" sz="3200">
              <a:solidFill>
                <a:srgbClr val="FFFFFF"/>
              </a:solidFill>
              <a:latin typeface="Comic Sans MS" pitchFamily="66" charset="0"/>
            </a:endParaRPr>
          </a:p>
        </p:txBody>
      </p:sp>
      <p:sp>
        <p:nvSpPr>
          <p:cNvPr id="15364" name="Rectangle 2"/>
          <p:cNvSpPr>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r">
              <a:lnSpc>
                <a:spcPct val="100000"/>
              </a:lnSpc>
              <a:buClrTx/>
              <a:buFontTx/>
              <a:buNone/>
            </a:pPr>
            <a:fld id="{1F67E62D-1820-4441-BDFB-F44C1D37962D}" type="slidenum">
              <a:rPr lang="en-US" altLang="fr-FR" sz="1200">
                <a:solidFill>
                  <a:srgbClr val="000000"/>
                </a:solidFill>
                <a:latin typeface="Comic Sans MS" pitchFamily="66" charset="0"/>
              </a:rPr>
              <a:pPr algn="r">
                <a:lnSpc>
                  <a:spcPct val="100000"/>
                </a:lnSpc>
                <a:buClrTx/>
                <a:buFontTx/>
                <a:buNone/>
              </a:pPr>
              <a:t>1</a:t>
            </a:fld>
            <a:endParaRPr lang="en-US" altLang="fr-FR" sz="1200">
              <a:solidFill>
                <a:srgbClr val="000000"/>
              </a:solidFill>
              <a:latin typeface="Comic Sans MS" pitchFamily="66" charset="0"/>
            </a:endParaRPr>
          </a:p>
        </p:txBody>
      </p:sp>
      <p:sp>
        <p:nvSpPr>
          <p:cNvPr id="15365" name="Rectangle 3"/>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15366" name="Rectangle 4"/>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705AD02-8C05-4D69-982C-2416A7F4C115}" type="slidenum">
              <a:rPr lang="fr-FR">
                <a:latin typeface="Calibri" pitchFamily="34" charset="0"/>
                <a:cs typeface="Calibri" pitchFamily="34" charset="0"/>
              </a:rPr>
              <a:pPr eaLnBrk="1" hangingPunct="1"/>
              <a:t>13</a:t>
            </a:fld>
            <a:endParaRPr lang="fr-FR">
              <a:latin typeface="Calibri" pitchFamily="34" charset="0"/>
              <a:cs typeface="Calibri"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Times New Roman" pitchFamily="18" charset="0"/>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69111C8-95B5-4559-B202-09360724DF68}" type="slidenum">
              <a:rPr lang="fr-FR">
                <a:latin typeface="Calibri" pitchFamily="34" charset="0"/>
                <a:cs typeface="Calibri" pitchFamily="34" charset="0"/>
              </a:rPr>
              <a:pPr eaLnBrk="1" hangingPunct="1"/>
              <a:t>14</a:t>
            </a:fld>
            <a:endParaRPr lang="fr-FR">
              <a:latin typeface="Calibri" pitchFamily="34" charset="0"/>
              <a:cs typeface="Calibri"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Times New Roman" pitchFamily="18" charset="0"/>
              <a:cs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EFA5315-D166-419E-BB00-9D3EEBC2DBE3}" type="slidenum">
              <a:rPr lang="fr-FR">
                <a:latin typeface="Calibri" pitchFamily="34" charset="0"/>
                <a:cs typeface="Calibri" pitchFamily="34" charset="0"/>
              </a:rPr>
              <a:pPr eaLnBrk="1" hangingPunct="1"/>
              <a:t>15</a:t>
            </a:fld>
            <a:endParaRPr lang="fr-FR">
              <a:latin typeface="Calibri" pitchFamily="34" charset="0"/>
              <a:cs typeface="Calibri" pitchFamily="34" charset="0"/>
            </a:endParaRPr>
          </a:p>
        </p:txBody>
      </p:sp>
      <p:sp>
        <p:nvSpPr>
          <p:cNvPr id="80899" name="Text Box 1"/>
          <p:cNvSpPr txBox="1">
            <a:spLocks noChangeArrowheads="1"/>
          </p:cNvSpPr>
          <p:nvPr/>
        </p:nvSpPr>
        <p:spPr bwMode="auto">
          <a:xfrm>
            <a:off x="3885608" y="8686432"/>
            <a:ext cx="2972393" cy="457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r" eaLnBrk="1" hangingPunct="1"/>
            <a:fld id="{CB2D7018-840A-499E-A30A-B3B30EA0A5FA}" type="slidenum">
              <a:rPr lang="fr-FR" sz="1200" b="1">
                <a:solidFill>
                  <a:srgbClr val="000000"/>
                </a:solidFill>
                <a:latin typeface="Calibri" pitchFamily="34" charset="0"/>
                <a:ea typeface="SimSun" pitchFamily="2" charset="-122"/>
                <a:cs typeface="Calibri" pitchFamily="34" charset="0"/>
              </a:rPr>
              <a:pPr algn="r" eaLnBrk="1" hangingPunct="1"/>
              <a:t>15</a:t>
            </a:fld>
            <a:endParaRPr lang="fr-FR" sz="1200" b="1">
              <a:solidFill>
                <a:srgbClr val="000000"/>
              </a:solidFill>
              <a:latin typeface="Calibri" pitchFamily="34" charset="0"/>
              <a:ea typeface="SimSun" pitchFamily="2" charset="-122"/>
              <a:cs typeface="Calibri" pitchFamily="34" charset="0"/>
            </a:endParaRPr>
          </a:p>
        </p:txBody>
      </p:sp>
      <p:sp>
        <p:nvSpPr>
          <p:cNvPr id="80900" name="Text Box 2"/>
          <p:cNvSpPr txBox="1">
            <a:spLocks noChangeArrowheads="1"/>
          </p:cNvSpPr>
          <p:nvPr/>
        </p:nvSpPr>
        <p:spPr bwMode="auto">
          <a:xfrm>
            <a:off x="3885608" y="8686432"/>
            <a:ext cx="2972393" cy="457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r" eaLnBrk="1" hangingPunct="1"/>
            <a:fld id="{0F3DF142-3ED5-4A40-9D20-99640921FAD7}" type="slidenum">
              <a:rPr lang="fr-FR" sz="1200" b="1">
                <a:solidFill>
                  <a:srgbClr val="000000"/>
                </a:solidFill>
                <a:latin typeface="Calibri" pitchFamily="34" charset="0"/>
                <a:ea typeface="SimSun" pitchFamily="2" charset="-122"/>
                <a:cs typeface="Calibri" pitchFamily="34" charset="0"/>
              </a:rPr>
              <a:pPr algn="r" eaLnBrk="1" hangingPunct="1"/>
              <a:t>15</a:t>
            </a:fld>
            <a:endParaRPr lang="fr-FR" sz="1200" b="1">
              <a:solidFill>
                <a:srgbClr val="000000"/>
              </a:solidFill>
              <a:latin typeface="Calibri" pitchFamily="34" charset="0"/>
              <a:ea typeface="SimSun" pitchFamily="2" charset="-122"/>
              <a:cs typeface="Calibri" pitchFamily="34" charset="0"/>
            </a:endParaRPr>
          </a:p>
        </p:txBody>
      </p:sp>
      <p:sp>
        <p:nvSpPr>
          <p:cNvPr id="80901" name="Rectangle 3"/>
          <p:cNvSpPr>
            <a:spLocks noGrp="1" noRot="1" noChangeAspect="1" noChangeArrowheads="1" noTextEdit="1"/>
          </p:cNvSpPr>
          <p:nvPr>
            <p:ph type="sldImg"/>
          </p:nvPr>
        </p:nvSpPr>
        <p:spPr>
          <a:xfrm>
            <a:off x="1143000" y="682625"/>
            <a:ext cx="4572000" cy="3429000"/>
          </a:xfrm>
          <a:solidFill>
            <a:srgbClr val="FFFFFF"/>
          </a:solidFill>
          <a:ln/>
        </p:spPr>
      </p:sp>
      <p:sp>
        <p:nvSpPr>
          <p:cNvPr id="80902" name="Text Box 4"/>
          <p:cNvSpPr>
            <a:spLocks noGrp="1" noChangeArrowheads="1"/>
          </p:cNvSpPr>
          <p:nvPr>
            <p:ph type="body" idx="1"/>
          </p:nvPr>
        </p:nvSpPr>
        <p:spPr>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mtClean="0">
                <a:solidFill>
                  <a:srgbClr val="000000"/>
                </a:solidFill>
                <a:latin typeface="Calibri" pitchFamily="34" charset="0"/>
                <a:ea typeface="SimSun" pitchFamily="2" charset="-122"/>
                <a:cs typeface="Times New Roman" pitchFamily="18" charset="0"/>
              </a:rPr>
              <a:t>Productivité mesurée exceptionnelle : gain de 36%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eaLnBrk="1" hangingPunct="1">
              <a:buSzPct val="100000"/>
            </a:pPr>
            <a:fld id="{2C994B2D-8386-4D08-ACF5-05D624420B02}" type="slidenum">
              <a:rPr lang="fr-FR">
                <a:solidFill>
                  <a:srgbClr val="000000"/>
                </a:solidFill>
                <a:latin typeface="Calibri" pitchFamily="34" charset="0"/>
                <a:ea typeface="Arial Unicode MS" pitchFamily="34" charset="-128"/>
                <a:cs typeface="Arial Unicode MS" pitchFamily="34" charset="-128"/>
              </a:rPr>
              <a:pPr eaLnBrk="1" hangingPunct="1">
                <a:buSzPct val="100000"/>
              </a:pPr>
              <a:t>16</a:t>
            </a:fld>
            <a:endParaRPr lang="fr-FR">
              <a:solidFill>
                <a:srgbClr val="000000"/>
              </a:solidFill>
              <a:latin typeface="Calibri" pitchFamily="34" charset="0"/>
              <a:ea typeface="Arial Unicode MS" pitchFamily="34" charset="-128"/>
              <a:cs typeface="Arial Unicode MS" pitchFamily="34" charset="-128"/>
            </a:endParaRPr>
          </a:p>
        </p:txBody>
      </p:sp>
      <p:sp>
        <p:nvSpPr>
          <p:cNvPr id="81923" name="Rectangle 1"/>
          <p:cNvSpPr>
            <a:spLocks noGrp="1" noRot="1" noChangeAspect="1" noChangeArrowheads="1" noTextEdit="1"/>
          </p:cNvSpPr>
          <p:nvPr>
            <p:ph type="sldImg"/>
          </p:nvPr>
        </p:nvSpPr>
        <p:spPr>
          <a:solidFill>
            <a:srgbClr val="FFFFFF"/>
          </a:solidFill>
          <a:ln/>
        </p:spPr>
      </p:sp>
      <p:sp>
        <p:nvSpPr>
          <p:cNvPr id="81924" name="Text Box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mtClean="0">
                <a:solidFill>
                  <a:srgbClr val="000000"/>
                </a:solidFill>
                <a:latin typeface="Times New Roman" pitchFamily="18" charset="0"/>
                <a:ea typeface="SimSun" pitchFamily="2" charset="-122"/>
                <a:cs typeface="Times New Roman" pitchFamily="18" charset="0"/>
              </a:rPr>
              <a:t>Le gain de productivité représente un saut quantitatif exceptionnel pour une innovation agro-écologique</a:t>
            </a:r>
          </a:p>
        </p:txBody>
      </p:sp>
      <p:sp>
        <p:nvSpPr>
          <p:cNvPr id="81925" name="Text Box 3"/>
          <p:cNvSpPr txBox="1">
            <a:spLocks noChangeArrowheads="1"/>
          </p:cNvSpPr>
          <p:nvPr/>
        </p:nvSpPr>
        <p:spPr bwMode="auto">
          <a:xfrm>
            <a:off x="3885608" y="8686432"/>
            <a:ext cx="2972393" cy="457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r" eaLnBrk="1" hangingPunct="1">
              <a:buSzPct val="100000"/>
            </a:pPr>
            <a:fld id="{FC648867-FC6C-42C7-9504-EDC6DF8F3EF3}" type="slidenum">
              <a:rPr lang="fr-FR" sz="1200" b="1">
                <a:solidFill>
                  <a:srgbClr val="000000"/>
                </a:solidFill>
                <a:latin typeface="Calibri" pitchFamily="34" charset="0"/>
                <a:ea typeface="SimSun" pitchFamily="2" charset="-122"/>
                <a:cs typeface="Calibri" pitchFamily="34" charset="0"/>
              </a:rPr>
              <a:pPr algn="r" eaLnBrk="1" hangingPunct="1">
                <a:buSzPct val="100000"/>
              </a:pPr>
              <a:t>16</a:t>
            </a:fld>
            <a:endParaRPr lang="fr-FR" sz="1200" b="1">
              <a:solidFill>
                <a:srgbClr val="000000"/>
              </a:solidFill>
              <a:latin typeface="Calibri" pitchFamily="34" charset="0"/>
              <a:ea typeface="SimSun" pitchFamily="2" charset="-122"/>
              <a:cs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gain de productivité représente un saut quantitatif exceptionnel pour une innovation agro-écologique</a:t>
            </a:r>
            <a:endParaRPr lang="fr-FR" dirty="0"/>
          </a:p>
        </p:txBody>
      </p:sp>
      <p:sp>
        <p:nvSpPr>
          <p:cNvPr id="4" name="Espace réservé du numéro de diapositive 3"/>
          <p:cNvSpPr>
            <a:spLocks noGrp="1"/>
          </p:cNvSpPr>
          <p:nvPr>
            <p:ph type="sldNum" sz="quarter" idx="10"/>
          </p:nvPr>
        </p:nvSpPr>
        <p:spPr/>
        <p:txBody>
          <a:bodyPr/>
          <a:lstStyle/>
          <a:p>
            <a:fld id="{5C74DB88-665D-4B20-9B61-2EF3FA923425}" type="slidenum">
              <a:rPr lang="fr-FR" smtClean="0"/>
              <a:t>17</a:t>
            </a:fld>
            <a:endParaRPr lang="fr-FR"/>
          </a:p>
        </p:txBody>
      </p:sp>
    </p:spTree>
    <p:extLst>
      <p:ext uri="{BB962C8B-B14F-4D97-AF65-F5344CB8AC3E}">
        <p14:creationId xmlns:p14="http://schemas.microsoft.com/office/powerpoint/2010/main" val="367241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7"/>
          <p:cNvSpPr>
            <a:spLocks noGrp="1" noChangeArrowheads="1"/>
          </p:cNvSpPr>
          <p:nvPr>
            <p:ph type="sldNum"/>
          </p:nvPr>
        </p:nvSpPr>
        <p:spPr>
          <a:ln/>
        </p:spPr>
        <p:txBody>
          <a:bodyPr/>
          <a:lstStyle/>
          <a:p>
            <a:fld id="{985A9262-F2C1-49C5-A9C3-261C4521C4C5}" type="slidenum">
              <a:rPr lang="en-US"/>
              <a:pPr/>
              <a:t>18</a:t>
            </a:fld>
            <a:endParaRPr lang="en-US"/>
          </a:p>
        </p:txBody>
      </p:sp>
      <p:sp>
        <p:nvSpPr>
          <p:cNvPr id="47105"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9pPr>
          </a:lstStyle>
          <a:p>
            <a:pPr>
              <a:lnSpc>
                <a:spcPct val="100000"/>
              </a:lnSpc>
              <a:buClrTx/>
              <a:buFontTx/>
              <a:buNone/>
            </a:pPr>
            <a:fld id="{6A149DA5-BDD9-4A1B-A6BB-EE6881D77BCB}" type="slidenum">
              <a:rPr lang="en-US" sz="3200">
                <a:solidFill>
                  <a:srgbClr val="FFFFFF"/>
                </a:solidFill>
                <a:latin typeface="Comic Sans MS" pitchFamily="64" charset="0"/>
              </a:rPr>
              <a:pPr>
                <a:lnSpc>
                  <a:spcPct val="100000"/>
                </a:lnSpc>
                <a:buClrTx/>
                <a:buFontTx/>
                <a:buNone/>
              </a:pPr>
              <a:t>18</a:t>
            </a:fld>
            <a:endParaRPr lang="en-US" sz="3200">
              <a:solidFill>
                <a:srgbClr val="FFFFFF"/>
              </a:solidFill>
              <a:latin typeface="Comic Sans MS" pitchFamily="64" charset="0"/>
            </a:endParaRPr>
          </a:p>
        </p:txBody>
      </p:sp>
      <p:sp>
        <p:nvSpPr>
          <p:cNvPr id="47106" name="Rectangle 2"/>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p>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1466EFD-1078-474E-B75D-B3B43A7CCF21}" type="slidenum">
              <a:rPr lang="en-US" sz="1200">
                <a:solidFill>
                  <a:srgbClr val="000000"/>
                </a:solidFill>
                <a:latin typeface="Comic Sans MS" pitchFamily="64" charset="0"/>
              </a:rPr>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18</a:t>
            </a:fld>
            <a:endParaRPr lang="en-US" sz="1200">
              <a:solidFill>
                <a:srgbClr val="000000"/>
              </a:solidFill>
              <a:latin typeface="Comic Sans MS" pitchFamily="64" charset="0"/>
            </a:endParaRPr>
          </a:p>
        </p:txBody>
      </p:sp>
      <p:sp>
        <p:nvSpPr>
          <p:cNvPr id="47107" name="Rectangle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4"/>
          <p:cNvSpPr txBox="1">
            <a:spLocks noGrp="1" noChangeArrowheads="1"/>
          </p:cNvSpPr>
          <p:nvPr>
            <p:ph type="body" idx="1"/>
          </p:nvPr>
        </p:nvSpPr>
        <p:spPr bwMode="auto">
          <a:xfrm>
            <a:off x="914400" y="4343400"/>
            <a:ext cx="5029200" cy="4114800"/>
          </a:xfrm>
          <a:prstGeom prst="rect">
            <a:avLst/>
          </a:prstGeo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US" sz="2000">
              <a:latin typeface="Arial" charset="0"/>
              <a:ea typeface="SimSun"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p:nvPr>
        </p:nvSpPr>
        <p:spPr>
          <a:ln/>
        </p:spPr>
        <p:txBody>
          <a:bodyPr/>
          <a:lstStyle/>
          <a:p>
            <a:fld id="{321E3A6D-B0D9-401D-B20E-BB49DF388F18}" type="slidenum">
              <a:rPr lang="en-US"/>
              <a:pPr/>
              <a:t>19</a:t>
            </a:fld>
            <a:endParaRPr lang="en-US"/>
          </a:p>
        </p:txBody>
      </p:sp>
      <p:sp>
        <p:nvSpPr>
          <p:cNvPr id="48129"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9pPr>
          </a:lstStyle>
          <a:p>
            <a:pPr>
              <a:lnSpc>
                <a:spcPct val="100000"/>
              </a:lnSpc>
              <a:buClrTx/>
              <a:buFontTx/>
              <a:buNone/>
            </a:pPr>
            <a:fld id="{E2841E5D-7C3A-427B-9956-5B6338876E59}" type="slidenum">
              <a:rPr lang="en-US" sz="3200">
                <a:solidFill>
                  <a:srgbClr val="FFFFFF"/>
                </a:solidFill>
                <a:latin typeface="Comic Sans MS" pitchFamily="64" charset="0"/>
              </a:rPr>
              <a:pPr>
                <a:lnSpc>
                  <a:spcPct val="100000"/>
                </a:lnSpc>
                <a:buClrTx/>
                <a:buFontTx/>
                <a:buNone/>
              </a:pPr>
              <a:t>19</a:t>
            </a:fld>
            <a:endParaRPr lang="en-US" sz="3200">
              <a:solidFill>
                <a:srgbClr val="FFFFFF"/>
              </a:solidFill>
              <a:latin typeface="Comic Sans MS" pitchFamily="64" charset="0"/>
            </a:endParaRPr>
          </a:p>
        </p:txBody>
      </p:sp>
      <p:sp>
        <p:nvSpPr>
          <p:cNvPr id="4813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1" name="Rectangle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US" sz="2000">
              <a:latin typeface="Arial" charset="0"/>
              <a:ea typeface="SimSun"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7"/>
          <p:cNvSpPr>
            <a:spLocks noGrp="1" noChangeArrowheads="1"/>
          </p:cNvSpPr>
          <p:nvPr>
            <p:ph type="sldNum"/>
          </p:nvPr>
        </p:nvSpPr>
        <p:spPr>
          <a:ln/>
        </p:spPr>
        <p:txBody>
          <a:bodyPr/>
          <a:lstStyle/>
          <a:p>
            <a:fld id="{985A9262-F2C1-49C5-A9C3-261C4521C4C5}" type="slidenum">
              <a:rPr lang="en-US"/>
              <a:pPr/>
              <a:t>20</a:t>
            </a:fld>
            <a:endParaRPr lang="en-US"/>
          </a:p>
        </p:txBody>
      </p:sp>
      <p:sp>
        <p:nvSpPr>
          <p:cNvPr id="47105"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9pPr>
          </a:lstStyle>
          <a:p>
            <a:pPr>
              <a:lnSpc>
                <a:spcPct val="100000"/>
              </a:lnSpc>
              <a:buClrTx/>
              <a:buFontTx/>
              <a:buNone/>
            </a:pPr>
            <a:fld id="{6A149DA5-BDD9-4A1B-A6BB-EE6881D77BCB}" type="slidenum">
              <a:rPr lang="en-US" sz="3200">
                <a:solidFill>
                  <a:srgbClr val="FFFFFF"/>
                </a:solidFill>
                <a:latin typeface="Comic Sans MS" pitchFamily="64" charset="0"/>
              </a:rPr>
              <a:pPr>
                <a:lnSpc>
                  <a:spcPct val="100000"/>
                </a:lnSpc>
                <a:buClrTx/>
                <a:buFontTx/>
                <a:buNone/>
              </a:pPr>
              <a:t>20</a:t>
            </a:fld>
            <a:endParaRPr lang="en-US" sz="3200">
              <a:solidFill>
                <a:srgbClr val="FFFFFF"/>
              </a:solidFill>
              <a:latin typeface="Comic Sans MS" pitchFamily="64" charset="0"/>
            </a:endParaRPr>
          </a:p>
        </p:txBody>
      </p:sp>
      <p:sp>
        <p:nvSpPr>
          <p:cNvPr id="47106" name="Rectangle 2"/>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p>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1466EFD-1078-474E-B75D-B3B43A7CCF21}" type="slidenum">
              <a:rPr lang="en-US" sz="1200">
                <a:solidFill>
                  <a:srgbClr val="000000"/>
                </a:solidFill>
                <a:latin typeface="Comic Sans MS" pitchFamily="64" charset="0"/>
              </a:rPr>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en-US" sz="1200">
              <a:solidFill>
                <a:srgbClr val="000000"/>
              </a:solidFill>
              <a:latin typeface="Comic Sans MS" pitchFamily="64" charset="0"/>
            </a:endParaRPr>
          </a:p>
        </p:txBody>
      </p:sp>
      <p:sp>
        <p:nvSpPr>
          <p:cNvPr id="47107" name="Rectangle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4"/>
          <p:cNvSpPr txBox="1">
            <a:spLocks noGrp="1" noChangeArrowheads="1"/>
          </p:cNvSpPr>
          <p:nvPr>
            <p:ph type="body" idx="1"/>
          </p:nvPr>
        </p:nvSpPr>
        <p:spPr bwMode="auto">
          <a:xfrm>
            <a:off x="914400" y="4343400"/>
            <a:ext cx="5029200" cy="4114800"/>
          </a:xfrm>
          <a:prstGeom prst="rect">
            <a:avLst/>
          </a:prstGeo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US" sz="2000">
              <a:latin typeface="Arial" charset="0"/>
              <a:ea typeface="SimSun"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49C649-CDFB-44B8-88B9-B901EF94E3E6}" type="slidenum">
              <a:rPr lang="fr-FR"/>
              <a:pPr/>
              <a:t>24</a:t>
            </a:fld>
            <a:endParaRPr lang="fr-FR"/>
          </a:p>
        </p:txBody>
      </p:sp>
      <p:sp>
        <p:nvSpPr>
          <p:cNvPr id="2355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B10677-5706-4236-879A-0AB92F7DED02}" type="slidenum">
              <a:rPr lang="fr-FR"/>
              <a:pPr/>
              <a:t>25</a:t>
            </a:fld>
            <a:endParaRPr lang="fr-FR"/>
          </a:p>
        </p:txBody>
      </p:sp>
      <p:sp>
        <p:nvSpPr>
          <p:cNvPr id="2416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16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51D3FDAD-8925-4E19-BEEF-1C967619CFAA}" type="slidenum">
              <a:rPr lang="fr-FR"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3</a:t>
            </a:fld>
            <a:endParaRPr lang="fr-FR" altLang="fr-FR" smtClean="0">
              <a:solidFill>
                <a:srgbClr val="000000"/>
              </a:solidFill>
              <a:latin typeface="Times New Roman" pitchFamily="18" charset="0"/>
              <a:ea typeface="Arial Unicode MS" pitchFamily="34" charset="-128"/>
              <a:cs typeface="Arial Unicode MS" pitchFamily="34" charset="-128"/>
            </a:endParaRPr>
          </a:p>
        </p:txBody>
      </p:sp>
      <p:sp>
        <p:nvSpPr>
          <p:cNvPr id="18434" name="Rectangle 1026"/>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8435"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ltLang="fr-FR" smtClean="0">
                <a:latin typeface="Times New Roman" pitchFamily="18" charset="0"/>
              </a:rPr>
              <a:t>Global data o</a:t>
            </a:r>
            <a:r>
              <a:rPr lang="en-GB" altLang="fr-FR" smtClean="0">
                <a:latin typeface="Times New Roman" pitchFamily="18" charset="0"/>
              </a:rPr>
              <a:t>n tree cover in agricultural lands show SE Asia ad C. America as major agroforestry regions, linked to tree crops.</a:t>
            </a:r>
            <a:endParaRPr lang="en-US" altLang="fr-FR"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6D8E6-E77C-40F4-96A9-A8BC4FA6F3E6}" type="slidenum">
              <a:rPr lang="fr-FR"/>
              <a:pPr/>
              <a:t>26</a:t>
            </a:fld>
            <a:endParaRPr lang="fr-FR"/>
          </a:p>
        </p:txBody>
      </p:sp>
      <p:sp>
        <p:nvSpPr>
          <p:cNvPr id="2519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19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B78FB8-23DE-4A72-8F5A-98EF11DAE83E}" type="slidenum">
              <a:rPr lang="fr-FR"/>
              <a:pPr/>
              <a:t>27</a:t>
            </a:fld>
            <a:endParaRPr lang="fr-FR"/>
          </a:p>
        </p:txBody>
      </p:sp>
      <p:sp>
        <p:nvSpPr>
          <p:cNvPr id="2539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B293BC-38FB-4665-A9B7-84D49E5B73E3}" type="slidenum">
              <a:rPr lang="fr-FR"/>
              <a:pPr/>
              <a:t>28</a:t>
            </a:fld>
            <a:endParaRPr lang="fr-FR"/>
          </a:p>
        </p:txBody>
      </p:sp>
      <p:sp>
        <p:nvSpPr>
          <p:cNvPr id="2560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6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11006B-93BB-45C7-988B-8BE9143E8129}" type="slidenum">
              <a:rPr lang="fr-FR"/>
              <a:pPr/>
              <a:t>29</a:t>
            </a:fld>
            <a:endParaRPr lang="fr-FR"/>
          </a:p>
        </p:txBody>
      </p:sp>
      <p:sp>
        <p:nvSpPr>
          <p:cNvPr id="2580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8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0D30C1-B7E7-46B5-AAB1-A30809A0810C}" type="slidenum">
              <a:rPr lang="fr-FR"/>
              <a:pPr/>
              <a:t>30</a:t>
            </a:fld>
            <a:endParaRPr lang="fr-FR"/>
          </a:p>
        </p:txBody>
      </p:sp>
      <p:sp>
        <p:nvSpPr>
          <p:cNvPr id="2682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8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C4DD87-B8C4-4CE0-AB3E-66CBAB27AA2A}" type="slidenum">
              <a:rPr lang="fr-FR"/>
              <a:pPr/>
              <a:t>31</a:t>
            </a:fld>
            <a:endParaRPr lang="fr-FR"/>
          </a:p>
        </p:txBody>
      </p:sp>
      <p:sp>
        <p:nvSpPr>
          <p:cNvPr id="2600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0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eaLnBrk="1" hangingPunct="1">
              <a:buSzPct val="100000"/>
            </a:pPr>
            <a:fld id="{FCC7E6D3-3CB8-44B3-9533-1C5AB991743D}" type="slidenum">
              <a:rPr lang="fr-FR">
                <a:solidFill>
                  <a:srgbClr val="000000"/>
                </a:solidFill>
                <a:latin typeface="Calibri" pitchFamily="34" charset="0"/>
                <a:ea typeface="Arial Unicode MS" pitchFamily="34" charset="-128"/>
                <a:cs typeface="Arial Unicode MS" pitchFamily="34" charset="-128"/>
              </a:rPr>
              <a:pPr eaLnBrk="1" hangingPunct="1">
                <a:buSzPct val="100000"/>
              </a:pPr>
              <a:t>34</a:t>
            </a:fld>
            <a:endParaRPr lang="fr-FR">
              <a:solidFill>
                <a:srgbClr val="000000"/>
              </a:solidFill>
              <a:latin typeface="Calibri" pitchFamily="34" charset="0"/>
              <a:ea typeface="Arial Unicode MS" pitchFamily="34" charset="-128"/>
              <a:cs typeface="Arial Unicode MS" pitchFamily="34" charset="-128"/>
            </a:endParaRPr>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fr-FR" smtClean="0">
              <a:latin typeface="Times New Roman" pitchFamily="18" charset="0"/>
              <a:cs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84D9F3-CC4D-4D9D-9AFC-A3B899FA2D29}" type="slidenum">
              <a:rPr lang="fr-FR"/>
              <a:pPr/>
              <a:t>37</a:t>
            </a:fld>
            <a:endParaRPr lang="fr-FR"/>
          </a:p>
        </p:txBody>
      </p:sp>
      <p:sp>
        <p:nvSpPr>
          <p:cNvPr id="2856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5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7"/>
          <p:cNvSpPr>
            <a:spLocks noGrp="1" noChangeArrowheads="1"/>
          </p:cNvSpPr>
          <p:nvPr>
            <p:ph type="sldNum"/>
          </p:nvPr>
        </p:nvSpPr>
        <p:spPr>
          <a:ln/>
        </p:spPr>
        <p:txBody>
          <a:bodyPr/>
          <a:lstStyle/>
          <a:p>
            <a:fld id="{985A9262-F2C1-49C5-A9C3-261C4521C4C5}" type="slidenum">
              <a:rPr lang="en-US"/>
              <a:pPr/>
              <a:t>38</a:t>
            </a:fld>
            <a:endParaRPr lang="en-US"/>
          </a:p>
        </p:txBody>
      </p:sp>
      <p:sp>
        <p:nvSpPr>
          <p:cNvPr id="47105"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9pPr>
          </a:lstStyle>
          <a:p>
            <a:pPr>
              <a:lnSpc>
                <a:spcPct val="100000"/>
              </a:lnSpc>
              <a:buClrTx/>
              <a:buFontTx/>
              <a:buNone/>
            </a:pPr>
            <a:fld id="{6A149DA5-BDD9-4A1B-A6BB-EE6881D77BCB}" type="slidenum">
              <a:rPr lang="en-US" sz="3200">
                <a:solidFill>
                  <a:srgbClr val="FFFFFF"/>
                </a:solidFill>
                <a:latin typeface="Comic Sans MS" pitchFamily="64" charset="0"/>
              </a:rPr>
              <a:pPr>
                <a:lnSpc>
                  <a:spcPct val="100000"/>
                </a:lnSpc>
                <a:buClrTx/>
                <a:buFontTx/>
                <a:buNone/>
              </a:pPr>
              <a:t>38</a:t>
            </a:fld>
            <a:endParaRPr lang="en-US" sz="3200">
              <a:solidFill>
                <a:srgbClr val="FFFFFF"/>
              </a:solidFill>
              <a:latin typeface="Comic Sans MS" pitchFamily="64" charset="0"/>
            </a:endParaRPr>
          </a:p>
        </p:txBody>
      </p:sp>
      <p:sp>
        <p:nvSpPr>
          <p:cNvPr id="47106" name="Rectangle 2"/>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p>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1466EFD-1078-474E-B75D-B3B43A7CCF21}" type="slidenum">
              <a:rPr lang="en-US" sz="1200">
                <a:solidFill>
                  <a:srgbClr val="000000"/>
                </a:solidFill>
                <a:latin typeface="Comic Sans MS" pitchFamily="64" charset="0"/>
              </a:rPr>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38</a:t>
            </a:fld>
            <a:endParaRPr lang="en-US" sz="1200">
              <a:solidFill>
                <a:srgbClr val="000000"/>
              </a:solidFill>
              <a:latin typeface="Comic Sans MS" pitchFamily="64" charset="0"/>
            </a:endParaRPr>
          </a:p>
        </p:txBody>
      </p:sp>
      <p:sp>
        <p:nvSpPr>
          <p:cNvPr id="47107" name="Rectangle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4"/>
          <p:cNvSpPr txBox="1">
            <a:spLocks noGrp="1" noChangeArrowheads="1"/>
          </p:cNvSpPr>
          <p:nvPr>
            <p:ph type="body" idx="1"/>
          </p:nvPr>
        </p:nvSpPr>
        <p:spPr bwMode="auto">
          <a:xfrm>
            <a:off x="914400" y="4343400"/>
            <a:ext cx="5029200" cy="4114800"/>
          </a:xfrm>
          <a:prstGeom prst="rect">
            <a:avLst/>
          </a:prstGeo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US" sz="2000">
              <a:latin typeface="Arial" charset="0"/>
              <a:ea typeface="SimSun"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2F9CFDF3-6CE4-4521-8A18-DD3F98FDCF59}"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39</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25603"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8484F573-A509-4696-8E7A-66CE7AD53068}" type="slidenum">
              <a:rPr lang="en-US" altLang="fr-FR" sz="3200">
                <a:solidFill>
                  <a:srgbClr val="FFFFFF"/>
                </a:solidFill>
                <a:latin typeface="Comic Sans MS" pitchFamily="66" charset="0"/>
              </a:rPr>
              <a:pPr>
                <a:lnSpc>
                  <a:spcPct val="100000"/>
                </a:lnSpc>
                <a:buClrTx/>
                <a:buFontTx/>
                <a:buNone/>
              </a:pPr>
              <a:t>39</a:t>
            </a:fld>
            <a:endParaRPr lang="en-US" altLang="fr-FR" sz="3200">
              <a:solidFill>
                <a:srgbClr val="FFFFFF"/>
              </a:solidFill>
              <a:latin typeface="Comic Sans MS" pitchFamily="66" charset="0"/>
            </a:endParaRPr>
          </a:p>
        </p:txBody>
      </p:sp>
      <p:sp>
        <p:nvSpPr>
          <p:cNvPr id="25604"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25605"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E7E53C79-8680-4D8D-B56C-B35EFABD63A4}" type="slidenum">
              <a:rPr lang="fr-FR"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4</a:t>
            </a:fld>
            <a:endParaRPr lang="fr-FR" altLang="fr-FR" smtClean="0">
              <a:solidFill>
                <a:srgbClr val="000000"/>
              </a:solidFill>
              <a:latin typeface="Times New Roman" pitchFamily="18" charset="0"/>
              <a:ea typeface="Arial Unicode MS" pitchFamily="34" charset="-128"/>
              <a:cs typeface="Arial Unicode MS" pitchFamily="34" charset="-128"/>
            </a:endParaRPr>
          </a:p>
        </p:txBody>
      </p:sp>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hangingPunct="0">
              <a:lnSpc>
                <a:spcPct val="93000"/>
              </a:lnSpc>
              <a:buClr>
                <a:srgbClr val="000000"/>
              </a:buClr>
              <a:buSzPct val="100000"/>
              <a:buFont typeface="Times New Roman" pitchFamily="18" charset="0"/>
              <a:buNone/>
            </a:pPr>
            <a:fld id="{A20D70E8-7DF4-48D8-A9CB-E6C610F25415}" type="slidenum">
              <a:rPr lang="en-US" altLang="fr-FR" sz="1200">
                <a:solidFill>
                  <a:schemeClr val="tx1"/>
                </a:solidFill>
                <a:ea typeface="ＭＳ Ｐゴシック" pitchFamily="34" charset="-128"/>
              </a:rPr>
              <a:pPr algn="r" hangingPunct="0">
                <a:lnSpc>
                  <a:spcPct val="93000"/>
                </a:lnSpc>
                <a:buClr>
                  <a:srgbClr val="000000"/>
                </a:buClr>
                <a:buSzPct val="100000"/>
                <a:buFont typeface="Times New Roman" pitchFamily="18" charset="0"/>
                <a:buNone/>
              </a:pPr>
              <a:t>4</a:t>
            </a:fld>
            <a:endParaRPr lang="en-US" altLang="fr-FR" sz="1200">
              <a:solidFill>
                <a:schemeClr val="tx1"/>
              </a:solidFill>
              <a:ea typeface="ＭＳ Ｐゴシック" pitchFamily="34" charset="-128"/>
            </a:endParaRPr>
          </a:p>
        </p:txBody>
      </p:sp>
      <p:sp>
        <p:nvSpPr>
          <p:cNvPr id="20483" name="Rectangle 2"/>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0484"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ltLang="fr-FR"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A8EDE317-B65D-44FE-8E1F-2AFB7D26DC4F}"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40</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27651"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96A95749-0A15-4B1C-9176-0562492F34A7}" type="slidenum">
              <a:rPr lang="en-US" altLang="fr-FR" sz="3200">
                <a:solidFill>
                  <a:srgbClr val="FFFFFF"/>
                </a:solidFill>
                <a:latin typeface="Comic Sans MS" pitchFamily="66" charset="0"/>
              </a:rPr>
              <a:pPr>
                <a:lnSpc>
                  <a:spcPct val="100000"/>
                </a:lnSpc>
                <a:buClrTx/>
                <a:buFontTx/>
                <a:buNone/>
              </a:pPr>
              <a:t>40</a:t>
            </a:fld>
            <a:endParaRPr lang="en-US" altLang="fr-FR" sz="3200">
              <a:solidFill>
                <a:srgbClr val="FFFFFF"/>
              </a:solidFill>
              <a:latin typeface="Comic Sans MS" pitchFamily="66" charset="0"/>
            </a:endParaRPr>
          </a:p>
        </p:txBody>
      </p:sp>
      <p:sp>
        <p:nvSpPr>
          <p:cNvPr id="27652"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27653"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AE13F125-5779-409B-8A01-AE48C29963A2}"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41</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29699"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0F351F8B-3544-42D0-AC22-1BF92346C401}" type="slidenum">
              <a:rPr lang="en-US" altLang="fr-FR" sz="3200">
                <a:solidFill>
                  <a:srgbClr val="FFFFFF"/>
                </a:solidFill>
                <a:latin typeface="Comic Sans MS" pitchFamily="66" charset="0"/>
              </a:rPr>
              <a:pPr>
                <a:lnSpc>
                  <a:spcPct val="100000"/>
                </a:lnSpc>
                <a:buClrTx/>
                <a:buFontTx/>
                <a:buNone/>
              </a:pPr>
              <a:t>41</a:t>
            </a:fld>
            <a:endParaRPr lang="en-US" altLang="fr-FR" sz="3200">
              <a:solidFill>
                <a:srgbClr val="FFFFFF"/>
              </a:solidFill>
              <a:latin typeface="Comic Sans MS" pitchFamily="66" charset="0"/>
            </a:endParaRPr>
          </a:p>
        </p:txBody>
      </p:sp>
      <p:sp>
        <p:nvSpPr>
          <p:cNvPr id="29700"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29701"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DA712209-498C-418A-8350-AFC0CD829D35}"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42</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31747"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82994852-3476-47DE-A016-4E356ACDD177}" type="slidenum">
              <a:rPr lang="en-US" altLang="fr-FR" sz="3200">
                <a:solidFill>
                  <a:srgbClr val="FFFFFF"/>
                </a:solidFill>
                <a:latin typeface="Comic Sans MS" pitchFamily="66" charset="0"/>
              </a:rPr>
              <a:pPr>
                <a:lnSpc>
                  <a:spcPct val="100000"/>
                </a:lnSpc>
                <a:buClrTx/>
                <a:buFontTx/>
                <a:buNone/>
              </a:pPr>
              <a:t>42</a:t>
            </a:fld>
            <a:endParaRPr lang="en-US" altLang="fr-FR" sz="3200">
              <a:solidFill>
                <a:srgbClr val="FFFFFF"/>
              </a:solidFill>
              <a:latin typeface="Comic Sans MS" pitchFamily="66" charset="0"/>
            </a:endParaRPr>
          </a:p>
        </p:txBody>
      </p:sp>
      <p:sp>
        <p:nvSpPr>
          <p:cNvPr id="31748"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31749"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E420EDAB-E872-4B97-B55D-3E85126F2EF9}"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43</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33795"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884780DA-23A8-4A25-AF02-B2BEC7678E28}" type="slidenum">
              <a:rPr lang="en-US" altLang="fr-FR" sz="3200">
                <a:solidFill>
                  <a:srgbClr val="FFFFFF"/>
                </a:solidFill>
                <a:latin typeface="Comic Sans MS" pitchFamily="66" charset="0"/>
              </a:rPr>
              <a:pPr>
                <a:lnSpc>
                  <a:spcPct val="100000"/>
                </a:lnSpc>
                <a:buClrTx/>
                <a:buFontTx/>
                <a:buNone/>
              </a:pPr>
              <a:t>43</a:t>
            </a:fld>
            <a:endParaRPr lang="en-US" altLang="fr-FR" sz="3200">
              <a:solidFill>
                <a:srgbClr val="FFFFFF"/>
              </a:solidFill>
              <a:latin typeface="Comic Sans MS" pitchFamily="66" charset="0"/>
            </a:endParaRPr>
          </a:p>
        </p:txBody>
      </p:sp>
      <p:sp>
        <p:nvSpPr>
          <p:cNvPr id="33796"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33797"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AC9B763D-D525-41B6-A082-D1C7748F99FA}" type="slidenum">
              <a:rPr lang="fr-FR"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44</a:t>
            </a:fld>
            <a:endParaRPr lang="fr-FR" altLang="fr-FR" smtClean="0">
              <a:solidFill>
                <a:srgbClr val="000000"/>
              </a:solidFill>
              <a:latin typeface="Times New Roman" pitchFamily="18" charset="0"/>
              <a:ea typeface="Arial Unicode MS" pitchFamily="34" charset="-128"/>
              <a:cs typeface="Arial Unicode MS" pitchFamily="34" charset="-128"/>
            </a:endParaRPr>
          </a:p>
        </p:txBody>
      </p:sp>
      <p:sp>
        <p:nvSpPr>
          <p:cNvPr id="35843" name="Rectangle 1"/>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35844" name="Text Box 2"/>
          <p:cNvSpPr txBox="1">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mtClean="0">
                <a:latin typeface="Comic Sans MS" pitchFamily="66" charset="0"/>
                <a:ea typeface="SimSun" pitchFamily="2" charset="-122"/>
              </a:rPr>
              <a:t>Des cultures à l’ombre… au bon moment (remplissage du grain)</a:t>
            </a:r>
          </a:p>
        </p:txBody>
      </p:sp>
      <p:sp>
        <p:nvSpPr>
          <p:cNvPr id="35845" name="Text Box 3"/>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hangingPunct="0">
              <a:lnSpc>
                <a:spcPct val="93000"/>
              </a:lnSpc>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itchFamily="34" charset="0"/>
                <a:ea typeface="SimSun" pitchFamily="2" charset="-122"/>
              </a:defRPr>
            </a:lvl9pPr>
          </a:lstStyle>
          <a:p>
            <a:pPr algn="r">
              <a:buClrTx/>
              <a:buFontTx/>
              <a:buNone/>
            </a:pPr>
            <a:fld id="{23962CDC-6CB5-4649-AEA1-3978C6171C71}" type="slidenum">
              <a:rPr lang="fr-FR" altLang="fr-FR" sz="1200" b="1">
                <a:solidFill>
                  <a:srgbClr val="000000"/>
                </a:solidFill>
                <a:latin typeface="Comic Sans MS" pitchFamily="66" charset="0"/>
              </a:rPr>
              <a:pPr algn="r">
                <a:buClrTx/>
                <a:buFontTx/>
                <a:buNone/>
              </a:pPr>
              <a:t>44</a:t>
            </a:fld>
            <a:endParaRPr lang="fr-FR" altLang="fr-FR" sz="1200" b="1">
              <a:solidFill>
                <a:srgbClr val="000000"/>
              </a:solidFill>
              <a:latin typeface="Comic Sans MS" pitchFamily="66"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780262DE-EFB7-4849-9B89-B999DAB357EC}"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46</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37891" name="Rectangle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37892" name="Rectangle 2"/>
          <p:cNvSpPr txBox="1">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F380729E-D0CD-4794-856E-4D85CB7D64E9}"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47</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39939"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44C08D47-37B4-4270-9358-665506006FE0}" type="slidenum">
              <a:rPr lang="en-US" altLang="fr-FR" sz="3200">
                <a:solidFill>
                  <a:srgbClr val="FFFFFF"/>
                </a:solidFill>
                <a:latin typeface="Comic Sans MS" pitchFamily="66" charset="0"/>
              </a:rPr>
              <a:pPr>
                <a:lnSpc>
                  <a:spcPct val="100000"/>
                </a:lnSpc>
                <a:buClrTx/>
                <a:buFontTx/>
                <a:buNone/>
              </a:pPr>
              <a:t>47</a:t>
            </a:fld>
            <a:endParaRPr lang="en-US" altLang="fr-FR" sz="3200">
              <a:solidFill>
                <a:srgbClr val="FFFFFF"/>
              </a:solidFill>
              <a:latin typeface="Comic Sans MS" pitchFamily="66" charset="0"/>
            </a:endParaRPr>
          </a:p>
        </p:txBody>
      </p:sp>
      <p:sp>
        <p:nvSpPr>
          <p:cNvPr id="39940"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39941"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2000" smtClean="0">
                <a:latin typeface="Arial" pitchFamily="34" charset="0"/>
                <a:ea typeface="SimSun" pitchFamily="2" charset="-122"/>
              </a:rPr>
              <a:t>Rainfalls in June alleviated the situation, but the concerns are still huge for this summer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ECE26FC-182B-46F9-8708-5344164FB96C}" type="slidenum">
              <a:rPr lang="en-US"/>
              <a:pPr/>
              <a:t>48</a:t>
            </a:fld>
            <a:endParaRPr lang="en-US"/>
          </a:p>
        </p:txBody>
      </p:sp>
      <p:sp>
        <p:nvSpPr>
          <p:cNvPr id="8704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dirty="0" smtClean="0"/>
              <a:t>Pas de nouvelles de Steve pour les </a:t>
            </a:r>
            <a:r>
              <a:rPr lang="fr-FR" dirty="0" err="1" smtClean="0"/>
              <a:t>Eduts</a:t>
            </a:r>
            <a:r>
              <a:rPr lang="fr-FR" dirty="0" smtClean="0"/>
              <a:t>, pourtant je lui ai écrit…</a:t>
            </a:r>
          </a:p>
          <a:p>
            <a:r>
              <a:rPr lang="fr-FR" dirty="0" smtClean="0"/>
              <a:t>Pas encore les résultats de </a:t>
            </a:r>
            <a:r>
              <a:rPr lang="fr-FR" dirty="0" err="1" smtClean="0"/>
              <a:t>restinclières</a:t>
            </a:r>
            <a:r>
              <a:rPr lang="fr-FR" dirty="0" smtClean="0"/>
              <a:t>, mais le blé sous les arbres était très beau</a:t>
            </a:r>
            <a:r>
              <a:rPr lang="fr-FR" smtClean="0"/>
              <a:t>, et nous </a:t>
            </a:r>
            <a:r>
              <a:rPr lang="fr-FR" dirty="0" smtClean="0"/>
              <a:t>n’avons pas eu un printemps sec..</a:t>
            </a:r>
            <a:endParaRPr lang="fr-F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7"/>
          <p:cNvSpPr>
            <a:spLocks noGrp="1" noChangeArrowheads="1"/>
          </p:cNvSpPr>
          <p:nvPr>
            <p:ph type="sldNum"/>
          </p:nvPr>
        </p:nvSpPr>
        <p:spPr>
          <a:ln/>
        </p:spPr>
        <p:txBody>
          <a:bodyPr/>
          <a:lstStyle/>
          <a:p>
            <a:fld id="{985A9262-F2C1-49C5-A9C3-261C4521C4C5}" type="slidenum">
              <a:rPr lang="en-US"/>
              <a:pPr/>
              <a:t>49</a:t>
            </a:fld>
            <a:endParaRPr lang="en-US"/>
          </a:p>
        </p:txBody>
      </p:sp>
      <p:sp>
        <p:nvSpPr>
          <p:cNvPr id="47105"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9pPr>
          </a:lstStyle>
          <a:p>
            <a:pPr>
              <a:lnSpc>
                <a:spcPct val="100000"/>
              </a:lnSpc>
              <a:buClrTx/>
              <a:buFontTx/>
              <a:buNone/>
            </a:pPr>
            <a:fld id="{6A149DA5-BDD9-4A1B-A6BB-EE6881D77BCB}" type="slidenum">
              <a:rPr lang="en-US" sz="3200">
                <a:solidFill>
                  <a:srgbClr val="FFFFFF"/>
                </a:solidFill>
                <a:latin typeface="Comic Sans MS" pitchFamily="64" charset="0"/>
              </a:rPr>
              <a:pPr>
                <a:lnSpc>
                  <a:spcPct val="100000"/>
                </a:lnSpc>
                <a:buClrTx/>
                <a:buFontTx/>
                <a:buNone/>
              </a:pPr>
              <a:t>49</a:t>
            </a:fld>
            <a:endParaRPr lang="en-US" sz="3200">
              <a:solidFill>
                <a:srgbClr val="FFFFFF"/>
              </a:solidFill>
              <a:latin typeface="Comic Sans MS" pitchFamily="64" charset="0"/>
            </a:endParaRPr>
          </a:p>
        </p:txBody>
      </p:sp>
      <p:sp>
        <p:nvSpPr>
          <p:cNvPr id="47106" name="Rectangle 2"/>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p>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1466EFD-1078-474E-B75D-B3B43A7CCF21}" type="slidenum">
              <a:rPr lang="en-US" sz="1200">
                <a:solidFill>
                  <a:srgbClr val="000000"/>
                </a:solidFill>
                <a:latin typeface="Comic Sans MS" pitchFamily="64" charset="0"/>
              </a:rPr>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49</a:t>
            </a:fld>
            <a:endParaRPr lang="en-US" sz="1200">
              <a:solidFill>
                <a:srgbClr val="000000"/>
              </a:solidFill>
              <a:latin typeface="Comic Sans MS" pitchFamily="64" charset="0"/>
            </a:endParaRPr>
          </a:p>
        </p:txBody>
      </p:sp>
      <p:sp>
        <p:nvSpPr>
          <p:cNvPr id="47107" name="Rectangle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4"/>
          <p:cNvSpPr txBox="1">
            <a:spLocks noGrp="1" noChangeArrowheads="1"/>
          </p:cNvSpPr>
          <p:nvPr>
            <p:ph type="body" idx="1"/>
          </p:nvPr>
        </p:nvSpPr>
        <p:spPr bwMode="auto">
          <a:xfrm>
            <a:off x="914400" y="4343400"/>
            <a:ext cx="5029200" cy="4114800"/>
          </a:xfrm>
          <a:prstGeom prst="rect">
            <a:avLst/>
          </a:prstGeo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US" sz="2000">
              <a:latin typeface="Arial" charset="0"/>
              <a:ea typeface="SimSun"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48022378-5480-486F-A657-2BD8A288513A}"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50</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41987"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61439E51-AE00-414A-9B82-DB0B0F47060F}" type="slidenum">
              <a:rPr lang="en-US" altLang="fr-FR" sz="3200">
                <a:solidFill>
                  <a:srgbClr val="FFFFFF"/>
                </a:solidFill>
                <a:latin typeface="Comic Sans MS" pitchFamily="66" charset="0"/>
              </a:rPr>
              <a:pPr>
                <a:lnSpc>
                  <a:spcPct val="100000"/>
                </a:lnSpc>
                <a:buClrTx/>
                <a:buFontTx/>
                <a:buNone/>
              </a:pPr>
              <a:t>50</a:t>
            </a:fld>
            <a:endParaRPr lang="en-US" altLang="fr-FR" sz="3200">
              <a:solidFill>
                <a:srgbClr val="FFFFFF"/>
              </a:solidFill>
              <a:latin typeface="Comic Sans MS" pitchFamily="66" charset="0"/>
            </a:endParaRPr>
          </a:p>
        </p:txBody>
      </p:sp>
      <p:sp>
        <p:nvSpPr>
          <p:cNvPr id="41988"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41989"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766457-15FA-4840-B549-C5F4FFD747BB}" type="slidenum">
              <a:rPr lang="fr-FR">
                <a:latin typeface="Calibri" pitchFamily="34" charset="0"/>
                <a:cs typeface="Calibri" pitchFamily="34" charset="0"/>
              </a:rPr>
              <a:pPr eaLnBrk="1" hangingPunct="1"/>
              <a:t>6</a:t>
            </a:fld>
            <a:endParaRPr lang="fr-FR">
              <a:latin typeface="Calibri" pitchFamily="34" charset="0"/>
              <a:cs typeface="Calibri" pitchFamily="34" charset="0"/>
            </a:endParaRPr>
          </a:p>
        </p:txBody>
      </p:sp>
      <p:sp>
        <p:nvSpPr>
          <p:cNvPr id="634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63492"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fr-FR" smtClean="0">
              <a:latin typeface="Times New Roman" pitchFamily="18" charset="0"/>
              <a:cs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FDDCF060-5653-49BA-B4E1-22F466BCDFB8}"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51</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44035"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A7FAB7F7-0FC6-485C-9BCF-7AFEC134506B}" type="slidenum">
              <a:rPr lang="en-US" altLang="fr-FR" sz="3200">
                <a:solidFill>
                  <a:srgbClr val="FFFFFF"/>
                </a:solidFill>
                <a:latin typeface="Comic Sans MS" pitchFamily="66" charset="0"/>
              </a:rPr>
              <a:pPr>
                <a:lnSpc>
                  <a:spcPct val="100000"/>
                </a:lnSpc>
                <a:buClrTx/>
                <a:buFontTx/>
                <a:buNone/>
              </a:pPr>
              <a:t>51</a:t>
            </a:fld>
            <a:endParaRPr lang="en-US" altLang="fr-FR" sz="3200">
              <a:solidFill>
                <a:srgbClr val="FFFFFF"/>
              </a:solidFill>
              <a:latin typeface="Comic Sans MS" pitchFamily="66" charset="0"/>
            </a:endParaRPr>
          </a:p>
        </p:txBody>
      </p:sp>
      <p:sp>
        <p:nvSpPr>
          <p:cNvPr id="44036"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44037"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E071D78C-5DC0-42BC-84E7-698090F0FF8D}"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54</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48131"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FB230C28-0CCB-4187-B3F2-FF7448861661}" type="slidenum">
              <a:rPr lang="en-US" altLang="fr-FR" sz="3200">
                <a:solidFill>
                  <a:srgbClr val="FFFFFF"/>
                </a:solidFill>
                <a:latin typeface="Comic Sans MS" pitchFamily="66" charset="0"/>
              </a:rPr>
              <a:pPr>
                <a:lnSpc>
                  <a:spcPct val="100000"/>
                </a:lnSpc>
                <a:buClrTx/>
                <a:buFontTx/>
                <a:buNone/>
              </a:pPr>
              <a:t>54</a:t>
            </a:fld>
            <a:endParaRPr lang="en-US" altLang="fr-FR" sz="3200">
              <a:solidFill>
                <a:srgbClr val="FFFFFF"/>
              </a:solidFill>
              <a:latin typeface="Comic Sans MS" pitchFamily="66" charset="0"/>
            </a:endParaRPr>
          </a:p>
        </p:txBody>
      </p:sp>
      <p:sp>
        <p:nvSpPr>
          <p:cNvPr id="48132"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48133"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994EE97D-6780-4D86-A1E7-548E99F718FE}"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55</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50179"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2842C017-E3BA-433F-B144-B79BFCC3BEB6}" type="slidenum">
              <a:rPr lang="en-US" altLang="fr-FR" sz="3200">
                <a:solidFill>
                  <a:srgbClr val="FFFFFF"/>
                </a:solidFill>
                <a:latin typeface="Comic Sans MS" pitchFamily="66" charset="0"/>
              </a:rPr>
              <a:pPr>
                <a:lnSpc>
                  <a:spcPct val="100000"/>
                </a:lnSpc>
                <a:buClrTx/>
                <a:buFontTx/>
                <a:buNone/>
              </a:pPr>
              <a:t>55</a:t>
            </a:fld>
            <a:endParaRPr lang="en-US" altLang="fr-FR" sz="3200">
              <a:solidFill>
                <a:srgbClr val="FFFFFF"/>
              </a:solidFill>
              <a:latin typeface="Comic Sans MS" pitchFamily="66" charset="0"/>
            </a:endParaRPr>
          </a:p>
        </p:txBody>
      </p:sp>
      <p:sp>
        <p:nvSpPr>
          <p:cNvPr id="50180"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50181"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7479FD3B-6EA4-45FD-B157-BE760143B9D1}"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56</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52227"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CBC6CE2B-F9C4-4274-8AA0-EE313D17F1F2}" type="slidenum">
              <a:rPr lang="en-US" altLang="fr-FR" sz="3200">
                <a:solidFill>
                  <a:srgbClr val="FFFFFF"/>
                </a:solidFill>
                <a:latin typeface="Comic Sans MS" pitchFamily="66" charset="0"/>
              </a:rPr>
              <a:pPr>
                <a:lnSpc>
                  <a:spcPct val="100000"/>
                </a:lnSpc>
                <a:buClrTx/>
                <a:buFontTx/>
                <a:buNone/>
              </a:pPr>
              <a:t>56</a:t>
            </a:fld>
            <a:endParaRPr lang="en-US" altLang="fr-FR" sz="3200">
              <a:solidFill>
                <a:srgbClr val="FFFFFF"/>
              </a:solidFill>
              <a:latin typeface="Comic Sans MS" pitchFamily="66" charset="0"/>
            </a:endParaRPr>
          </a:p>
        </p:txBody>
      </p:sp>
      <p:sp>
        <p:nvSpPr>
          <p:cNvPr id="52228"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52229"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2000" smtClean="0">
                <a:latin typeface="Arial" pitchFamily="34" charset="0"/>
                <a:ea typeface="SimSun" pitchFamily="2" charset="-122"/>
              </a:rPr>
              <a:t>Spring temperatures are steadily increasing in Europe (more than winter temperatures)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8BDBBEF4-B639-4123-9BA1-3A770771C1BD}"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57</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54275"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C0ABB68F-5A2F-4628-89DF-052AAE99C087}" type="slidenum">
              <a:rPr lang="en-US" altLang="fr-FR" sz="3200">
                <a:solidFill>
                  <a:srgbClr val="FFFFFF"/>
                </a:solidFill>
                <a:latin typeface="Comic Sans MS" pitchFamily="66" charset="0"/>
              </a:rPr>
              <a:pPr>
                <a:lnSpc>
                  <a:spcPct val="100000"/>
                </a:lnSpc>
                <a:buClrTx/>
                <a:buFontTx/>
                <a:buNone/>
              </a:pPr>
              <a:t>57</a:t>
            </a:fld>
            <a:endParaRPr lang="en-US" altLang="fr-FR" sz="3200">
              <a:solidFill>
                <a:srgbClr val="FFFFFF"/>
              </a:solidFill>
              <a:latin typeface="Comic Sans MS" pitchFamily="66" charset="0"/>
            </a:endParaRPr>
          </a:p>
        </p:txBody>
      </p:sp>
      <p:sp>
        <p:nvSpPr>
          <p:cNvPr id="54276"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54277"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6088F3B6-8146-4690-97A9-9F8A1A0ABBD0}"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58</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56323"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fld id="{118B71E2-8A51-4C73-AA63-795F7F193FCF}" type="slidenum">
              <a:rPr lang="en-US" altLang="fr-FR" sz="1200">
                <a:solidFill>
                  <a:srgbClr val="000000"/>
                </a:solidFill>
                <a:latin typeface="Comic Sans MS" pitchFamily="66" charset="0"/>
              </a:rPr>
              <a:pPr hangingPunct="1">
                <a:lnSpc>
                  <a:spcPct val="100000"/>
                </a:lnSpc>
                <a:buClrTx/>
                <a:buFontTx/>
                <a:buNone/>
              </a:pPr>
              <a:t>58</a:t>
            </a:fld>
            <a:endParaRPr lang="en-US" altLang="fr-FR" sz="1200">
              <a:solidFill>
                <a:srgbClr val="000000"/>
              </a:solidFill>
              <a:latin typeface="Comic Sans MS" pitchFamily="66" charset="0"/>
            </a:endParaRPr>
          </a:p>
        </p:txBody>
      </p:sp>
      <p:sp>
        <p:nvSpPr>
          <p:cNvPr id="56324" name="Rectangle 2"/>
          <p:cNvSpPr txBox="1">
            <a:spLocks noGrp="1" noRot="1" noChangeAspect="1" noChangeArrowheads="1"/>
          </p:cNvSpPr>
          <p:nvPr>
            <p:ph type="sldImg"/>
          </p:nvPr>
        </p:nvSpPr>
        <p:spPr>
          <a:xfrm>
            <a:off x="0" y="0"/>
            <a:ext cx="1588" cy="1588"/>
          </a:xfrm>
          <a:solidFill>
            <a:srgbClr val="FFFFFF"/>
          </a:solidFill>
          <a:ln>
            <a:solidFill>
              <a:srgbClr val="000000"/>
            </a:solidFill>
            <a:miter lim="800000"/>
            <a:headEnd/>
            <a:tailEnd/>
          </a:ln>
        </p:spPr>
      </p:sp>
      <p:sp>
        <p:nvSpPr>
          <p:cNvPr id="56325" name="Rectangle 3"/>
          <p:cNvSpPr txBox="1">
            <a:spLocks noGrp="1" noChangeArrowheads="1"/>
          </p:cNvSpPr>
          <p:nvPr>
            <p:ph type="body" idx="1"/>
          </p:nvPr>
        </p:nvSpPr>
        <p:spPr>
          <a:xfrm>
            <a:off x="0" y="-198438"/>
            <a:ext cx="1588" cy="398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D27AE47-D49C-498C-82C2-A23C02564A56}" type="slidenum">
              <a:rPr lang="en-US"/>
              <a:pPr/>
              <a:t>59</a:t>
            </a:fld>
            <a:endParaRPr lang="en-US"/>
          </a:p>
        </p:txBody>
      </p:sp>
      <p:sp>
        <p:nvSpPr>
          <p:cNvPr id="7475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dirty="0" err="1" smtClean="0"/>
              <a:t>We</a:t>
            </a:r>
            <a:r>
              <a:rPr lang="fr-FR" dirty="0" smtClean="0"/>
              <a:t> made a</a:t>
            </a:r>
            <a:r>
              <a:rPr lang="fr-FR" baseline="0" dirty="0" smtClean="0"/>
              <a:t> </a:t>
            </a:r>
            <a:r>
              <a:rPr lang="fr-FR" baseline="0" dirty="0" err="1" smtClean="0"/>
              <a:t>virtual</a:t>
            </a:r>
            <a:r>
              <a:rPr lang="fr-FR" baseline="0" dirty="0" smtClean="0"/>
              <a:t> </a:t>
            </a:r>
            <a:r>
              <a:rPr lang="fr-FR" baseline="0" dirty="0" err="1" smtClean="0"/>
              <a:t>experiment</a:t>
            </a:r>
            <a:r>
              <a:rPr lang="fr-FR" baseline="0" dirty="0" smtClean="0"/>
              <a:t> to analyse </a:t>
            </a:r>
            <a:r>
              <a:rPr lang="fr-FR" baseline="0" dirty="0" err="1" smtClean="0"/>
              <a:t>what</a:t>
            </a:r>
            <a:r>
              <a:rPr lang="fr-FR" baseline="0" dirty="0" smtClean="0"/>
              <a:t> </a:t>
            </a:r>
            <a:r>
              <a:rPr lang="fr-FR" baseline="0" dirty="0" err="1" smtClean="0"/>
              <a:t>combination</a:t>
            </a:r>
            <a:r>
              <a:rPr lang="fr-FR" baseline="0" dirty="0" smtClean="0"/>
              <a:t> of </a:t>
            </a:r>
            <a:r>
              <a:rPr lang="fr-FR" baseline="0" dirty="0" err="1" smtClean="0"/>
              <a:t>tree</a:t>
            </a:r>
            <a:r>
              <a:rPr lang="fr-FR" baseline="0" dirty="0" smtClean="0"/>
              <a:t> and </a:t>
            </a:r>
            <a:r>
              <a:rPr lang="fr-FR" baseline="0" dirty="0" err="1" smtClean="0"/>
              <a:t>crop</a:t>
            </a:r>
            <a:r>
              <a:rPr lang="fr-FR" baseline="0" dirty="0" smtClean="0"/>
              <a:t> </a:t>
            </a:r>
            <a:r>
              <a:rPr lang="fr-FR" baseline="0" dirty="0" err="1" smtClean="0"/>
              <a:t>phenology</a:t>
            </a:r>
            <a:r>
              <a:rPr lang="fr-FR" baseline="0" dirty="0" smtClean="0"/>
              <a:t> </a:t>
            </a:r>
            <a:r>
              <a:rPr lang="fr-FR" baseline="0" dirty="0" err="1" smtClean="0"/>
              <a:t>is</a:t>
            </a:r>
            <a:r>
              <a:rPr lang="fr-FR" baseline="0" dirty="0" smtClean="0"/>
              <a:t> the best. </a:t>
            </a:r>
            <a:r>
              <a:rPr lang="fr-FR" baseline="0" dirty="0" err="1" smtClean="0"/>
              <a:t>Some</a:t>
            </a:r>
            <a:r>
              <a:rPr lang="fr-FR" baseline="0" dirty="0" smtClean="0"/>
              <a:t> </a:t>
            </a:r>
            <a:r>
              <a:rPr lang="fr-FR" baseline="0" dirty="0" err="1" smtClean="0"/>
              <a:t>combinations</a:t>
            </a:r>
            <a:r>
              <a:rPr lang="fr-FR" baseline="0" dirty="0" smtClean="0"/>
              <a:t> (</a:t>
            </a:r>
            <a:r>
              <a:rPr lang="fr-FR" baseline="0" dirty="0" err="1" smtClean="0"/>
              <a:t>early</a:t>
            </a:r>
            <a:r>
              <a:rPr lang="fr-FR" baseline="0" dirty="0" smtClean="0"/>
              <a:t> </a:t>
            </a:r>
            <a:r>
              <a:rPr lang="fr-FR" baseline="0" dirty="0" err="1" smtClean="0"/>
              <a:t>crop</a:t>
            </a:r>
            <a:r>
              <a:rPr lang="fr-FR" baseline="0" dirty="0" smtClean="0"/>
              <a:t>, </a:t>
            </a:r>
            <a:r>
              <a:rPr lang="fr-FR" baseline="0" dirty="0" err="1" smtClean="0"/>
              <a:t>early</a:t>
            </a:r>
            <a:r>
              <a:rPr lang="fr-FR" baseline="0" dirty="0" smtClean="0"/>
              <a:t> </a:t>
            </a:r>
            <a:r>
              <a:rPr lang="fr-FR" baseline="0" dirty="0" err="1" smtClean="0"/>
              <a:t>tree</a:t>
            </a:r>
            <a:r>
              <a:rPr lang="fr-FR" baseline="0" dirty="0" smtClean="0"/>
              <a:t> are </a:t>
            </a:r>
            <a:r>
              <a:rPr lang="fr-FR" baseline="0" dirty="0" err="1" smtClean="0"/>
              <a:t>typical</a:t>
            </a:r>
            <a:r>
              <a:rPr lang="fr-FR" baseline="0" dirty="0" smtClean="0"/>
              <a:t> of </a:t>
            </a:r>
            <a:r>
              <a:rPr lang="fr-FR" baseline="0" dirty="0" err="1" smtClean="0"/>
              <a:t>what</a:t>
            </a:r>
            <a:r>
              <a:rPr lang="fr-FR" baseline="0" dirty="0" smtClean="0"/>
              <a:t> </a:t>
            </a:r>
            <a:r>
              <a:rPr lang="fr-FR" baseline="0" dirty="0" err="1" smtClean="0"/>
              <a:t>we</a:t>
            </a:r>
            <a:r>
              <a:rPr lang="fr-FR" baseline="0" dirty="0" smtClean="0"/>
              <a:t> </a:t>
            </a:r>
            <a:r>
              <a:rPr lang="fr-FR" baseline="0" dirty="0" err="1" smtClean="0"/>
              <a:t>may</a:t>
            </a:r>
            <a:r>
              <a:rPr lang="fr-FR" baseline="0" dirty="0" smtClean="0"/>
              <a:t> </a:t>
            </a:r>
            <a:r>
              <a:rPr lang="fr-FR" baseline="0" dirty="0" err="1" smtClean="0"/>
              <a:t>expect</a:t>
            </a:r>
            <a:r>
              <a:rPr lang="fr-FR" baseline="0" dirty="0" smtClean="0"/>
              <a:t> </a:t>
            </a:r>
            <a:r>
              <a:rPr lang="fr-FR" baseline="0" dirty="0" err="1" smtClean="0"/>
              <a:t>with</a:t>
            </a:r>
            <a:r>
              <a:rPr lang="fr-FR" baseline="0" dirty="0" smtClean="0"/>
              <a:t> </a:t>
            </a:r>
            <a:r>
              <a:rPr lang="fr-FR" baseline="0" dirty="0" err="1" smtClean="0"/>
              <a:t>climate</a:t>
            </a:r>
            <a:r>
              <a:rPr lang="fr-FR" baseline="0" dirty="0" smtClean="0"/>
              <a:t> change)?. </a:t>
            </a:r>
            <a:r>
              <a:rPr lang="fr-FR" baseline="0" dirty="0" err="1" smtClean="0"/>
              <a:t>Walnut</a:t>
            </a:r>
            <a:r>
              <a:rPr lang="fr-FR" baseline="0" dirty="0" smtClean="0"/>
              <a:t> </a:t>
            </a:r>
            <a:r>
              <a:rPr lang="fr-FR" baseline="0" dirty="0" err="1" smtClean="0"/>
              <a:t>trees</a:t>
            </a:r>
            <a:r>
              <a:rPr lang="fr-FR" baseline="0" dirty="0" smtClean="0"/>
              <a:t> </a:t>
            </a:r>
            <a:r>
              <a:rPr lang="fr-FR" baseline="0" dirty="0" err="1" smtClean="0"/>
              <a:t>may</a:t>
            </a:r>
            <a:r>
              <a:rPr lang="fr-FR" baseline="0" dirty="0" smtClean="0"/>
              <a:t> have </a:t>
            </a:r>
            <a:r>
              <a:rPr lang="fr-FR" baseline="0" dirty="0" err="1" smtClean="0"/>
              <a:t>very</a:t>
            </a:r>
            <a:r>
              <a:rPr lang="fr-FR" baseline="0" dirty="0" smtClean="0"/>
              <a:t> </a:t>
            </a:r>
            <a:r>
              <a:rPr lang="fr-FR" baseline="0" dirty="0" err="1" smtClean="0"/>
              <a:t>constrasted</a:t>
            </a:r>
            <a:r>
              <a:rPr lang="fr-FR" baseline="0" dirty="0" smtClean="0"/>
              <a:t> </a:t>
            </a:r>
            <a:r>
              <a:rPr lang="fr-FR" baseline="0" dirty="0" err="1" smtClean="0"/>
              <a:t>phenologies</a:t>
            </a:r>
            <a:r>
              <a:rPr lang="fr-FR" baseline="0" dirty="0" smtClean="0"/>
              <a:t>, </a:t>
            </a:r>
            <a:r>
              <a:rPr lang="fr-FR" baseline="0" dirty="0" err="1" smtClean="0"/>
              <a:t>including</a:t>
            </a:r>
            <a:r>
              <a:rPr lang="fr-FR" baseline="0" dirty="0" smtClean="0"/>
              <a:t> </a:t>
            </a:r>
            <a:r>
              <a:rPr lang="fr-FR" baseline="0" dirty="0" err="1" smtClean="0"/>
              <a:t>very</a:t>
            </a:r>
            <a:r>
              <a:rPr lang="fr-FR" baseline="0" dirty="0" smtClean="0"/>
              <a:t> </a:t>
            </a:r>
            <a:r>
              <a:rPr lang="fr-FR" baseline="0" dirty="0" err="1" smtClean="0"/>
              <a:t>late-leafing</a:t>
            </a:r>
            <a:r>
              <a:rPr lang="fr-FR" baseline="0" dirty="0" smtClean="0"/>
              <a:t> </a:t>
            </a:r>
            <a:r>
              <a:rPr lang="fr-FR" baseline="0" dirty="0" err="1" smtClean="0"/>
              <a:t>varieties</a:t>
            </a:r>
            <a:r>
              <a:rPr lang="fr-FR" baseline="0" dirty="0" smtClean="0"/>
              <a:t> (Noyers de la </a:t>
            </a:r>
            <a:r>
              <a:rPr lang="fr-FR" baseline="0" dirty="0" err="1" smtClean="0"/>
              <a:t>saint-Jean</a:t>
            </a:r>
            <a:r>
              <a:rPr lang="fr-FR" baseline="0" dirty="0" smtClean="0"/>
              <a:t>)</a:t>
            </a:r>
            <a:endParaRPr lang="fr-F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DC1E4555-4EB6-4F41-A42E-60D449542982}"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60</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58371"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fld id="{A78B79B5-80CD-490E-BA7F-1A97D8B0DF46}" type="slidenum">
              <a:rPr lang="en-US" altLang="fr-FR" sz="1200">
                <a:solidFill>
                  <a:srgbClr val="000000"/>
                </a:solidFill>
                <a:latin typeface="Comic Sans MS" pitchFamily="66" charset="0"/>
              </a:rPr>
              <a:pPr hangingPunct="1">
                <a:lnSpc>
                  <a:spcPct val="100000"/>
                </a:lnSpc>
                <a:buClrTx/>
                <a:buFontTx/>
                <a:buNone/>
              </a:pPr>
              <a:t>60</a:t>
            </a:fld>
            <a:endParaRPr lang="en-US" altLang="fr-FR" sz="1200">
              <a:solidFill>
                <a:srgbClr val="000000"/>
              </a:solidFill>
              <a:latin typeface="Comic Sans MS" pitchFamily="66" charset="0"/>
            </a:endParaRPr>
          </a:p>
        </p:txBody>
      </p:sp>
      <p:sp>
        <p:nvSpPr>
          <p:cNvPr id="58372" name="Rectangle 2"/>
          <p:cNvSpPr txBox="1">
            <a:spLocks noGrp="1" noRot="1" noChangeAspect="1" noChangeArrowheads="1"/>
          </p:cNvSpPr>
          <p:nvPr>
            <p:ph type="sldImg"/>
          </p:nvPr>
        </p:nvSpPr>
        <p:spPr>
          <a:xfrm>
            <a:off x="0" y="0"/>
            <a:ext cx="1588" cy="1588"/>
          </a:xfrm>
          <a:solidFill>
            <a:srgbClr val="FFFFFF"/>
          </a:solidFill>
          <a:ln>
            <a:solidFill>
              <a:srgbClr val="000000"/>
            </a:solidFill>
            <a:miter lim="800000"/>
            <a:headEnd/>
            <a:tailEnd/>
          </a:ln>
        </p:spPr>
      </p:sp>
      <p:sp>
        <p:nvSpPr>
          <p:cNvPr id="58373" name="Text Box 3"/>
          <p:cNvSpPr txBox="1">
            <a:spLocks noGrp="1" noChangeArrowheads="1"/>
          </p:cNvSpPr>
          <p:nvPr>
            <p:ph type="body" idx="1"/>
          </p:nvPr>
        </p:nvSpPr>
        <p:spPr>
          <a:xfrm>
            <a:off x="0" y="0"/>
            <a:ext cx="1588" cy="13852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2000" smtClean="0">
                <a:latin typeface="Arial" pitchFamily="34" charset="0"/>
                <a:ea typeface="SimSun" pitchFamily="2" charset="-122"/>
              </a:rPr>
              <a:t>Climate change may shorten the crop cycle by 1 month, and advance tree leaf budding by 1 week. This will limit the spring light competition between trees and crops. </a:t>
            </a: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2000" smtClean="0">
                <a:latin typeface="Arial" pitchFamily="34" charset="0"/>
                <a:ea typeface="SimSun" pitchFamily="2" charset="-122"/>
              </a:rPr>
              <a:t>Limate change will adversely affect pure crops, but agroforestry crops will suffer less from excess heat. This may stabilise annual LERs of the system. AF  willl be more resilient to climate change, if the hypothesis include in the model are valid.</a:t>
            </a: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2000" smtClean="0">
                <a:latin typeface="Arial" pitchFamily="34" charset="0"/>
                <a:ea typeface="SimSun" pitchFamily="2" charset="-122"/>
              </a:rPr>
              <a:t>Rq : pour le noyer, il faudrait vraiment recalibrer le modèle avec des données plus contrastées, on trouverait probablement une date de début de cumul plus précoce, ce qui augmenterait la sensibilité de la date de débourrement au réchauffement climatique.</a:t>
            </a: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2000" smtClean="0">
                <a:latin typeface="Arial" pitchFamily="34" charset="0"/>
                <a:ea typeface="SimSun" pitchFamily="2" charset="-122"/>
              </a:rPr>
              <a:t>5°C, c’est beaucoup… et les variation prévues de phénologie ne sont pas très importantes. Vu la stabilité du ler en faisant varier les paramètres phéno, on peut s’attendre à ce que le LER ne soit pas trop affecté.</a:t>
            </a: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2000" smtClean="0">
                <a:latin typeface="Arial" pitchFamily="34" charset="0"/>
                <a:ea typeface="SimSun" pitchFamily="2" charset="-122"/>
              </a:rPr>
              <a:t>Si on fignole plus : pour la compétition arbres/cultures au printemps, c’est pas clair. Mais il semblerait que la phénologie des cultures est plus avancée que celle du noyer, ce qui diminuerais la période de compétition au printemps.</a:t>
            </a: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fr-FR" sz="2000" smtClean="0">
                <a:latin typeface="Arial" pitchFamily="34" charset="0"/>
                <a:ea typeface="SimSun" pitchFamily="2" charset="-122"/>
              </a:rPr>
              <a:t>En automne, avec la chute des feuilles retardée, risque de compétition à la levée. Et risque accru de sécheresse hivernale à cause d’une consommation plus importante des pluis d’automne. Ça, ça ferait baisser le rendement relatif du blé.</a:t>
            </a: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4E211C7-A728-4234-97EF-1FE78840232A}" type="slidenum">
              <a:rPr lang="en-US"/>
              <a:pPr/>
              <a:t>61</a:t>
            </a:fld>
            <a:endParaRPr lang="en-US"/>
          </a:p>
        </p:txBody>
      </p:sp>
      <p:sp>
        <p:nvSpPr>
          <p:cNvPr id="7680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dirty="0" smtClean="0"/>
              <a:t>The</a:t>
            </a:r>
            <a:r>
              <a:rPr lang="fr-FR" baseline="0" dirty="0" smtClean="0"/>
              <a:t> </a:t>
            </a:r>
            <a:r>
              <a:rPr lang="fr-FR" baseline="0" dirty="0" err="1" smtClean="0"/>
              <a:t>reduction</a:t>
            </a:r>
            <a:r>
              <a:rPr lang="fr-FR" baseline="0" dirty="0" smtClean="0"/>
              <a:t> in </a:t>
            </a:r>
            <a:r>
              <a:rPr lang="fr-FR" baseline="0" dirty="0" err="1" smtClean="0"/>
              <a:t>crop</a:t>
            </a:r>
            <a:r>
              <a:rPr lang="fr-FR" baseline="0" dirty="0" smtClean="0"/>
              <a:t> </a:t>
            </a:r>
            <a:r>
              <a:rPr lang="fr-FR" baseline="0" dirty="0" err="1" smtClean="0"/>
              <a:t>yield</a:t>
            </a:r>
            <a:r>
              <a:rPr lang="fr-FR" baseline="0" dirty="0" smtClean="0"/>
              <a:t> </a:t>
            </a:r>
            <a:r>
              <a:rPr lang="fr-FR" baseline="0" dirty="0" err="1" smtClean="0"/>
              <a:t>is</a:t>
            </a:r>
            <a:r>
              <a:rPr lang="fr-FR" baseline="0" dirty="0" smtClean="0"/>
              <a:t> NOT </a:t>
            </a:r>
            <a:r>
              <a:rPr lang="fr-FR" baseline="0" dirty="0" err="1" smtClean="0"/>
              <a:t>proportionnal</a:t>
            </a:r>
            <a:r>
              <a:rPr lang="fr-FR" baseline="0" dirty="0" smtClean="0"/>
              <a:t> to the </a:t>
            </a:r>
            <a:r>
              <a:rPr lang="fr-FR" baseline="0" dirty="0" err="1" smtClean="0"/>
              <a:t>reduction</a:t>
            </a:r>
            <a:r>
              <a:rPr lang="fr-FR" baseline="0" dirty="0" smtClean="0"/>
              <a:t> in light </a:t>
            </a:r>
            <a:r>
              <a:rPr lang="fr-FR" baseline="0" dirty="0" err="1" smtClean="0"/>
              <a:t>availability</a:t>
            </a:r>
            <a:r>
              <a:rPr lang="fr-FR" baseline="0" dirty="0" smtClean="0"/>
              <a:t>. For a 50% </a:t>
            </a:r>
            <a:r>
              <a:rPr lang="fr-FR" baseline="0" dirty="0" err="1" smtClean="0"/>
              <a:t>reduction</a:t>
            </a:r>
            <a:r>
              <a:rPr lang="fr-FR" baseline="0" dirty="0" smtClean="0"/>
              <a:t> of </a:t>
            </a:r>
            <a:r>
              <a:rPr lang="fr-FR" baseline="0" dirty="0" err="1" smtClean="0"/>
              <a:t>lighht</a:t>
            </a:r>
            <a:r>
              <a:rPr lang="fr-FR" baseline="0" dirty="0" smtClean="0"/>
              <a:t> </a:t>
            </a:r>
            <a:r>
              <a:rPr lang="fr-FR" baseline="0" dirty="0" err="1" smtClean="0"/>
              <a:t>availability</a:t>
            </a:r>
            <a:r>
              <a:rPr lang="fr-FR" baseline="0" dirty="0" smtClean="0"/>
              <a:t>, </a:t>
            </a:r>
            <a:r>
              <a:rPr lang="fr-FR" baseline="0" dirty="0" err="1" smtClean="0"/>
              <a:t>we</a:t>
            </a:r>
            <a:r>
              <a:rPr lang="fr-FR" baseline="0" dirty="0" smtClean="0"/>
              <a:t> </a:t>
            </a:r>
            <a:r>
              <a:rPr lang="fr-FR" baseline="0" dirty="0" err="1" smtClean="0"/>
              <a:t>predict</a:t>
            </a:r>
            <a:r>
              <a:rPr lang="fr-FR" baseline="0" dirty="0" smtClean="0"/>
              <a:t> relative </a:t>
            </a:r>
            <a:r>
              <a:rPr lang="fr-FR" baseline="0" dirty="0" err="1" smtClean="0"/>
              <a:t>yeilds</a:t>
            </a:r>
            <a:r>
              <a:rPr lang="fr-FR" baseline="0" dirty="0" smtClean="0"/>
              <a:t> </a:t>
            </a:r>
            <a:r>
              <a:rPr lang="fr-FR" baseline="0" dirty="0" err="1" smtClean="0"/>
              <a:t>between</a:t>
            </a:r>
            <a:r>
              <a:rPr lang="fr-FR" baseline="0" dirty="0" smtClean="0"/>
              <a:t> 50% and 100% </a:t>
            </a:r>
            <a:r>
              <a:rPr lang="fr-FR" baseline="0" dirty="0" err="1" smtClean="0"/>
              <a:t>this</a:t>
            </a:r>
            <a:r>
              <a:rPr lang="fr-FR" baseline="0" dirty="0" smtClean="0"/>
              <a:t> </a:t>
            </a:r>
            <a:r>
              <a:rPr lang="fr-FR" baseline="0" dirty="0" err="1" smtClean="0"/>
              <a:t>means</a:t>
            </a:r>
            <a:r>
              <a:rPr lang="fr-FR" baseline="0" dirty="0" smtClean="0"/>
              <a:t> </a:t>
            </a:r>
            <a:r>
              <a:rPr lang="fr-FR" baseline="0" dirty="0" err="1" smtClean="0"/>
              <a:t>tha</a:t>
            </a:r>
            <a:r>
              <a:rPr lang="fr-FR" baseline="0" dirty="0" smtClean="0"/>
              <a:t> </a:t>
            </a:r>
            <a:r>
              <a:rPr lang="fr-FR" baseline="0" dirty="0" err="1" smtClean="0"/>
              <a:t>some</a:t>
            </a:r>
            <a:r>
              <a:rPr lang="fr-FR" baseline="0" dirty="0" smtClean="0"/>
              <a:t> compensations </a:t>
            </a:r>
            <a:r>
              <a:rPr lang="fr-FR" baseline="0" dirty="0" err="1" smtClean="0"/>
              <a:t>mechanisms</a:t>
            </a:r>
            <a:r>
              <a:rPr lang="fr-FR" baseline="0" dirty="0" smtClean="0"/>
              <a:t> </a:t>
            </a:r>
            <a:r>
              <a:rPr lang="fr-FR" baseline="0" dirty="0" err="1" smtClean="0"/>
              <a:t>at</a:t>
            </a:r>
            <a:r>
              <a:rPr lang="fr-FR" baseline="0" dirty="0" smtClean="0"/>
              <a:t> </a:t>
            </a:r>
            <a:r>
              <a:rPr lang="fr-FR" baseline="0" dirty="0" err="1" smtClean="0"/>
              <a:t>at</a:t>
            </a:r>
            <a:r>
              <a:rPr lang="fr-FR" baseline="0" dirty="0" smtClean="0"/>
              <a:t> </a:t>
            </a:r>
            <a:r>
              <a:rPr lang="fr-FR" baseline="0" dirty="0" err="1" smtClean="0"/>
              <a:t>work</a:t>
            </a:r>
            <a:r>
              <a:rPr lang="fr-FR" baseline="0" dirty="0" smtClean="0"/>
              <a:t> in </a:t>
            </a:r>
            <a:r>
              <a:rPr lang="fr-FR" baseline="0" dirty="0" err="1" smtClean="0"/>
              <a:t>agroforestry</a:t>
            </a:r>
            <a:r>
              <a:rPr lang="fr-FR" baseline="0" dirty="0" smtClean="0"/>
              <a:t>. </a:t>
            </a:r>
            <a:r>
              <a:rPr lang="fr-FR" baseline="0" dirty="0" err="1" smtClean="0"/>
              <a:t>We</a:t>
            </a:r>
            <a:r>
              <a:rPr lang="fr-FR" baseline="0" dirty="0" smtClean="0"/>
              <a:t> </a:t>
            </a:r>
            <a:r>
              <a:rPr lang="fr-FR" baseline="0" dirty="0" err="1" smtClean="0"/>
              <a:t>explored</a:t>
            </a:r>
            <a:r>
              <a:rPr lang="fr-FR" baseline="0" dirty="0" smtClean="0"/>
              <a:t> in </a:t>
            </a:r>
            <a:r>
              <a:rPr lang="fr-FR" baseline="0" dirty="0" err="1" smtClean="0"/>
              <a:t>what</a:t>
            </a:r>
            <a:r>
              <a:rPr lang="fr-FR" baseline="0" dirty="0" smtClean="0"/>
              <a:t> conditions </a:t>
            </a:r>
            <a:r>
              <a:rPr lang="fr-FR" baseline="0" dirty="0" err="1" smtClean="0"/>
              <a:t>we</a:t>
            </a:r>
            <a:r>
              <a:rPr lang="fr-FR" baseline="0" dirty="0" smtClean="0"/>
              <a:t> </a:t>
            </a:r>
            <a:r>
              <a:rPr lang="fr-FR" baseline="0" dirty="0" err="1" smtClean="0"/>
              <a:t>predict</a:t>
            </a:r>
            <a:r>
              <a:rPr lang="fr-FR" baseline="0" dirty="0" smtClean="0"/>
              <a:t> the </a:t>
            </a:r>
            <a:r>
              <a:rPr lang="fr-FR" baseline="0" dirty="0" err="1" smtClean="0"/>
              <a:t>high</a:t>
            </a:r>
            <a:r>
              <a:rPr lang="fr-FR" baseline="0" dirty="0" smtClean="0"/>
              <a:t> relative </a:t>
            </a:r>
            <a:r>
              <a:rPr lang="fr-FR" baseline="0" dirty="0" err="1" smtClean="0"/>
              <a:t>yields</a:t>
            </a:r>
            <a:endParaRPr lang="fr-F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5652FC1-75AE-400B-A001-E6B308A6DA12}" type="slidenum">
              <a:rPr lang="en-US"/>
              <a:pPr/>
              <a:t>62</a:t>
            </a:fld>
            <a:endParaRPr lang="en-US"/>
          </a:p>
        </p:txBody>
      </p:sp>
      <p:sp>
        <p:nvSpPr>
          <p:cNvPr id="798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dirty="0" smtClean="0"/>
              <a:t>This graph displays the </a:t>
            </a:r>
            <a:r>
              <a:rPr lang="fr-FR" dirty="0" err="1" smtClean="0"/>
              <a:t>decomposition</a:t>
            </a:r>
            <a:r>
              <a:rPr lang="fr-FR" dirty="0" smtClean="0"/>
              <a:t> for a </a:t>
            </a:r>
            <a:r>
              <a:rPr lang="fr-FR" dirty="0" err="1" smtClean="0"/>
              <a:t>poplar-wheat</a:t>
            </a:r>
            <a:r>
              <a:rPr lang="fr-FR" dirty="0" smtClean="0"/>
              <a:t> system </a:t>
            </a:r>
            <a:r>
              <a:rPr lang="fr-FR" dirty="0" err="1" smtClean="0"/>
              <a:t>that</a:t>
            </a:r>
            <a:r>
              <a:rPr lang="fr-FR" dirty="0" smtClean="0"/>
              <a:t> </a:t>
            </a:r>
            <a:r>
              <a:rPr lang="fr-FR" dirty="0" err="1" smtClean="0"/>
              <a:t>is</a:t>
            </a:r>
            <a:r>
              <a:rPr lang="fr-FR" dirty="0" smtClean="0"/>
              <a:t> </a:t>
            </a:r>
            <a:r>
              <a:rPr lang="fr-FR" dirty="0" err="1" smtClean="0"/>
              <a:t>harvested</a:t>
            </a:r>
            <a:r>
              <a:rPr lang="fr-FR" dirty="0" smtClean="0"/>
              <a:t> </a:t>
            </a:r>
            <a:r>
              <a:rPr lang="fr-FR" dirty="0" err="1" smtClean="0"/>
              <a:t>at</a:t>
            </a:r>
            <a:r>
              <a:rPr lang="fr-FR" dirty="0" smtClean="0"/>
              <a:t> </a:t>
            </a:r>
            <a:r>
              <a:rPr lang="fr-FR" dirty="0" err="1" smtClean="0"/>
              <a:t>age</a:t>
            </a:r>
            <a:r>
              <a:rPr lang="fr-FR" dirty="0" smtClean="0"/>
              <a:t> 15.</a:t>
            </a:r>
            <a:r>
              <a:rPr lang="fr-FR" baseline="0" dirty="0" smtClean="0"/>
              <a:t> It shows </a:t>
            </a:r>
            <a:r>
              <a:rPr lang="fr-FR" baseline="0" dirty="0" err="1" smtClean="0"/>
              <a:t>that</a:t>
            </a:r>
            <a:r>
              <a:rPr lang="fr-FR" baseline="0" dirty="0" smtClean="0"/>
              <a:t> the </a:t>
            </a:r>
            <a:r>
              <a:rPr lang="fr-FR" baseline="0" dirty="0" err="1" smtClean="0"/>
              <a:t>mechanisms</a:t>
            </a:r>
            <a:r>
              <a:rPr lang="fr-FR" baseline="0" dirty="0" smtClean="0"/>
              <a:t> </a:t>
            </a:r>
            <a:r>
              <a:rPr lang="fr-FR" baseline="0" dirty="0" err="1" smtClean="0"/>
              <a:t>responsible</a:t>
            </a:r>
            <a:r>
              <a:rPr lang="fr-FR" baseline="0" dirty="0" smtClean="0"/>
              <a:t> for the </a:t>
            </a:r>
            <a:r>
              <a:rPr lang="fr-FR" baseline="0" dirty="0" err="1" smtClean="0"/>
              <a:t>crop</a:t>
            </a:r>
            <a:r>
              <a:rPr lang="fr-FR" baseline="0" dirty="0" smtClean="0"/>
              <a:t> </a:t>
            </a:r>
            <a:r>
              <a:rPr lang="fr-FR" baseline="0" dirty="0" err="1" smtClean="0"/>
              <a:t>behaviour</a:t>
            </a:r>
            <a:r>
              <a:rPr lang="fr-FR" baseline="0" dirty="0" smtClean="0"/>
              <a:t> change over time. The positive impact on </a:t>
            </a:r>
            <a:r>
              <a:rPr lang="fr-FR" baseline="0" dirty="0" err="1" smtClean="0"/>
              <a:t>harvest</a:t>
            </a:r>
            <a:r>
              <a:rPr lang="fr-FR" baseline="0" dirty="0" smtClean="0"/>
              <a:t> index </a:t>
            </a:r>
            <a:r>
              <a:rPr lang="fr-FR" baseline="0" dirty="0" err="1" smtClean="0"/>
              <a:t>is</a:t>
            </a:r>
            <a:r>
              <a:rPr lang="fr-FR" baseline="0" dirty="0" smtClean="0"/>
              <a:t> </a:t>
            </a:r>
            <a:r>
              <a:rPr lang="fr-FR" baseline="0" dirty="0" err="1" smtClean="0"/>
              <a:t>only</a:t>
            </a:r>
            <a:r>
              <a:rPr lang="fr-FR" baseline="0" dirty="0" smtClean="0"/>
              <a:t> </a:t>
            </a:r>
            <a:r>
              <a:rPr lang="fr-FR" baseline="0" dirty="0" err="1" smtClean="0"/>
              <a:t>valid</a:t>
            </a:r>
            <a:r>
              <a:rPr lang="fr-FR" baseline="0" dirty="0" smtClean="0"/>
              <a:t> for medium </a:t>
            </a:r>
            <a:r>
              <a:rPr lang="fr-FR" baseline="0" dirty="0" err="1" smtClean="0"/>
              <a:t>sized</a:t>
            </a:r>
            <a:r>
              <a:rPr lang="fr-FR" baseline="0" dirty="0" smtClean="0"/>
              <a:t> </a:t>
            </a:r>
            <a:r>
              <a:rPr lang="fr-FR" baseline="0" dirty="0" err="1" smtClean="0"/>
              <a:t>trees</a:t>
            </a:r>
            <a:r>
              <a:rPr lang="fr-FR" baseline="0" dirty="0" smtClean="0"/>
              <a:t>. Small </a:t>
            </a:r>
            <a:r>
              <a:rPr lang="fr-FR" baseline="0" dirty="0" err="1" smtClean="0"/>
              <a:t>trees</a:t>
            </a:r>
            <a:r>
              <a:rPr lang="fr-FR" baseline="0" dirty="0" smtClean="0"/>
              <a:t> and </a:t>
            </a:r>
            <a:r>
              <a:rPr lang="fr-FR" baseline="0" dirty="0" err="1" smtClean="0"/>
              <a:t>very</a:t>
            </a:r>
            <a:r>
              <a:rPr lang="fr-FR" baseline="0" dirty="0" smtClean="0"/>
              <a:t> large </a:t>
            </a:r>
            <a:r>
              <a:rPr lang="fr-FR" baseline="0" dirty="0" err="1" smtClean="0"/>
              <a:t>trees</a:t>
            </a:r>
            <a:r>
              <a:rPr lang="fr-FR" baseline="0" dirty="0" smtClean="0"/>
              <a:t> have </a:t>
            </a:r>
            <a:r>
              <a:rPr lang="fr-FR" baseline="0" dirty="0" err="1" smtClean="0"/>
              <a:t>less</a:t>
            </a:r>
            <a:r>
              <a:rPr lang="fr-FR" baseline="0" dirty="0" smtClean="0"/>
              <a:t> impact.</a:t>
            </a:r>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C1EDE3E-2C07-4FE6-94C1-CAC119672595}" type="slidenum">
              <a:rPr lang="fr-FR">
                <a:latin typeface="Calibri" pitchFamily="34" charset="0"/>
                <a:cs typeface="Calibri" pitchFamily="34" charset="0"/>
              </a:rPr>
              <a:pPr eaLnBrk="1" hangingPunct="1"/>
              <a:t>8</a:t>
            </a:fld>
            <a:endParaRPr lang="fr-FR">
              <a:latin typeface="Calibri" pitchFamily="34" charset="0"/>
              <a:cs typeface="Calibri"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Times New Roman" pitchFamily="18" charset="0"/>
              <a:cs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p:nvPr>
        </p:nvSpPr>
        <p:spPr>
          <a:ln/>
        </p:spPr>
        <p:txBody>
          <a:bodyPr/>
          <a:lstStyle/>
          <a:p>
            <a:fld id="{EC950008-610A-4122-9A0F-66B3D83392A2}" type="slidenum">
              <a:rPr lang="en-US"/>
              <a:pPr/>
              <a:t>63</a:t>
            </a:fld>
            <a:endParaRPr lang="en-US"/>
          </a:p>
        </p:txBody>
      </p:sp>
      <p:sp>
        <p:nvSpPr>
          <p:cNvPr id="81921"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9pPr>
          </a:lstStyle>
          <a:p>
            <a:pPr hangingPunct="1">
              <a:lnSpc>
                <a:spcPct val="100000"/>
              </a:lnSpc>
              <a:buClrTx/>
              <a:buFontTx/>
              <a:buNone/>
            </a:pPr>
            <a:fld id="{841C1BC9-EA92-4BEF-889E-BEAD3EC54E0E}" type="slidenum">
              <a:rPr lang="en-US" sz="1200">
                <a:latin typeface="Comic Sans MS" pitchFamily="64" charset="0"/>
              </a:rPr>
              <a:pPr hangingPunct="1">
                <a:lnSpc>
                  <a:spcPct val="100000"/>
                </a:lnSpc>
                <a:buClrTx/>
                <a:buFontTx/>
                <a:buNone/>
              </a:pPr>
              <a:t>63</a:t>
            </a:fld>
            <a:endParaRPr lang="en-US" sz="1200">
              <a:latin typeface="Comic Sans MS" pitchFamily="64" charset="0"/>
            </a:endParaRPr>
          </a:p>
        </p:txBody>
      </p:sp>
      <p:sp>
        <p:nvSpPr>
          <p:cNvPr id="81922" name="Rectangle 2"/>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3" name="Text Box 3"/>
          <p:cNvSpPr txBox="1">
            <a:spLocks noGrp="1" noChangeArrowheads="1"/>
          </p:cNvSpPr>
          <p:nvPr>
            <p:ph type="body" idx="1"/>
          </p:nvPr>
        </p:nvSpPr>
        <p:spPr bwMode="auto">
          <a:xfrm>
            <a:off x="0" y="0"/>
            <a:ext cx="1588" cy="138525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ct val="0"/>
              </a:spcBef>
              <a:buClrTx/>
              <a:buFontTx/>
              <a:buNone/>
            </a:pPr>
            <a:r>
              <a:rPr lang="en-US" sz="2000" dirty="0" smtClean="0">
                <a:latin typeface="Arial" charset="0"/>
                <a:ea typeface="SimSun" charset="-122"/>
              </a:rPr>
              <a:t>Climate change may shorten the crop cycle by 1 month, and advance tree leaf budding by 1 week. This will limit the spring light competition between trees and crops. </a:t>
            </a:r>
          </a:p>
          <a:p>
            <a:pPr eaLnBrk="1" hangingPunct="1">
              <a:spcBef>
                <a:spcPct val="0"/>
              </a:spcBef>
              <a:buClrTx/>
              <a:buFontTx/>
              <a:buNone/>
            </a:pPr>
            <a:r>
              <a:rPr lang="en-US" sz="2000" dirty="0" err="1" smtClean="0">
                <a:latin typeface="Arial" charset="0"/>
                <a:ea typeface="SimSun" charset="-122"/>
              </a:rPr>
              <a:t>Limate</a:t>
            </a:r>
            <a:r>
              <a:rPr lang="en-US" sz="2000" dirty="0" smtClean="0">
                <a:latin typeface="Arial" charset="0"/>
                <a:ea typeface="SimSun" charset="-122"/>
              </a:rPr>
              <a:t> change will adversely affect pure crops, but agroforestry crops will suffer less from excess heat. This may </a:t>
            </a:r>
            <a:r>
              <a:rPr lang="en-US" sz="2000" dirty="0" err="1" smtClean="0">
                <a:latin typeface="Arial" charset="0"/>
                <a:ea typeface="SimSun" charset="-122"/>
              </a:rPr>
              <a:t>stabilise</a:t>
            </a:r>
            <a:r>
              <a:rPr lang="en-US" sz="2000" dirty="0" smtClean="0">
                <a:latin typeface="Arial" charset="0"/>
                <a:ea typeface="SimSun" charset="-122"/>
              </a:rPr>
              <a:t> annual LERs of the system. AF</a:t>
            </a:r>
            <a:r>
              <a:rPr lang="en-US" sz="2000" baseline="0" dirty="0" smtClean="0">
                <a:latin typeface="Arial" charset="0"/>
                <a:ea typeface="SimSun" charset="-122"/>
              </a:rPr>
              <a:t>  </a:t>
            </a:r>
            <a:r>
              <a:rPr lang="en-US" sz="2000" baseline="0" dirty="0" err="1" smtClean="0">
                <a:latin typeface="Arial" charset="0"/>
                <a:ea typeface="SimSun" charset="-122"/>
              </a:rPr>
              <a:t>willl</a:t>
            </a:r>
            <a:r>
              <a:rPr lang="en-US" sz="2000" baseline="0" dirty="0" smtClean="0">
                <a:latin typeface="Arial" charset="0"/>
                <a:ea typeface="SimSun" charset="-122"/>
              </a:rPr>
              <a:t> be more resilient to climate change, if the hypothesis include in the model are valid.</a:t>
            </a:r>
          </a:p>
          <a:p>
            <a:pPr eaLnBrk="1" hangingPunct="1">
              <a:spcBef>
                <a:spcPct val="0"/>
              </a:spcBef>
              <a:buClrTx/>
              <a:buFontTx/>
              <a:buNone/>
            </a:pPr>
            <a:endParaRPr lang="en-US" sz="2000" dirty="0" smtClean="0">
              <a:latin typeface="Arial" charset="0"/>
              <a:ea typeface="SimSun" charset="-122"/>
            </a:endParaRPr>
          </a:p>
          <a:p>
            <a:pPr eaLnBrk="1" hangingPunct="1">
              <a:spcBef>
                <a:spcPct val="0"/>
              </a:spcBef>
              <a:buClrTx/>
              <a:buFontTx/>
              <a:buNone/>
            </a:pPr>
            <a:endParaRPr lang="en-US" sz="2000" dirty="0" smtClean="0">
              <a:latin typeface="Arial" charset="0"/>
              <a:ea typeface="SimSun" charset="-122"/>
            </a:endParaRPr>
          </a:p>
          <a:p>
            <a:pPr eaLnBrk="1" hangingPunct="1">
              <a:spcBef>
                <a:spcPct val="0"/>
              </a:spcBef>
              <a:buClrTx/>
              <a:buFontTx/>
              <a:buNone/>
            </a:pPr>
            <a:endParaRPr lang="en-US" sz="2000" dirty="0" smtClean="0">
              <a:latin typeface="Arial" charset="0"/>
              <a:ea typeface="SimSun" charset="-122"/>
            </a:endParaRPr>
          </a:p>
          <a:p>
            <a:pPr eaLnBrk="1" hangingPunct="1">
              <a:spcBef>
                <a:spcPct val="0"/>
              </a:spcBef>
              <a:buClrTx/>
              <a:buFontTx/>
              <a:buNone/>
            </a:pPr>
            <a:endParaRPr lang="en-US" sz="2000" dirty="0" smtClean="0">
              <a:latin typeface="Arial" charset="0"/>
              <a:ea typeface="SimSun" charset="-122"/>
            </a:endParaRPr>
          </a:p>
          <a:p>
            <a:pPr eaLnBrk="1" hangingPunct="1">
              <a:spcBef>
                <a:spcPct val="0"/>
              </a:spcBef>
              <a:buClrTx/>
              <a:buFontTx/>
              <a:buNone/>
            </a:pPr>
            <a:endParaRPr lang="en-US" sz="2000" dirty="0" smtClean="0">
              <a:latin typeface="Arial" charset="0"/>
              <a:ea typeface="SimSun" charset="-122"/>
            </a:endParaRPr>
          </a:p>
          <a:p>
            <a:pPr eaLnBrk="1" hangingPunct="1">
              <a:spcBef>
                <a:spcPct val="0"/>
              </a:spcBef>
              <a:buClrTx/>
              <a:buFontTx/>
              <a:buNone/>
            </a:pPr>
            <a:endParaRPr lang="en-US" sz="2000" dirty="0" smtClean="0">
              <a:latin typeface="Arial" charset="0"/>
              <a:ea typeface="SimSun" charset="-122"/>
            </a:endParaRPr>
          </a:p>
          <a:p>
            <a:pPr eaLnBrk="1" hangingPunct="1">
              <a:spcBef>
                <a:spcPct val="0"/>
              </a:spcBef>
              <a:buClrTx/>
              <a:buFontTx/>
              <a:buNone/>
            </a:pPr>
            <a:r>
              <a:rPr lang="en-US" sz="2000" dirty="0" err="1" smtClean="0">
                <a:latin typeface="Arial" charset="0"/>
                <a:ea typeface="SimSun" charset="-122"/>
              </a:rPr>
              <a:t>Rq</a:t>
            </a:r>
            <a:r>
              <a:rPr lang="en-US" sz="2000" dirty="0" smtClean="0">
                <a:latin typeface="Arial" charset="0"/>
                <a:ea typeface="SimSun" charset="-122"/>
              </a:rPr>
              <a:t> </a:t>
            </a:r>
            <a:r>
              <a:rPr lang="en-US" sz="2000" dirty="0">
                <a:latin typeface="Arial" charset="0"/>
                <a:ea typeface="SimSun" charset="-122"/>
              </a:rPr>
              <a:t>: pour le </a:t>
            </a:r>
            <a:r>
              <a:rPr lang="en-US" sz="2000" dirty="0" err="1">
                <a:latin typeface="Arial" charset="0"/>
                <a:ea typeface="SimSun" charset="-122"/>
              </a:rPr>
              <a:t>noyer</a:t>
            </a:r>
            <a:r>
              <a:rPr lang="en-US" sz="2000" dirty="0">
                <a:latin typeface="Arial" charset="0"/>
                <a:ea typeface="SimSun" charset="-122"/>
              </a:rPr>
              <a:t>, </a:t>
            </a:r>
            <a:r>
              <a:rPr lang="en-US" sz="2000" dirty="0" err="1">
                <a:latin typeface="Arial" charset="0"/>
                <a:ea typeface="SimSun" charset="-122"/>
              </a:rPr>
              <a:t>il</a:t>
            </a:r>
            <a:r>
              <a:rPr lang="en-US" sz="2000" dirty="0">
                <a:latin typeface="Arial" charset="0"/>
                <a:ea typeface="SimSun" charset="-122"/>
              </a:rPr>
              <a:t> </a:t>
            </a:r>
            <a:r>
              <a:rPr lang="en-US" sz="2000" dirty="0" err="1">
                <a:latin typeface="Arial" charset="0"/>
                <a:ea typeface="SimSun" charset="-122"/>
              </a:rPr>
              <a:t>faudrait</a:t>
            </a:r>
            <a:r>
              <a:rPr lang="en-US" sz="2000" dirty="0">
                <a:latin typeface="Arial" charset="0"/>
                <a:ea typeface="SimSun" charset="-122"/>
              </a:rPr>
              <a:t> </a:t>
            </a:r>
            <a:r>
              <a:rPr lang="en-US" sz="2000" dirty="0" err="1">
                <a:latin typeface="Arial" charset="0"/>
                <a:ea typeface="SimSun" charset="-122"/>
              </a:rPr>
              <a:t>vraiment</a:t>
            </a:r>
            <a:r>
              <a:rPr lang="en-US" sz="2000" dirty="0">
                <a:latin typeface="Arial" charset="0"/>
                <a:ea typeface="SimSun" charset="-122"/>
              </a:rPr>
              <a:t> </a:t>
            </a:r>
            <a:r>
              <a:rPr lang="en-US" sz="2000" dirty="0" err="1">
                <a:latin typeface="Arial" charset="0"/>
                <a:ea typeface="SimSun" charset="-122"/>
              </a:rPr>
              <a:t>recalibrer</a:t>
            </a:r>
            <a:r>
              <a:rPr lang="en-US" sz="2000" dirty="0">
                <a:latin typeface="Arial" charset="0"/>
                <a:ea typeface="SimSun" charset="-122"/>
              </a:rPr>
              <a:t> le </a:t>
            </a:r>
            <a:r>
              <a:rPr lang="en-US" sz="2000" dirty="0" err="1">
                <a:latin typeface="Arial" charset="0"/>
                <a:ea typeface="SimSun" charset="-122"/>
              </a:rPr>
              <a:t>modèle</a:t>
            </a:r>
            <a:r>
              <a:rPr lang="en-US" sz="2000" dirty="0">
                <a:latin typeface="Arial" charset="0"/>
                <a:ea typeface="SimSun" charset="-122"/>
              </a:rPr>
              <a:t> avec des </a:t>
            </a:r>
            <a:r>
              <a:rPr lang="en-US" sz="2000" dirty="0" err="1">
                <a:latin typeface="Arial" charset="0"/>
                <a:ea typeface="SimSun" charset="-122"/>
              </a:rPr>
              <a:t>données</a:t>
            </a:r>
            <a:r>
              <a:rPr lang="en-US" sz="2000" dirty="0">
                <a:latin typeface="Arial" charset="0"/>
                <a:ea typeface="SimSun" charset="-122"/>
              </a:rPr>
              <a:t> plus </a:t>
            </a:r>
            <a:r>
              <a:rPr lang="en-US" sz="2000" dirty="0" err="1">
                <a:latin typeface="Arial" charset="0"/>
                <a:ea typeface="SimSun" charset="-122"/>
              </a:rPr>
              <a:t>contrastées</a:t>
            </a:r>
            <a:r>
              <a:rPr lang="en-US" sz="2000" dirty="0">
                <a:latin typeface="Arial" charset="0"/>
                <a:ea typeface="SimSun" charset="-122"/>
              </a:rPr>
              <a:t>, on </a:t>
            </a:r>
            <a:r>
              <a:rPr lang="en-US" sz="2000" dirty="0" err="1">
                <a:latin typeface="Arial" charset="0"/>
                <a:ea typeface="SimSun" charset="-122"/>
              </a:rPr>
              <a:t>trouverait</a:t>
            </a:r>
            <a:r>
              <a:rPr lang="en-US" sz="2000" dirty="0">
                <a:latin typeface="Arial" charset="0"/>
                <a:ea typeface="SimSun" charset="-122"/>
              </a:rPr>
              <a:t> </a:t>
            </a:r>
            <a:r>
              <a:rPr lang="en-US" sz="2000" dirty="0" err="1">
                <a:latin typeface="Arial" charset="0"/>
                <a:ea typeface="SimSun" charset="-122"/>
              </a:rPr>
              <a:t>probablement</a:t>
            </a:r>
            <a:r>
              <a:rPr lang="en-US" sz="2000" dirty="0">
                <a:latin typeface="Arial" charset="0"/>
                <a:ea typeface="SimSun" charset="-122"/>
              </a:rPr>
              <a:t> </a:t>
            </a:r>
            <a:r>
              <a:rPr lang="en-US" sz="2000" dirty="0" err="1">
                <a:latin typeface="Arial" charset="0"/>
                <a:ea typeface="SimSun" charset="-122"/>
              </a:rPr>
              <a:t>une</a:t>
            </a:r>
            <a:r>
              <a:rPr lang="en-US" sz="2000" dirty="0">
                <a:latin typeface="Arial" charset="0"/>
                <a:ea typeface="SimSun" charset="-122"/>
              </a:rPr>
              <a:t> date de début de </a:t>
            </a:r>
            <a:r>
              <a:rPr lang="en-US" sz="2000" dirty="0" err="1">
                <a:latin typeface="Arial" charset="0"/>
                <a:ea typeface="SimSun" charset="-122"/>
              </a:rPr>
              <a:t>cumul</a:t>
            </a:r>
            <a:r>
              <a:rPr lang="en-US" sz="2000" dirty="0">
                <a:latin typeface="Arial" charset="0"/>
                <a:ea typeface="SimSun" charset="-122"/>
              </a:rPr>
              <a:t> plus </a:t>
            </a:r>
            <a:r>
              <a:rPr lang="en-US" sz="2000" dirty="0" err="1">
                <a:latin typeface="Arial" charset="0"/>
                <a:ea typeface="SimSun" charset="-122"/>
              </a:rPr>
              <a:t>précoce</a:t>
            </a:r>
            <a:r>
              <a:rPr lang="en-US" sz="2000" dirty="0">
                <a:latin typeface="Arial" charset="0"/>
                <a:ea typeface="SimSun" charset="-122"/>
              </a:rPr>
              <a:t>, </a:t>
            </a:r>
            <a:r>
              <a:rPr lang="en-US" sz="2000" dirty="0" err="1">
                <a:latin typeface="Arial" charset="0"/>
                <a:ea typeface="SimSun" charset="-122"/>
              </a:rPr>
              <a:t>ce</a:t>
            </a:r>
            <a:r>
              <a:rPr lang="en-US" sz="2000" dirty="0">
                <a:latin typeface="Arial" charset="0"/>
                <a:ea typeface="SimSun" charset="-122"/>
              </a:rPr>
              <a:t> qui </a:t>
            </a:r>
            <a:r>
              <a:rPr lang="en-US" sz="2000" dirty="0" err="1">
                <a:latin typeface="Arial" charset="0"/>
                <a:ea typeface="SimSun" charset="-122"/>
              </a:rPr>
              <a:t>augmenterait</a:t>
            </a:r>
            <a:r>
              <a:rPr lang="en-US" sz="2000" dirty="0">
                <a:latin typeface="Arial" charset="0"/>
                <a:ea typeface="SimSun" charset="-122"/>
              </a:rPr>
              <a:t> la </a:t>
            </a:r>
            <a:r>
              <a:rPr lang="en-US" sz="2000" dirty="0" err="1">
                <a:latin typeface="Arial" charset="0"/>
                <a:ea typeface="SimSun" charset="-122"/>
              </a:rPr>
              <a:t>sensibilité</a:t>
            </a:r>
            <a:r>
              <a:rPr lang="en-US" sz="2000" dirty="0">
                <a:latin typeface="Arial" charset="0"/>
                <a:ea typeface="SimSun" charset="-122"/>
              </a:rPr>
              <a:t> de la date de </a:t>
            </a:r>
            <a:r>
              <a:rPr lang="en-US" sz="2000" dirty="0" err="1">
                <a:latin typeface="Arial" charset="0"/>
                <a:ea typeface="SimSun" charset="-122"/>
              </a:rPr>
              <a:t>débourrement</a:t>
            </a:r>
            <a:r>
              <a:rPr lang="en-US" sz="2000" dirty="0">
                <a:latin typeface="Arial" charset="0"/>
                <a:ea typeface="SimSun" charset="-122"/>
              </a:rPr>
              <a:t> au </a:t>
            </a:r>
            <a:r>
              <a:rPr lang="en-US" sz="2000" dirty="0" err="1">
                <a:latin typeface="Arial" charset="0"/>
                <a:ea typeface="SimSun" charset="-122"/>
              </a:rPr>
              <a:t>réchauffement</a:t>
            </a:r>
            <a:r>
              <a:rPr lang="en-US" sz="2000" dirty="0">
                <a:latin typeface="Arial" charset="0"/>
                <a:ea typeface="SimSun" charset="-122"/>
              </a:rPr>
              <a:t> </a:t>
            </a:r>
            <a:r>
              <a:rPr lang="en-US" sz="2000" dirty="0" err="1">
                <a:latin typeface="Arial" charset="0"/>
                <a:ea typeface="SimSun" charset="-122"/>
              </a:rPr>
              <a:t>climatique</a:t>
            </a:r>
            <a:r>
              <a:rPr lang="en-US" sz="2000" dirty="0">
                <a:latin typeface="Arial" charset="0"/>
                <a:ea typeface="SimSun" charset="-122"/>
              </a:rPr>
              <a:t>.</a:t>
            </a:r>
          </a:p>
          <a:p>
            <a:pPr eaLnBrk="1" hangingPunct="1">
              <a:spcBef>
                <a:spcPct val="0"/>
              </a:spcBef>
              <a:buClrTx/>
              <a:buFontTx/>
              <a:buNone/>
            </a:pPr>
            <a:r>
              <a:rPr lang="en-US" sz="2000" dirty="0">
                <a:latin typeface="Arial" charset="0"/>
                <a:ea typeface="SimSun" charset="-122"/>
              </a:rPr>
              <a:t>5°C, </a:t>
            </a:r>
            <a:r>
              <a:rPr lang="en-US" sz="2000" dirty="0" err="1">
                <a:latin typeface="Arial" charset="0"/>
                <a:ea typeface="SimSun" charset="-122"/>
              </a:rPr>
              <a:t>c’est</a:t>
            </a:r>
            <a:r>
              <a:rPr lang="en-US" sz="2000" dirty="0">
                <a:latin typeface="Arial" charset="0"/>
                <a:ea typeface="SimSun" charset="-122"/>
              </a:rPr>
              <a:t> beaucoup… et les variation </a:t>
            </a:r>
            <a:r>
              <a:rPr lang="en-US" sz="2000" dirty="0" err="1">
                <a:latin typeface="Arial" charset="0"/>
                <a:ea typeface="SimSun" charset="-122"/>
              </a:rPr>
              <a:t>prévues</a:t>
            </a:r>
            <a:r>
              <a:rPr lang="en-US" sz="2000" dirty="0">
                <a:latin typeface="Arial" charset="0"/>
                <a:ea typeface="SimSun" charset="-122"/>
              </a:rPr>
              <a:t> de </a:t>
            </a:r>
            <a:r>
              <a:rPr lang="en-US" sz="2000" dirty="0" err="1">
                <a:latin typeface="Arial" charset="0"/>
                <a:ea typeface="SimSun" charset="-122"/>
              </a:rPr>
              <a:t>phénologie</a:t>
            </a:r>
            <a:r>
              <a:rPr lang="en-US" sz="2000" dirty="0">
                <a:latin typeface="Arial" charset="0"/>
                <a:ea typeface="SimSun" charset="-122"/>
              </a:rPr>
              <a:t> ne </a:t>
            </a:r>
            <a:r>
              <a:rPr lang="en-US" sz="2000" dirty="0" err="1">
                <a:latin typeface="Arial" charset="0"/>
                <a:ea typeface="SimSun" charset="-122"/>
              </a:rPr>
              <a:t>sont</a:t>
            </a:r>
            <a:r>
              <a:rPr lang="en-US" sz="2000" dirty="0">
                <a:latin typeface="Arial" charset="0"/>
                <a:ea typeface="SimSun" charset="-122"/>
              </a:rPr>
              <a:t> pas </a:t>
            </a:r>
            <a:r>
              <a:rPr lang="en-US" sz="2000" dirty="0" err="1">
                <a:latin typeface="Arial" charset="0"/>
                <a:ea typeface="SimSun" charset="-122"/>
              </a:rPr>
              <a:t>très</a:t>
            </a:r>
            <a:r>
              <a:rPr lang="en-US" sz="2000" dirty="0">
                <a:latin typeface="Arial" charset="0"/>
                <a:ea typeface="SimSun" charset="-122"/>
              </a:rPr>
              <a:t> </a:t>
            </a:r>
            <a:r>
              <a:rPr lang="en-US" sz="2000" dirty="0" err="1">
                <a:latin typeface="Arial" charset="0"/>
                <a:ea typeface="SimSun" charset="-122"/>
              </a:rPr>
              <a:t>importantes</a:t>
            </a:r>
            <a:r>
              <a:rPr lang="en-US" sz="2000" dirty="0">
                <a:latin typeface="Arial" charset="0"/>
                <a:ea typeface="SimSun" charset="-122"/>
              </a:rPr>
              <a:t>. Vu la </a:t>
            </a:r>
            <a:r>
              <a:rPr lang="en-US" sz="2000" dirty="0" err="1">
                <a:latin typeface="Arial" charset="0"/>
                <a:ea typeface="SimSun" charset="-122"/>
              </a:rPr>
              <a:t>stabilité</a:t>
            </a:r>
            <a:r>
              <a:rPr lang="en-US" sz="2000" dirty="0">
                <a:latin typeface="Arial" charset="0"/>
                <a:ea typeface="SimSun" charset="-122"/>
              </a:rPr>
              <a:t> du </a:t>
            </a:r>
            <a:r>
              <a:rPr lang="en-US" sz="2000" dirty="0" err="1">
                <a:latin typeface="Arial" charset="0"/>
                <a:ea typeface="SimSun" charset="-122"/>
              </a:rPr>
              <a:t>ler</a:t>
            </a:r>
            <a:r>
              <a:rPr lang="en-US" sz="2000" dirty="0">
                <a:latin typeface="Arial" charset="0"/>
                <a:ea typeface="SimSun" charset="-122"/>
              </a:rPr>
              <a:t> en </a:t>
            </a:r>
            <a:r>
              <a:rPr lang="en-US" sz="2000" dirty="0" err="1">
                <a:latin typeface="Arial" charset="0"/>
                <a:ea typeface="SimSun" charset="-122"/>
              </a:rPr>
              <a:t>faisant</a:t>
            </a:r>
            <a:r>
              <a:rPr lang="en-US" sz="2000" dirty="0">
                <a:latin typeface="Arial" charset="0"/>
                <a:ea typeface="SimSun" charset="-122"/>
              </a:rPr>
              <a:t> </a:t>
            </a:r>
            <a:r>
              <a:rPr lang="en-US" sz="2000" dirty="0" err="1">
                <a:latin typeface="Arial" charset="0"/>
                <a:ea typeface="SimSun" charset="-122"/>
              </a:rPr>
              <a:t>varier</a:t>
            </a:r>
            <a:r>
              <a:rPr lang="en-US" sz="2000" dirty="0">
                <a:latin typeface="Arial" charset="0"/>
                <a:ea typeface="SimSun" charset="-122"/>
              </a:rPr>
              <a:t> les </a:t>
            </a:r>
            <a:r>
              <a:rPr lang="en-US" sz="2000" dirty="0" err="1">
                <a:latin typeface="Arial" charset="0"/>
                <a:ea typeface="SimSun" charset="-122"/>
              </a:rPr>
              <a:t>paramètres</a:t>
            </a:r>
            <a:r>
              <a:rPr lang="en-US" sz="2000" dirty="0">
                <a:latin typeface="Arial" charset="0"/>
                <a:ea typeface="SimSun" charset="-122"/>
              </a:rPr>
              <a:t> </a:t>
            </a:r>
            <a:r>
              <a:rPr lang="en-US" sz="2000" dirty="0" err="1">
                <a:latin typeface="Arial" charset="0"/>
                <a:ea typeface="SimSun" charset="-122"/>
              </a:rPr>
              <a:t>phéno</a:t>
            </a:r>
            <a:r>
              <a:rPr lang="en-US" sz="2000" dirty="0">
                <a:latin typeface="Arial" charset="0"/>
                <a:ea typeface="SimSun" charset="-122"/>
              </a:rPr>
              <a:t>, on </a:t>
            </a:r>
            <a:r>
              <a:rPr lang="en-US" sz="2000" dirty="0" err="1">
                <a:latin typeface="Arial" charset="0"/>
                <a:ea typeface="SimSun" charset="-122"/>
              </a:rPr>
              <a:t>peut</a:t>
            </a:r>
            <a:r>
              <a:rPr lang="en-US" sz="2000" dirty="0">
                <a:latin typeface="Arial" charset="0"/>
                <a:ea typeface="SimSun" charset="-122"/>
              </a:rPr>
              <a:t> </a:t>
            </a:r>
            <a:r>
              <a:rPr lang="en-US" sz="2000" dirty="0" err="1">
                <a:latin typeface="Arial" charset="0"/>
                <a:ea typeface="SimSun" charset="-122"/>
              </a:rPr>
              <a:t>s’attendre</a:t>
            </a:r>
            <a:r>
              <a:rPr lang="en-US" sz="2000" dirty="0">
                <a:latin typeface="Arial" charset="0"/>
                <a:ea typeface="SimSun" charset="-122"/>
              </a:rPr>
              <a:t> à </a:t>
            </a:r>
            <a:r>
              <a:rPr lang="en-US" sz="2000" dirty="0" err="1">
                <a:latin typeface="Arial" charset="0"/>
                <a:ea typeface="SimSun" charset="-122"/>
              </a:rPr>
              <a:t>ce</a:t>
            </a:r>
            <a:r>
              <a:rPr lang="en-US" sz="2000" dirty="0">
                <a:latin typeface="Arial" charset="0"/>
                <a:ea typeface="SimSun" charset="-122"/>
              </a:rPr>
              <a:t> </a:t>
            </a:r>
            <a:r>
              <a:rPr lang="en-US" sz="2000" dirty="0" err="1">
                <a:latin typeface="Arial" charset="0"/>
                <a:ea typeface="SimSun" charset="-122"/>
              </a:rPr>
              <a:t>que</a:t>
            </a:r>
            <a:r>
              <a:rPr lang="en-US" sz="2000" dirty="0">
                <a:latin typeface="Arial" charset="0"/>
                <a:ea typeface="SimSun" charset="-122"/>
              </a:rPr>
              <a:t> le LER ne </a:t>
            </a:r>
            <a:r>
              <a:rPr lang="en-US" sz="2000" dirty="0" err="1">
                <a:latin typeface="Arial" charset="0"/>
                <a:ea typeface="SimSun" charset="-122"/>
              </a:rPr>
              <a:t>soit</a:t>
            </a:r>
            <a:r>
              <a:rPr lang="en-US" sz="2000" dirty="0">
                <a:latin typeface="Arial" charset="0"/>
                <a:ea typeface="SimSun" charset="-122"/>
              </a:rPr>
              <a:t> pas trop </a:t>
            </a:r>
            <a:r>
              <a:rPr lang="en-US" sz="2000" dirty="0" err="1">
                <a:latin typeface="Arial" charset="0"/>
                <a:ea typeface="SimSun" charset="-122"/>
              </a:rPr>
              <a:t>affecté</a:t>
            </a:r>
            <a:r>
              <a:rPr lang="en-US" sz="2000" dirty="0">
                <a:latin typeface="Arial" charset="0"/>
                <a:ea typeface="SimSun" charset="-122"/>
              </a:rPr>
              <a:t>.</a:t>
            </a:r>
          </a:p>
          <a:p>
            <a:pPr eaLnBrk="1" hangingPunct="1">
              <a:spcBef>
                <a:spcPct val="0"/>
              </a:spcBef>
              <a:buClrTx/>
              <a:buFontTx/>
              <a:buNone/>
            </a:pPr>
            <a:r>
              <a:rPr lang="en-US" sz="2000" dirty="0">
                <a:latin typeface="Arial" charset="0"/>
                <a:ea typeface="SimSun" charset="-122"/>
              </a:rPr>
              <a:t>Si on </a:t>
            </a:r>
            <a:r>
              <a:rPr lang="en-US" sz="2000" dirty="0" err="1">
                <a:latin typeface="Arial" charset="0"/>
                <a:ea typeface="SimSun" charset="-122"/>
              </a:rPr>
              <a:t>fignole</a:t>
            </a:r>
            <a:r>
              <a:rPr lang="en-US" sz="2000" dirty="0">
                <a:latin typeface="Arial" charset="0"/>
                <a:ea typeface="SimSun" charset="-122"/>
              </a:rPr>
              <a:t> plus : pour la </a:t>
            </a:r>
            <a:r>
              <a:rPr lang="en-US" sz="2000" dirty="0" err="1">
                <a:latin typeface="Arial" charset="0"/>
                <a:ea typeface="SimSun" charset="-122"/>
              </a:rPr>
              <a:t>compétition</a:t>
            </a:r>
            <a:r>
              <a:rPr lang="en-US" sz="2000" dirty="0">
                <a:latin typeface="Arial" charset="0"/>
                <a:ea typeface="SimSun" charset="-122"/>
              </a:rPr>
              <a:t> </a:t>
            </a:r>
            <a:r>
              <a:rPr lang="en-US" sz="2000" dirty="0" err="1">
                <a:latin typeface="Arial" charset="0"/>
                <a:ea typeface="SimSun" charset="-122"/>
              </a:rPr>
              <a:t>arbres</a:t>
            </a:r>
            <a:r>
              <a:rPr lang="en-US" sz="2000" dirty="0">
                <a:latin typeface="Arial" charset="0"/>
                <a:ea typeface="SimSun" charset="-122"/>
              </a:rPr>
              <a:t>/cultures au </a:t>
            </a:r>
            <a:r>
              <a:rPr lang="en-US" sz="2000" dirty="0" err="1">
                <a:latin typeface="Arial" charset="0"/>
                <a:ea typeface="SimSun" charset="-122"/>
              </a:rPr>
              <a:t>printemps</a:t>
            </a:r>
            <a:r>
              <a:rPr lang="en-US" sz="2000" dirty="0">
                <a:latin typeface="Arial" charset="0"/>
                <a:ea typeface="SimSun" charset="-122"/>
              </a:rPr>
              <a:t>, </a:t>
            </a:r>
            <a:r>
              <a:rPr lang="en-US" sz="2000" dirty="0" err="1">
                <a:latin typeface="Arial" charset="0"/>
                <a:ea typeface="SimSun" charset="-122"/>
              </a:rPr>
              <a:t>c’est</a:t>
            </a:r>
            <a:r>
              <a:rPr lang="en-US" sz="2000" dirty="0">
                <a:latin typeface="Arial" charset="0"/>
                <a:ea typeface="SimSun" charset="-122"/>
              </a:rPr>
              <a:t> pas </a:t>
            </a:r>
            <a:r>
              <a:rPr lang="en-US" sz="2000" dirty="0" err="1">
                <a:latin typeface="Arial" charset="0"/>
                <a:ea typeface="SimSun" charset="-122"/>
              </a:rPr>
              <a:t>clair</a:t>
            </a:r>
            <a:r>
              <a:rPr lang="en-US" sz="2000" dirty="0">
                <a:latin typeface="Arial" charset="0"/>
                <a:ea typeface="SimSun" charset="-122"/>
              </a:rPr>
              <a:t>. </a:t>
            </a:r>
            <a:r>
              <a:rPr lang="en-US" sz="2000" dirty="0" err="1">
                <a:latin typeface="Arial" charset="0"/>
                <a:ea typeface="SimSun" charset="-122"/>
              </a:rPr>
              <a:t>Mais</a:t>
            </a:r>
            <a:r>
              <a:rPr lang="en-US" sz="2000" dirty="0">
                <a:latin typeface="Arial" charset="0"/>
                <a:ea typeface="SimSun" charset="-122"/>
              </a:rPr>
              <a:t> </a:t>
            </a:r>
            <a:r>
              <a:rPr lang="en-US" sz="2000" dirty="0" err="1">
                <a:latin typeface="Arial" charset="0"/>
                <a:ea typeface="SimSun" charset="-122"/>
              </a:rPr>
              <a:t>il</a:t>
            </a:r>
            <a:r>
              <a:rPr lang="en-US" sz="2000" dirty="0">
                <a:latin typeface="Arial" charset="0"/>
                <a:ea typeface="SimSun" charset="-122"/>
              </a:rPr>
              <a:t> </a:t>
            </a:r>
            <a:r>
              <a:rPr lang="en-US" sz="2000" dirty="0" err="1">
                <a:latin typeface="Arial" charset="0"/>
                <a:ea typeface="SimSun" charset="-122"/>
              </a:rPr>
              <a:t>semblerait</a:t>
            </a:r>
            <a:r>
              <a:rPr lang="en-US" sz="2000" dirty="0">
                <a:latin typeface="Arial" charset="0"/>
                <a:ea typeface="SimSun" charset="-122"/>
              </a:rPr>
              <a:t> </a:t>
            </a:r>
            <a:r>
              <a:rPr lang="en-US" sz="2000" dirty="0" err="1">
                <a:latin typeface="Arial" charset="0"/>
                <a:ea typeface="SimSun" charset="-122"/>
              </a:rPr>
              <a:t>que</a:t>
            </a:r>
            <a:r>
              <a:rPr lang="en-US" sz="2000" dirty="0">
                <a:latin typeface="Arial" charset="0"/>
                <a:ea typeface="SimSun" charset="-122"/>
              </a:rPr>
              <a:t> la </a:t>
            </a:r>
            <a:r>
              <a:rPr lang="en-US" sz="2000" dirty="0" err="1">
                <a:latin typeface="Arial" charset="0"/>
                <a:ea typeface="SimSun" charset="-122"/>
              </a:rPr>
              <a:t>phénologie</a:t>
            </a:r>
            <a:r>
              <a:rPr lang="en-US" sz="2000" dirty="0">
                <a:latin typeface="Arial" charset="0"/>
                <a:ea typeface="SimSun" charset="-122"/>
              </a:rPr>
              <a:t> des cultures </a:t>
            </a:r>
            <a:r>
              <a:rPr lang="en-US" sz="2000" dirty="0" err="1">
                <a:latin typeface="Arial" charset="0"/>
                <a:ea typeface="SimSun" charset="-122"/>
              </a:rPr>
              <a:t>est</a:t>
            </a:r>
            <a:r>
              <a:rPr lang="en-US" sz="2000" dirty="0">
                <a:latin typeface="Arial" charset="0"/>
                <a:ea typeface="SimSun" charset="-122"/>
              </a:rPr>
              <a:t> plus </a:t>
            </a:r>
            <a:r>
              <a:rPr lang="en-US" sz="2000" dirty="0" err="1">
                <a:latin typeface="Arial" charset="0"/>
                <a:ea typeface="SimSun" charset="-122"/>
              </a:rPr>
              <a:t>avancée</a:t>
            </a:r>
            <a:r>
              <a:rPr lang="en-US" sz="2000" dirty="0">
                <a:latin typeface="Arial" charset="0"/>
                <a:ea typeface="SimSun" charset="-122"/>
              </a:rPr>
              <a:t> </a:t>
            </a:r>
            <a:r>
              <a:rPr lang="en-US" sz="2000" dirty="0" err="1">
                <a:latin typeface="Arial" charset="0"/>
                <a:ea typeface="SimSun" charset="-122"/>
              </a:rPr>
              <a:t>que</a:t>
            </a:r>
            <a:r>
              <a:rPr lang="en-US" sz="2000" dirty="0">
                <a:latin typeface="Arial" charset="0"/>
                <a:ea typeface="SimSun" charset="-122"/>
              </a:rPr>
              <a:t> </a:t>
            </a:r>
            <a:r>
              <a:rPr lang="en-US" sz="2000" dirty="0" err="1">
                <a:latin typeface="Arial" charset="0"/>
                <a:ea typeface="SimSun" charset="-122"/>
              </a:rPr>
              <a:t>celle</a:t>
            </a:r>
            <a:r>
              <a:rPr lang="en-US" sz="2000" dirty="0">
                <a:latin typeface="Arial" charset="0"/>
                <a:ea typeface="SimSun" charset="-122"/>
              </a:rPr>
              <a:t> du </a:t>
            </a:r>
            <a:r>
              <a:rPr lang="en-US" sz="2000" dirty="0" err="1">
                <a:latin typeface="Arial" charset="0"/>
                <a:ea typeface="SimSun" charset="-122"/>
              </a:rPr>
              <a:t>noyer</a:t>
            </a:r>
            <a:r>
              <a:rPr lang="en-US" sz="2000" dirty="0">
                <a:latin typeface="Arial" charset="0"/>
                <a:ea typeface="SimSun" charset="-122"/>
              </a:rPr>
              <a:t>, </a:t>
            </a:r>
            <a:r>
              <a:rPr lang="en-US" sz="2000" dirty="0" err="1">
                <a:latin typeface="Arial" charset="0"/>
                <a:ea typeface="SimSun" charset="-122"/>
              </a:rPr>
              <a:t>ce</a:t>
            </a:r>
            <a:r>
              <a:rPr lang="en-US" sz="2000" dirty="0">
                <a:latin typeface="Arial" charset="0"/>
                <a:ea typeface="SimSun" charset="-122"/>
              </a:rPr>
              <a:t> qui </a:t>
            </a:r>
            <a:r>
              <a:rPr lang="en-US" sz="2000" dirty="0" err="1">
                <a:latin typeface="Arial" charset="0"/>
                <a:ea typeface="SimSun" charset="-122"/>
              </a:rPr>
              <a:t>diminuerais</a:t>
            </a:r>
            <a:r>
              <a:rPr lang="en-US" sz="2000" dirty="0">
                <a:latin typeface="Arial" charset="0"/>
                <a:ea typeface="SimSun" charset="-122"/>
              </a:rPr>
              <a:t> la </a:t>
            </a:r>
            <a:r>
              <a:rPr lang="en-US" sz="2000" dirty="0" err="1">
                <a:latin typeface="Arial" charset="0"/>
                <a:ea typeface="SimSun" charset="-122"/>
              </a:rPr>
              <a:t>période</a:t>
            </a:r>
            <a:r>
              <a:rPr lang="en-US" sz="2000" dirty="0">
                <a:latin typeface="Arial" charset="0"/>
                <a:ea typeface="SimSun" charset="-122"/>
              </a:rPr>
              <a:t> de </a:t>
            </a:r>
            <a:r>
              <a:rPr lang="en-US" sz="2000" dirty="0" err="1">
                <a:latin typeface="Arial" charset="0"/>
                <a:ea typeface="SimSun" charset="-122"/>
              </a:rPr>
              <a:t>compétition</a:t>
            </a:r>
            <a:r>
              <a:rPr lang="en-US" sz="2000" dirty="0">
                <a:latin typeface="Arial" charset="0"/>
                <a:ea typeface="SimSun" charset="-122"/>
              </a:rPr>
              <a:t> au </a:t>
            </a:r>
            <a:r>
              <a:rPr lang="en-US" sz="2000" dirty="0" err="1">
                <a:latin typeface="Arial" charset="0"/>
                <a:ea typeface="SimSun" charset="-122"/>
              </a:rPr>
              <a:t>printemps</a:t>
            </a:r>
            <a:r>
              <a:rPr lang="en-US" sz="2000" dirty="0">
                <a:latin typeface="Arial" charset="0"/>
                <a:ea typeface="SimSun" charset="-122"/>
              </a:rPr>
              <a:t>.</a:t>
            </a:r>
          </a:p>
          <a:p>
            <a:pPr eaLnBrk="1" hangingPunct="1">
              <a:spcBef>
                <a:spcPct val="0"/>
              </a:spcBef>
              <a:buClrTx/>
              <a:buFontTx/>
              <a:buNone/>
            </a:pPr>
            <a:r>
              <a:rPr lang="en-US" sz="2000" dirty="0">
                <a:latin typeface="Arial" charset="0"/>
                <a:ea typeface="SimSun" charset="-122"/>
              </a:rPr>
              <a:t>En </a:t>
            </a:r>
            <a:r>
              <a:rPr lang="en-US" sz="2000" dirty="0" err="1">
                <a:latin typeface="Arial" charset="0"/>
                <a:ea typeface="SimSun" charset="-122"/>
              </a:rPr>
              <a:t>automne</a:t>
            </a:r>
            <a:r>
              <a:rPr lang="en-US" sz="2000" dirty="0">
                <a:latin typeface="Arial" charset="0"/>
                <a:ea typeface="SimSun" charset="-122"/>
              </a:rPr>
              <a:t>, avec la chute des </a:t>
            </a:r>
            <a:r>
              <a:rPr lang="en-US" sz="2000" dirty="0" err="1">
                <a:latin typeface="Arial" charset="0"/>
                <a:ea typeface="SimSun" charset="-122"/>
              </a:rPr>
              <a:t>feuilles</a:t>
            </a:r>
            <a:r>
              <a:rPr lang="en-US" sz="2000" dirty="0">
                <a:latin typeface="Arial" charset="0"/>
                <a:ea typeface="SimSun" charset="-122"/>
              </a:rPr>
              <a:t> </a:t>
            </a:r>
            <a:r>
              <a:rPr lang="en-US" sz="2000" dirty="0" err="1">
                <a:latin typeface="Arial" charset="0"/>
                <a:ea typeface="SimSun" charset="-122"/>
              </a:rPr>
              <a:t>retardée</a:t>
            </a:r>
            <a:r>
              <a:rPr lang="en-US" sz="2000" dirty="0">
                <a:latin typeface="Arial" charset="0"/>
                <a:ea typeface="SimSun" charset="-122"/>
              </a:rPr>
              <a:t>, </a:t>
            </a:r>
            <a:r>
              <a:rPr lang="en-US" sz="2000" dirty="0" err="1">
                <a:latin typeface="Arial" charset="0"/>
                <a:ea typeface="SimSun" charset="-122"/>
              </a:rPr>
              <a:t>risque</a:t>
            </a:r>
            <a:r>
              <a:rPr lang="en-US" sz="2000" dirty="0">
                <a:latin typeface="Arial" charset="0"/>
                <a:ea typeface="SimSun" charset="-122"/>
              </a:rPr>
              <a:t> de </a:t>
            </a:r>
            <a:r>
              <a:rPr lang="en-US" sz="2000" dirty="0" err="1">
                <a:latin typeface="Arial" charset="0"/>
                <a:ea typeface="SimSun" charset="-122"/>
              </a:rPr>
              <a:t>compétition</a:t>
            </a:r>
            <a:r>
              <a:rPr lang="en-US" sz="2000" dirty="0">
                <a:latin typeface="Arial" charset="0"/>
                <a:ea typeface="SimSun" charset="-122"/>
              </a:rPr>
              <a:t> à la </a:t>
            </a:r>
            <a:r>
              <a:rPr lang="en-US" sz="2000" dirty="0" err="1">
                <a:latin typeface="Arial" charset="0"/>
                <a:ea typeface="SimSun" charset="-122"/>
              </a:rPr>
              <a:t>levée</a:t>
            </a:r>
            <a:r>
              <a:rPr lang="en-US" sz="2000" dirty="0">
                <a:latin typeface="Arial" charset="0"/>
                <a:ea typeface="SimSun" charset="-122"/>
              </a:rPr>
              <a:t>. Et </a:t>
            </a:r>
            <a:r>
              <a:rPr lang="en-US" sz="2000" dirty="0" err="1">
                <a:latin typeface="Arial" charset="0"/>
                <a:ea typeface="SimSun" charset="-122"/>
              </a:rPr>
              <a:t>risque</a:t>
            </a:r>
            <a:r>
              <a:rPr lang="en-US" sz="2000" dirty="0">
                <a:latin typeface="Arial" charset="0"/>
                <a:ea typeface="SimSun" charset="-122"/>
              </a:rPr>
              <a:t> </a:t>
            </a:r>
            <a:r>
              <a:rPr lang="en-US" sz="2000" dirty="0" err="1">
                <a:latin typeface="Arial" charset="0"/>
                <a:ea typeface="SimSun" charset="-122"/>
              </a:rPr>
              <a:t>accru</a:t>
            </a:r>
            <a:r>
              <a:rPr lang="en-US" sz="2000" dirty="0">
                <a:latin typeface="Arial" charset="0"/>
                <a:ea typeface="SimSun" charset="-122"/>
              </a:rPr>
              <a:t> de </a:t>
            </a:r>
            <a:r>
              <a:rPr lang="en-US" sz="2000" dirty="0" err="1">
                <a:latin typeface="Arial" charset="0"/>
                <a:ea typeface="SimSun" charset="-122"/>
              </a:rPr>
              <a:t>sécheresse</a:t>
            </a:r>
            <a:r>
              <a:rPr lang="en-US" sz="2000" dirty="0">
                <a:latin typeface="Arial" charset="0"/>
                <a:ea typeface="SimSun" charset="-122"/>
              </a:rPr>
              <a:t> </a:t>
            </a:r>
            <a:r>
              <a:rPr lang="en-US" sz="2000" dirty="0" err="1">
                <a:latin typeface="Arial" charset="0"/>
                <a:ea typeface="SimSun" charset="-122"/>
              </a:rPr>
              <a:t>hivernale</a:t>
            </a:r>
            <a:r>
              <a:rPr lang="en-US" sz="2000" dirty="0">
                <a:latin typeface="Arial" charset="0"/>
                <a:ea typeface="SimSun" charset="-122"/>
              </a:rPr>
              <a:t> à cause </a:t>
            </a:r>
            <a:r>
              <a:rPr lang="en-US" sz="2000" dirty="0" err="1">
                <a:latin typeface="Arial" charset="0"/>
                <a:ea typeface="SimSun" charset="-122"/>
              </a:rPr>
              <a:t>d’une</a:t>
            </a:r>
            <a:r>
              <a:rPr lang="en-US" sz="2000" dirty="0">
                <a:latin typeface="Arial" charset="0"/>
                <a:ea typeface="SimSun" charset="-122"/>
              </a:rPr>
              <a:t> </a:t>
            </a:r>
            <a:r>
              <a:rPr lang="en-US" sz="2000" dirty="0" err="1">
                <a:latin typeface="Arial" charset="0"/>
                <a:ea typeface="SimSun" charset="-122"/>
              </a:rPr>
              <a:t>consommation</a:t>
            </a:r>
            <a:r>
              <a:rPr lang="en-US" sz="2000" dirty="0">
                <a:latin typeface="Arial" charset="0"/>
                <a:ea typeface="SimSun" charset="-122"/>
              </a:rPr>
              <a:t> plus </a:t>
            </a:r>
            <a:r>
              <a:rPr lang="en-US" sz="2000" dirty="0" err="1">
                <a:latin typeface="Arial" charset="0"/>
                <a:ea typeface="SimSun" charset="-122"/>
              </a:rPr>
              <a:t>importante</a:t>
            </a:r>
            <a:r>
              <a:rPr lang="en-US" sz="2000" dirty="0">
                <a:latin typeface="Arial" charset="0"/>
                <a:ea typeface="SimSun" charset="-122"/>
              </a:rPr>
              <a:t> des </a:t>
            </a:r>
            <a:r>
              <a:rPr lang="en-US" sz="2000" dirty="0" err="1">
                <a:latin typeface="Arial" charset="0"/>
                <a:ea typeface="SimSun" charset="-122"/>
              </a:rPr>
              <a:t>pluis</a:t>
            </a:r>
            <a:r>
              <a:rPr lang="en-US" sz="2000" dirty="0">
                <a:latin typeface="Arial" charset="0"/>
                <a:ea typeface="SimSun" charset="-122"/>
              </a:rPr>
              <a:t> </a:t>
            </a:r>
            <a:r>
              <a:rPr lang="en-US" sz="2000" dirty="0" err="1">
                <a:latin typeface="Arial" charset="0"/>
                <a:ea typeface="SimSun" charset="-122"/>
              </a:rPr>
              <a:t>d’automne</a:t>
            </a:r>
            <a:r>
              <a:rPr lang="en-US" sz="2000" dirty="0">
                <a:latin typeface="Arial" charset="0"/>
                <a:ea typeface="SimSun" charset="-122"/>
              </a:rPr>
              <a:t>. </a:t>
            </a:r>
            <a:r>
              <a:rPr lang="en-US" sz="2000" dirty="0" err="1">
                <a:latin typeface="Arial" charset="0"/>
                <a:ea typeface="SimSun" charset="-122"/>
              </a:rPr>
              <a:t>Ça</a:t>
            </a:r>
            <a:r>
              <a:rPr lang="en-US" sz="2000" dirty="0">
                <a:latin typeface="Arial" charset="0"/>
                <a:ea typeface="SimSun" charset="-122"/>
              </a:rPr>
              <a:t>, </a:t>
            </a:r>
            <a:r>
              <a:rPr lang="en-US" sz="2000" dirty="0" err="1">
                <a:latin typeface="Arial" charset="0"/>
                <a:ea typeface="SimSun" charset="-122"/>
              </a:rPr>
              <a:t>ça</a:t>
            </a:r>
            <a:r>
              <a:rPr lang="en-US" sz="2000" dirty="0">
                <a:latin typeface="Arial" charset="0"/>
                <a:ea typeface="SimSun" charset="-122"/>
              </a:rPr>
              <a:t> </a:t>
            </a:r>
            <a:r>
              <a:rPr lang="en-US" sz="2000" dirty="0" err="1">
                <a:latin typeface="Arial" charset="0"/>
                <a:ea typeface="SimSun" charset="-122"/>
              </a:rPr>
              <a:t>ferait</a:t>
            </a:r>
            <a:r>
              <a:rPr lang="en-US" sz="2000" dirty="0">
                <a:latin typeface="Arial" charset="0"/>
                <a:ea typeface="SimSun" charset="-122"/>
              </a:rPr>
              <a:t> </a:t>
            </a:r>
            <a:r>
              <a:rPr lang="en-US" sz="2000" dirty="0" err="1">
                <a:latin typeface="Arial" charset="0"/>
                <a:ea typeface="SimSun" charset="-122"/>
              </a:rPr>
              <a:t>baisser</a:t>
            </a:r>
            <a:r>
              <a:rPr lang="en-US" sz="2000" dirty="0">
                <a:latin typeface="Arial" charset="0"/>
                <a:ea typeface="SimSun" charset="-122"/>
              </a:rPr>
              <a:t> le </a:t>
            </a:r>
            <a:r>
              <a:rPr lang="en-US" sz="2000" dirty="0" err="1">
                <a:latin typeface="Arial" charset="0"/>
                <a:ea typeface="SimSun" charset="-122"/>
              </a:rPr>
              <a:t>rendement</a:t>
            </a:r>
            <a:r>
              <a:rPr lang="en-US" sz="2000" dirty="0">
                <a:latin typeface="Arial" charset="0"/>
                <a:ea typeface="SimSun" charset="-122"/>
              </a:rPr>
              <a:t> </a:t>
            </a:r>
            <a:r>
              <a:rPr lang="en-US" sz="2000" dirty="0" err="1">
                <a:latin typeface="Arial" charset="0"/>
                <a:ea typeface="SimSun" charset="-122"/>
              </a:rPr>
              <a:t>relatif</a:t>
            </a:r>
            <a:r>
              <a:rPr lang="en-US" sz="2000" dirty="0">
                <a:latin typeface="Arial" charset="0"/>
                <a:ea typeface="SimSun" charset="-122"/>
              </a:rPr>
              <a:t> du </a:t>
            </a:r>
            <a:r>
              <a:rPr lang="en-US" sz="2000" dirty="0" err="1">
                <a:latin typeface="Arial" charset="0"/>
                <a:ea typeface="SimSun" charset="-122"/>
              </a:rPr>
              <a:t>blé</a:t>
            </a:r>
            <a:r>
              <a:rPr lang="en-US" sz="2000" dirty="0">
                <a:latin typeface="Arial" charset="0"/>
                <a:ea typeface="SimSun" charset="-122"/>
              </a:rPr>
              <a:t>.</a:t>
            </a:r>
          </a:p>
          <a:p>
            <a:pPr eaLnBrk="1" hangingPunct="1">
              <a:spcBef>
                <a:spcPct val="0"/>
              </a:spcBef>
              <a:buClrTx/>
              <a:buFontTx/>
              <a:buNone/>
            </a:pPr>
            <a:endParaRPr lang="en-US" sz="2000" dirty="0">
              <a:latin typeface="Arial" charset="0"/>
              <a:ea typeface="SimSun"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A223140-2542-42A4-9EA4-5AD27DF11635}" type="slidenum">
              <a:rPr lang="en-US"/>
              <a:pPr/>
              <a:t>64</a:t>
            </a:fld>
            <a:endParaRPr lang="en-US"/>
          </a:p>
        </p:txBody>
      </p:sp>
      <p:sp>
        <p:nvSpPr>
          <p:cNvPr id="8294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dirty="0" err="1" smtClean="0"/>
              <a:t>Cautious</a:t>
            </a:r>
            <a:r>
              <a:rPr lang="fr-FR" dirty="0" smtClean="0"/>
              <a:t> : the vertical </a:t>
            </a:r>
            <a:r>
              <a:rPr lang="fr-FR" dirty="0" err="1" smtClean="0"/>
              <a:t>scale</a:t>
            </a:r>
            <a:r>
              <a:rPr lang="fr-FR" dirty="0" smtClean="0"/>
              <a:t> </a:t>
            </a:r>
            <a:r>
              <a:rPr lang="fr-FR" dirty="0" err="1" smtClean="0"/>
              <a:t>is</a:t>
            </a:r>
            <a:r>
              <a:rPr lang="fr-FR" dirty="0" smtClean="0"/>
              <a:t> in log. 0 </a:t>
            </a:r>
            <a:r>
              <a:rPr lang="fr-FR" dirty="0" err="1" smtClean="0"/>
              <a:t>means</a:t>
            </a:r>
            <a:r>
              <a:rPr lang="fr-FR" dirty="0" smtClean="0"/>
              <a:t> </a:t>
            </a:r>
            <a:r>
              <a:rPr lang="fr-FR" dirty="0" err="1" smtClean="0"/>
              <a:t>that</a:t>
            </a:r>
            <a:r>
              <a:rPr lang="fr-FR" dirty="0" smtClean="0"/>
              <a:t> the relative </a:t>
            </a:r>
            <a:r>
              <a:rPr lang="fr-FR" dirty="0" err="1" smtClean="0"/>
              <a:t>yield</a:t>
            </a:r>
            <a:r>
              <a:rPr lang="fr-FR" dirty="0" smtClean="0"/>
              <a:t> </a:t>
            </a:r>
            <a:r>
              <a:rPr lang="fr-FR" dirty="0" err="1" smtClean="0"/>
              <a:t>is</a:t>
            </a:r>
            <a:r>
              <a:rPr lang="fr-FR" dirty="0" smtClean="0"/>
              <a:t> 1.</a:t>
            </a:r>
            <a:r>
              <a:rPr lang="fr-FR" baseline="0" dirty="0" smtClean="0"/>
              <a:t> </a:t>
            </a:r>
            <a:r>
              <a:rPr lang="fr-FR" baseline="0" dirty="0" err="1" smtClean="0"/>
              <a:t>Above</a:t>
            </a:r>
            <a:r>
              <a:rPr lang="fr-FR" baseline="0" dirty="0" smtClean="0"/>
              <a:t> 0 </a:t>
            </a:r>
            <a:r>
              <a:rPr lang="fr-FR" baseline="0" dirty="0" err="1" smtClean="0"/>
              <a:t>means</a:t>
            </a:r>
            <a:r>
              <a:rPr lang="fr-FR" baseline="0" dirty="0" smtClean="0"/>
              <a:t> </a:t>
            </a:r>
            <a:r>
              <a:rPr lang="fr-FR" baseline="0" dirty="0" err="1" smtClean="0"/>
              <a:t>that</a:t>
            </a:r>
            <a:r>
              <a:rPr lang="fr-FR" baseline="0" dirty="0" smtClean="0"/>
              <a:t> the relative </a:t>
            </a:r>
            <a:r>
              <a:rPr lang="fr-FR" baseline="0" dirty="0" err="1" smtClean="0"/>
              <a:t>yield</a:t>
            </a:r>
            <a:r>
              <a:rPr lang="fr-FR" baseline="0" dirty="0" smtClean="0"/>
              <a:t> </a:t>
            </a:r>
            <a:r>
              <a:rPr lang="fr-FR" baseline="0" dirty="0" err="1" smtClean="0"/>
              <a:t>is</a:t>
            </a:r>
            <a:r>
              <a:rPr lang="fr-FR" baseline="0" dirty="0" smtClean="0"/>
              <a:t> </a:t>
            </a:r>
            <a:r>
              <a:rPr lang="fr-FR" baseline="0" dirty="0" err="1" smtClean="0"/>
              <a:t>higher</a:t>
            </a:r>
            <a:r>
              <a:rPr lang="fr-FR" baseline="0" dirty="0" smtClean="0"/>
              <a:t> </a:t>
            </a:r>
            <a:r>
              <a:rPr lang="fr-FR" baseline="0" dirty="0" err="1" smtClean="0"/>
              <a:t>than</a:t>
            </a:r>
            <a:r>
              <a:rPr lang="fr-FR" baseline="0" dirty="0" smtClean="0"/>
              <a:t> 1.  </a:t>
            </a:r>
            <a:r>
              <a:rPr lang="fr-FR" baseline="0" dirty="0" err="1" smtClean="0"/>
              <a:t>When</a:t>
            </a:r>
            <a:r>
              <a:rPr lang="fr-FR" baseline="0" dirty="0" smtClean="0"/>
              <a:t> log(y)=1 (</a:t>
            </a:r>
            <a:r>
              <a:rPr lang="fr-FR" baseline="0" dirty="0" err="1" smtClean="0"/>
              <a:t>which</a:t>
            </a:r>
            <a:r>
              <a:rPr lang="fr-FR" baseline="0" dirty="0" smtClean="0"/>
              <a:t> </a:t>
            </a:r>
            <a:r>
              <a:rPr lang="fr-FR" baseline="0" dirty="0" err="1" smtClean="0"/>
              <a:t>occurs</a:t>
            </a:r>
            <a:r>
              <a:rPr lang="fr-FR" baseline="0" dirty="0" smtClean="0"/>
              <a:t> </a:t>
            </a:r>
            <a:r>
              <a:rPr lang="fr-FR" baseline="0" dirty="0" err="1" smtClean="0"/>
              <a:t>some</a:t>
            </a:r>
            <a:r>
              <a:rPr lang="fr-FR" baseline="0" dirty="0" smtClean="0"/>
              <a:t> </a:t>
            </a:r>
            <a:r>
              <a:rPr lang="fr-FR" baseline="0" dirty="0" err="1" smtClean="0"/>
              <a:t>years</a:t>
            </a:r>
            <a:r>
              <a:rPr lang="fr-FR" baseline="0" dirty="0" smtClean="0"/>
              <a:t>, y=10, the </a:t>
            </a:r>
            <a:r>
              <a:rPr lang="fr-FR" baseline="0" dirty="0" err="1" smtClean="0"/>
              <a:t>yield</a:t>
            </a:r>
            <a:r>
              <a:rPr lang="fr-FR" baseline="0" dirty="0" smtClean="0"/>
              <a:t> in AF </a:t>
            </a:r>
            <a:r>
              <a:rPr lang="fr-FR" baseline="0" dirty="0" err="1" smtClean="0"/>
              <a:t>is</a:t>
            </a:r>
            <a:r>
              <a:rPr lang="fr-FR" baseline="0" dirty="0" smtClean="0"/>
              <a:t> </a:t>
            </a:r>
            <a:r>
              <a:rPr lang="fr-FR" baseline="0" dirty="0" err="1" smtClean="0"/>
              <a:t>ten</a:t>
            </a:r>
            <a:r>
              <a:rPr lang="fr-FR" baseline="0" dirty="0" smtClean="0"/>
              <a:t> times </a:t>
            </a:r>
            <a:r>
              <a:rPr lang="fr-FR" baseline="0" dirty="0" err="1" smtClean="0"/>
              <a:t>higher</a:t>
            </a:r>
            <a:r>
              <a:rPr lang="fr-FR" baseline="0" dirty="0" smtClean="0"/>
              <a:t> </a:t>
            </a:r>
            <a:r>
              <a:rPr lang="fr-FR" baseline="0" dirty="0" err="1" smtClean="0"/>
              <a:t>than</a:t>
            </a:r>
            <a:r>
              <a:rPr lang="fr-FR" baseline="0" dirty="0" smtClean="0"/>
              <a:t> the </a:t>
            </a:r>
            <a:r>
              <a:rPr lang="fr-FR" baseline="0" dirty="0" err="1" smtClean="0"/>
              <a:t>yield</a:t>
            </a:r>
            <a:r>
              <a:rPr lang="fr-FR" baseline="0" dirty="0" smtClean="0"/>
              <a:t> in pure </a:t>
            </a:r>
            <a:r>
              <a:rPr lang="fr-FR" baseline="0" dirty="0" err="1" smtClean="0"/>
              <a:t>crps</a:t>
            </a:r>
            <a:r>
              <a:rPr lang="fr-FR" baseline="0" dirty="0" smtClean="0"/>
              <a:t>).</a:t>
            </a:r>
          </a:p>
          <a:p>
            <a:r>
              <a:rPr lang="fr-FR" dirty="0" err="1" smtClean="0"/>
              <a:t>Climate</a:t>
            </a:r>
            <a:r>
              <a:rPr lang="fr-FR" dirty="0" smtClean="0"/>
              <a:t> change </a:t>
            </a:r>
            <a:r>
              <a:rPr lang="fr-FR" dirty="0" err="1" smtClean="0"/>
              <a:t>will</a:t>
            </a:r>
            <a:r>
              <a:rPr lang="fr-FR" dirty="0" smtClean="0"/>
              <a:t> </a:t>
            </a:r>
            <a:r>
              <a:rPr lang="fr-FR" dirty="0" err="1" smtClean="0"/>
              <a:t>induce</a:t>
            </a:r>
            <a:r>
              <a:rPr lang="fr-FR" baseline="0" dirty="0" smtClean="0"/>
              <a:t> more </a:t>
            </a:r>
            <a:r>
              <a:rPr lang="fr-FR" baseline="0" dirty="0" err="1" smtClean="0"/>
              <a:t>years</a:t>
            </a:r>
            <a:r>
              <a:rPr lang="fr-FR" baseline="0" dirty="0" smtClean="0"/>
              <a:t> </a:t>
            </a:r>
            <a:r>
              <a:rPr lang="fr-FR" baseline="0" dirty="0" err="1" smtClean="0"/>
              <a:t>with</a:t>
            </a:r>
            <a:r>
              <a:rPr lang="fr-FR" baseline="0" dirty="0" smtClean="0"/>
              <a:t> a </a:t>
            </a:r>
            <a:r>
              <a:rPr lang="fr-FR" baseline="0" dirty="0" err="1" smtClean="0"/>
              <a:t>very</a:t>
            </a:r>
            <a:r>
              <a:rPr lang="fr-FR" baseline="0" dirty="0" smtClean="0"/>
              <a:t> </a:t>
            </a:r>
            <a:r>
              <a:rPr lang="fr-FR" baseline="0" dirty="0" err="1" smtClean="0"/>
              <a:t>beneficial</a:t>
            </a:r>
            <a:r>
              <a:rPr lang="fr-FR" baseline="0" dirty="0" smtClean="0"/>
              <a:t> impact on the </a:t>
            </a:r>
            <a:r>
              <a:rPr lang="fr-FR" baseline="0" dirty="0" err="1" smtClean="0"/>
              <a:t>crop</a:t>
            </a:r>
            <a:r>
              <a:rPr lang="fr-FR" baseline="0" dirty="0" smtClean="0"/>
              <a:t> relative </a:t>
            </a:r>
            <a:r>
              <a:rPr lang="fr-FR" baseline="0" dirty="0" err="1" smtClean="0"/>
              <a:t>yields</a:t>
            </a:r>
            <a:r>
              <a:rPr lang="fr-FR" baseline="0" dirty="0" smtClean="0"/>
              <a:t>. This simulation uses the </a:t>
            </a:r>
            <a:r>
              <a:rPr lang="fr-FR" baseline="0" dirty="0" err="1" smtClean="0"/>
              <a:t>actual</a:t>
            </a:r>
            <a:r>
              <a:rPr lang="fr-FR" baseline="0" dirty="0" smtClean="0"/>
              <a:t> </a:t>
            </a:r>
            <a:r>
              <a:rPr lang="fr-FR" baseline="0" dirty="0" err="1" smtClean="0"/>
              <a:t>climate</a:t>
            </a:r>
            <a:r>
              <a:rPr lang="fr-FR" baseline="0" dirty="0" smtClean="0"/>
              <a:t>!</a:t>
            </a:r>
            <a:endParaRPr lang="fr-F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p:nvPr>
        </p:nvSpPr>
        <p:spPr>
          <a:ln/>
        </p:spPr>
        <p:txBody>
          <a:bodyPr/>
          <a:lstStyle/>
          <a:p>
            <a:fld id="{FA2E9146-B5DA-4E72-B211-553BC1CAF117}" type="slidenum">
              <a:rPr lang="en-US"/>
              <a:pPr/>
              <a:t>65</a:t>
            </a:fld>
            <a:endParaRPr lang="en-US"/>
          </a:p>
        </p:txBody>
      </p:sp>
      <p:sp>
        <p:nvSpPr>
          <p:cNvPr id="83969"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9pPr>
          </a:lstStyle>
          <a:p>
            <a:pPr>
              <a:lnSpc>
                <a:spcPct val="100000"/>
              </a:lnSpc>
              <a:buClrTx/>
              <a:buFontTx/>
              <a:buNone/>
            </a:pPr>
            <a:fld id="{5EC2147C-6731-4D75-8C8E-EA468CCD127B}" type="slidenum">
              <a:rPr lang="en-US" sz="3200">
                <a:solidFill>
                  <a:srgbClr val="FFFFFF"/>
                </a:solidFill>
                <a:latin typeface="Comic Sans MS" pitchFamily="64" charset="0"/>
              </a:rPr>
              <a:pPr>
                <a:lnSpc>
                  <a:spcPct val="100000"/>
                </a:lnSpc>
                <a:buClrTx/>
                <a:buFontTx/>
                <a:buNone/>
              </a:pPr>
              <a:t>65</a:t>
            </a:fld>
            <a:endParaRPr lang="en-US" sz="3200">
              <a:solidFill>
                <a:srgbClr val="FFFFFF"/>
              </a:solidFill>
              <a:latin typeface="Comic Sans MS" pitchFamily="64" charset="0"/>
            </a:endParaRPr>
          </a:p>
        </p:txBody>
      </p:sp>
      <p:sp>
        <p:nvSpPr>
          <p:cNvPr id="83970"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1" name="Rectangle 3"/>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a:spcBef>
                <a:spcPct val="0"/>
              </a:spcBef>
              <a:buClrTx/>
              <a:buFontTx/>
              <a:buNone/>
            </a:pPr>
            <a:endParaRPr lang="en-US" sz="2000">
              <a:latin typeface="Arial" charset="0"/>
              <a:ea typeface="SimSun"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EF5B46-5ADB-41DE-89E4-36A0557E38CF}" type="slidenum">
              <a:rPr lang="en-US"/>
              <a:pPr/>
              <a:t>66</a:t>
            </a:fld>
            <a:endParaRPr lang="en-US"/>
          </a:p>
        </p:txBody>
      </p:sp>
      <p:sp>
        <p:nvSpPr>
          <p:cNvPr id="8499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7"/>
          <p:cNvSpPr>
            <a:spLocks noGrp="1" noChangeArrowheads="1"/>
          </p:cNvSpPr>
          <p:nvPr>
            <p:ph type="sldNum"/>
          </p:nvPr>
        </p:nvSpPr>
        <p:spPr>
          <a:ln/>
        </p:spPr>
        <p:txBody>
          <a:bodyPr/>
          <a:lstStyle/>
          <a:p>
            <a:fld id="{50C8DD4A-E0CE-4F2B-BBE3-5FCB7DE59F9A}" type="slidenum">
              <a:rPr lang="en-US"/>
              <a:pPr/>
              <a:t>67</a:t>
            </a:fld>
            <a:endParaRPr lang="en-US"/>
          </a:p>
        </p:txBody>
      </p:sp>
      <p:sp>
        <p:nvSpPr>
          <p:cNvPr id="86017"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9pPr>
          </a:lstStyle>
          <a:p>
            <a:pPr>
              <a:lnSpc>
                <a:spcPct val="100000"/>
              </a:lnSpc>
              <a:buClrTx/>
              <a:buFontTx/>
              <a:buNone/>
            </a:pPr>
            <a:fld id="{51BB4927-3249-43D7-8070-671DFC5F4D3D}" type="slidenum">
              <a:rPr lang="en-US" sz="3200">
                <a:solidFill>
                  <a:srgbClr val="FFFFFF"/>
                </a:solidFill>
                <a:latin typeface="Comic Sans MS" pitchFamily="64" charset="0"/>
              </a:rPr>
              <a:pPr>
                <a:lnSpc>
                  <a:spcPct val="100000"/>
                </a:lnSpc>
                <a:buClrTx/>
                <a:buFontTx/>
                <a:buNone/>
              </a:pPr>
              <a:t>67</a:t>
            </a:fld>
            <a:endParaRPr lang="en-US" sz="3200">
              <a:solidFill>
                <a:srgbClr val="FFFFFF"/>
              </a:solidFill>
              <a:latin typeface="Comic Sans MS" pitchFamily="64" charset="0"/>
            </a:endParaRPr>
          </a:p>
        </p:txBody>
      </p:sp>
      <p:sp>
        <p:nvSpPr>
          <p:cNvPr id="86018" name="Rectangle 2"/>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p>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6CC4900-3578-467F-8ADE-C224BA8C30A0}" type="slidenum">
              <a:rPr lang="en-US" sz="1200">
                <a:solidFill>
                  <a:srgbClr val="000000"/>
                </a:solidFill>
                <a:latin typeface="Comic Sans MS" pitchFamily="64" charset="0"/>
              </a:rPr>
              <a:pPr algn="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67</a:t>
            </a:fld>
            <a:endParaRPr lang="en-US" sz="1200">
              <a:solidFill>
                <a:srgbClr val="000000"/>
              </a:solidFill>
              <a:latin typeface="Comic Sans MS" pitchFamily="64" charset="0"/>
            </a:endParaRPr>
          </a:p>
        </p:txBody>
      </p:sp>
      <p:sp>
        <p:nvSpPr>
          <p:cNvPr id="86019" name="Rectangle 3"/>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Text Box 4"/>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spcBef>
                <a:spcPts val="450"/>
              </a:spcBef>
              <a:buClrTx/>
              <a:buFontTx/>
              <a:buNone/>
            </a:pPr>
            <a:endParaRPr lang="en-US" dirty="0">
              <a:latin typeface="Comic Sans MS" pitchFamily="64" charset="0"/>
              <a:ea typeface="SimSun"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A1AFD686-A4AE-4500-AC79-D57AE4138918}"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68</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60419"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4230928C-F5AD-464F-B717-0AA92CBD34B0}" type="slidenum">
              <a:rPr lang="en-US" altLang="fr-FR" sz="3200">
                <a:solidFill>
                  <a:srgbClr val="FFFFFF"/>
                </a:solidFill>
                <a:latin typeface="Comic Sans MS" pitchFamily="66" charset="0"/>
              </a:rPr>
              <a:pPr>
                <a:lnSpc>
                  <a:spcPct val="100000"/>
                </a:lnSpc>
                <a:buClrTx/>
                <a:buFontTx/>
                <a:buNone/>
              </a:pPr>
              <a:t>68</a:t>
            </a:fld>
            <a:endParaRPr lang="en-US" altLang="fr-FR" sz="3200">
              <a:solidFill>
                <a:srgbClr val="FFFFFF"/>
              </a:solidFill>
              <a:latin typeface="Comic Sans MS" pitchFamily="66" charset="0"/>
            </a:endParaRPr>
          </a:p>
        </p:txBody>
      </p:sp>
      <p:sp>
        <p:nvSpPr>
          <p:cNvPr id="60420"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60421"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e l'image des diapositives 1"/>
          <p:cNvSpPr>
            <a:spLocks noGrp="1" noRot="1" noChangeAspect="1"/>
          </p:cNvSpPr>
          <p:nvPr>
            <p:ph type="sldImg"/>
          </p:nvPr>
        </p:nvSpPr>
        <p:spPr/>
      </p:sp>
      <p:sp>
        <p:nvSpPr>
          <p:cNvPr id="69634"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Times New Roman" pitchFamily="18" charset="0"/>
            </a:endParaRPr>
          </a:p>
        </p:txBody>
      </p:sp>
      <p:sp>
        <p:nvSpPr>
          <p:cNvPr id="69635" name="Espace réservé du numéro de diapositive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38A3B02D-7340-4174-B87F-2452860A4FD8}" type="slidenum">
              <a:rPr lang="fr-FR"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76</a:t>
            </a:fld>
            <a:endParaRPr lang="fr-FR" altLang="fr-FR" smtClean="0">
              <a:solidFill>
                <a:srgbClr val="000000"/>
              </a:solidFill>
              <a:latin typeface="Times New Roman" pitchFamily="18" charset="0"/>
              <a:ea typeface="Arial Unicode MS" pitchFamily="34" charset="-128"/>
              <a:cs typeface="Arial Unicode MS"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ce réservé de l'image des diapositives 1"/>
          <p:cNvSpPr>
            <a:spLocks noGrp="1" noRot="1" noChangeAspect="1"/>
          </p:cNvSpPr>
          <p:nvPr>
            <p:ph type="sldImg"/>
          </p:nvPr>
        </p:nvSpPr>
        <p:spPr/>
      </p:sp>
      <p:sp>
        <p:nvSpPr>
          <p:cNvPr id="73730"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Times New Roman" pitchFamily="18" charset="0"/>
            </a:endParaRPr>
          </a:p>
        </p:txBody>
      </p:sp>
      <p:sp>
        <p:nvSpPr>
          <p:cNvPr id="73731" name="Espace réservé du numéro de diapositive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424C3F61-1E2E-49C6-8400-2CA72BDB8324}" type="slidenum">
              <a:rPr lang="fr-FR"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79</a:t>
            </a:fld>
            <a:endParaRPr lang="fr-FR" altLang="fr-FR" smtClean="0">
              <a:solidFill>
                <a:srgbClr val="000000"/>
              </a:solidFill>
              <a:latin typeface="Times New Roman" pitchFamily="18" charset="0"/>
              <a:ea typeface="Arial Unicode MS" pitchFamily="34" charset="-128"/>
              <a:cs typeface="Arial Unicode MS"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Espace réservé de l'image des diapositives 1"/>
          <p:cNvSpPr>
            <a:spLocks noGrp="1" noRot="1" noChangeAspect="1"/>
          </p:cNvSpPr>
          <p:nvPr>
            <p:ph type="sldImg"/>
          </p:nvPr>
        </p:nvSpPr>
        <p:spPr/>
      </p:sp>
      <p:sp>
        <p:nvSpPr>
          <p:cNvPr id="75778"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Times New Roman" pitchFamily="18" charset="0"/>
            </a:endParaRPr>
          </a:p>
        </p:txBody>
      </p:sp>
      <p:sp>
        <p:nvSpPr>
          <p:cNvPr id="75779" name="Espace réservé du numéro de diapositive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A9FA208F-D491-4D0B-90F7-36C12B91F548}" type="slidenum">
              <a:rPr lang="fr-FR"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80</a:t>
            </a:fld>
            <a:endParaRPr lang="fr-FR" altLang="fr-FR" smtClean="0">
              <a:solidFill>
                <a:srgbClr val="000000"/>
              </a:solidFill>
              <a:latin typeface="Times New Roman" pitchFamily="18" charset="0"/>
              <a:ea typeface="Arial Unicode MS" pitchFamily="34" charset="-128"/>
              <a:cs typeface="Arial Unicode MS"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ln/>
        </p:spPr>
      </p:sp>
      <p:sp>
        <p:nvSpPr>
          <p:cNvPr id="8909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cs typeface="Times New Roman" pitchFamily="18" charset="0"/>
            </a:endParaRPr>
          </a:p>
        </p:txBody>
      </p:sp>
      <p:sp>
        <p:nvSpPr>
          <p:cNvPr id="8909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eaLnBrk="1" hangingPunct="1">
              <a:buSzPct val="100000"/>
            </a:pPr>
            <a:fld id="{CF0158D4-E2BD-4CE5-8688-D5A9DDC6116F}" type="slidenum">
              <a:rPr lang="fr-FR">
                <a:solidFill>
                  <a:srgbClr val="000000"/>
                </a:solidFill>
                <a:latin typeface="Calibri" pitchFamily="34" charset="0"/>
                <a:ea typeface="Arial Unicode MS" pitchFamily="34" charset="-128"/>
                <a:cs typeface="Arial Unicode MS" pitchFamily="34" charset="-128"/>
              </a:rPr>
              <a:pPr eaLnBrk="1" hangingPunct="1">
                <a:buSzPct val="100000"/>
              </a:pPr>
              <a:t>104</a:t>
            </a:fld>
            <a:endParaRPr lang="fr-FR">
              <a:solidFill>
                <a:srgbClr val="000000"/>
              </a:solidFill>
              <a:latin typeface="Calibri" pitchFamily="34" charset="0"/>
              <a:ea typeface="Arial Unicode MS" pitchFamily="34" charset="-128"/>
              <a:cs typeface="Arial Unicode MS"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a:xfrm>
            <a:off x="1141413" y="685800"/>
            <a:ext cx="4575175" cy="3430588"/>
          </a:xfrm>
          <a:ln/>
        </p:spPr>
      </p:sp>
      <p:sp>
        <p:nvSpPr>
          <p:cNvPr id="65539" name="Espace réservé des commentaires 2"/>
          <p:cNvSpPr>
            <a:spLocks noGrp="1"/>
          </p:cNvSpPr>
          <p:nvPr>
            <p:ph type="body" idx="1"/>
          </p:nvPr>
        </p:nvSpPr>
        <p:spPr>
          <a:noFill/>
        </p:spPr>
        <p:txBody>
          <a:bodyPr/>
          <a:lstStyle/>
          <a:p>
            <a:pPr eaLnBrk="1" hangingPunct="1"/>
            <a:r>
              <a:rPr lang="fr-FR" smtClean="0">
                <a:latin typeface="Times New Roman" pitchFamily="18" charset="0"/>
                <a:cs typeface="Times New Roman" pitchFamily="18" charset="0"/>
              </a:rPr>
              <a:t>Commençons par définir les systèmes sur lesquels porte cet exposé.</a:t>
            </a:r>
          </a:p>
          <a:p>
            <a:pPr eaLnBrk="1" hangingPunct="1"/>
            <a:r>
              <a:rPr lang="fr-FR" smtClean="0">
                <a:latin typeface="Times New Roman" pitchFamily="18" charset="0"/>
                <a:cs typeface="Times New Roman" pitchFamily="18" charset="0"/>
              </a:rPr>
              <a:t>Agroforesterie, de manière générale, désigne tout système de culture associant arbres et cultures sur les même surfaces.</a:t>
            </a:r>
          </a:p>
          <a:p>
            <a:pPr eaLnBrk="1" hangingPunct="1"/>
            <a:r>
              <a:rPr lang="fr-FR" smtClean="0">
                <a:latin typeface="Times New Roman" pitchFamily="18" charset="0"/>
                <a:cs typeface="Times New Roman" pitchFamily="18" charset="0"/>
              </a:rPr>
              <a:t>Nous nous intéresserons ici à un cas particulier de systèmes agroforestiers des zones tempérées, consistant à associer des alignements d’arbres a vocation de production de bois, et des bandes intercalaires cultivée. </a:t>
            </a:r>
          </a:p>
        </p:txBody>
      </p:sp>
      <p:sp>
        <p:nvSpPr>
          <p:cNvPr id="65540" name="Espace réservé du numéro de diapositive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38C8CD9-0B7E-4FA2-9E88-8D4FEFEA0E2B}" type="slidenum">
              <a:rPr lang="fr-FR">
                <a:latin typeface="Calibri" pitchFamily="34" charset="0"/>
                <a:cs typeface="Calibri" pitchFamily="34" charset="0"/>
              </a:rPr>
              <a:pPr eaLnBrk="1" hangingPunct="1"/>
              <a:t>9</a:t>
            </a:fld>
            <a:endParaRPr lang="fr-FR">
              <a:latin typeface="Calibri" pitchFamily="34" charset="0"/>
              <a:cs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51F3E683-DE4B-41C9-A26F-A10C07896D02}"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107</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79875"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B29B38BB-36A2-4B43-8645-A5EA1FC86532}" type="slidenum">
              <a:rPr lang="en-US" altLang="fr-FR" sz="3200">
                <a:solidFill>
                  <a:srgbClr val="FFFFFF"/>
                </a:solidFill>
                <a:latin typeface="Comic Sans MS" pitchFamily="66" charset="0"/>
              </a:rPr>
              <a:pPr>
                <a:lnSpc>
                  <a:spcPct val="100000"/>
                </a:lnSpc>
                <a:buClrTx/>
                <a:buFontTx/>
                <a:buNone/>
              </a:pPr>
              <a:t>107</a:t>
            </a:fld>
            <a:endParaRPr lang="en-US" altLang="fr-FR" sz="3200">
              <a:solidFill>
                <a:srgbClr val="FFFFFF"/>
              </a:solidFill>
              <a:latin typeface="Comic Sans MS" pitchFamily="66" charset="0"/>
            </a:endParaRPr>
          </a:p>
        </p:txBody>
      </p:sp>
      <p:sp>
        <p:nvSpPr>
          <p:cNvPr id="79876" name="Rectangle 2"/>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79877" name="Rectangle 3"/>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z="2000" smtClean="0">
              <a:latin typeface="Arial" pitchFamily="34" charset="0"/>
              <a:ea typeface="SimSun" pitchFamily="2" charset="-12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DB8EA995-8241-497B-A20B-616BF0487AF4}"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108</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81923" name="Rectangle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81924" name="Rectangle 2"/>
          <p:cNvSpPr txBox="1">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B4B1684C-8FDB-4730-8343-822A18359F54}"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109</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83971" name="Rectangle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83972" name="Rectangle 2"/>
          <p:cNvSpPr txBox="1">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2DAA4D37-BE00-468E-81F8-67A91E15D591}"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110</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86019" name="Rectangle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86020" name="Rectangle 2"/>
          <p:cNvSpPr txBox="1">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370AA0C8-5A3D-4F22-8DD8-4B841A37AD69}"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111</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88067" name="Rectangle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88068" name="Rectangle 2"/>
          <p:cNvSpPr txBox="1">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8D7CFB82-DE6F-48F3-B163-F0FAA7C97F7A}"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112</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90115" name="Rectangle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p:spPr>
      </p:sp>
      <p:sp>
        <p:nvSpPr>
          <p:cNvPr id="90116" name="Rectangle 2"/>
          <p:cNvSpPr txBox="1">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60B65DA1-38FD-4369-864D-2A5E1FAEEBC2}"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113</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92163"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3905FCF1-8CA7-45E2-9772-2AB25CB35F9C}" type="slidenum">
              <a:rPr lang="en-US" altLang="fr-FR" sz="3200">
                <a:solidFill>
                  <a:srgbClr val="FFFFFF"/>
                </a:solidFill>
                <a:latin typeface="Comic Sans MS" pitchFamily="66" charset="0"/>
              </a:rPr>
              <a:pPr>
                <a:lnSpc>
                  <a:spcPct val="100000"/>
                </a:lnSpc>
                <a:buClrTx/>
                <a:buFontTx/>
                <a:buNone/>
              </a:pPr>
              <a:t>113</a:t>
            </a:fld>
            <a:endParaRPr lang="en-US" altLang="fr-FR" sz="3200">
              <a:solidFill>
                <a:srgbClr val="FFFFFF"/>
              </a:solidFill>
              <a:latin typeface="Comic Sans MS" pitchFamily="66" charset="0"/>
            </a:endParaRPr>
          </a:p>
        </p:txBody>
      </p:sp>
      <p:sp>
        <p:nvSpPr>
          <p:cNvPr id="92164" name="Rectangle 2"/>
          <p:cNvSpPr>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r">
              <a:lnSpc>
                <a:spcPct val="100000"/>
              </a:lnSpc>
              <a:buClrTx/>
              <a:buFontTx/>
              <a:buNone/>
            </a:pPr>
            <a:fld id="{D2854332-FB73-4032-9778-204928495A78}" type="slidenum">
              <a:rPr lang="en-US" altLang="fr-FR" sz="1200">
                <a:solidFill>
                  <a:srgbClr val="000000"/>
                </a:solidFill>
                <a:latin typeface="Comic Sans MS" pitchFamily="66" charset="0"/>
              </a:rPr>
              <a:pPr algn="r">
                <a:lnSpc>
                  <a:spcPct val="100000"/>
                </a:lnSpc>
                <a:buClrTx/>
                <a:buFontTx/>
                <a:buNone/>
              </a:pPr>
              <a:t>113</a:t>
            </a:fld>
            <a:endParaRPr lang="en-US" altLang="fr-FR" sz="1200">
              <a:solidFill>
                <a:srgbClr val="000000"/>
              </a:solidFill>
              <a:latin typeface="Comic Sans MS" pitchFamily="66" charset="0"/>
            </a:endParaRPr>
          </a:p>
        </p:txBody>
      </p:sp>
      <p:sp>
        <p:nvSpPr>
          <p:cNvPr id="92165" name="Rectangle 3"/>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92166" name="Text Box 4"/>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mtClean="0">
              <a:latin typeface="Comic Sans MS" pitchFamily="66" charset="0"/>
              <a:ea typeface="SimSun" pitchFamily="2" charset="-122"/>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95000"/>
              </a:lnSpc>
              <a:buClrTx/>
              <a:buFontTx/>
              <a:buNone/>
            </a:pPr>
            <a:fld id="{60B65DA1-38FD-4369-864D-2A5E1FAEEBC2}" type="slidenum">
              <a:rPr lang="en-US" altLang="fr-FR" smtClean="0">
                <a:solidFill>
                  <a:srgbClr val="000000"/>
                </a:solidFill>
                <a:latin typeface="Times New Roman" pitchFamily="18" charset="0"/>
                <a:ea typeface="Arial Unicode MS" pitchFamily="34" charset="-128"/>
                <a:cs typeface="Arial Unicode MS" pitchFamily="34" charset="-128"/>
              </a:rPr>
              <a:pPr>
                <a:lnSpc>
                  <a:spcPct val="95000"/>
                </a:lnSpc>
                <a:buClrTx/>
                <a:buFontTx/>
                <a:buNone/>
              </a:pPr>
              <a:t>114</a:t>
            </a:fld>
            <a:endParaRPr lang="en-US" altLang="fr-FR" smtClean="0">
              <a:solidFill>
                <a:srgbClr val="000000"/>
              </a:solidFill>
              <a:latin typeface="Times New Roman" pitchFamily="18" charset="0"/>
              <a:ea typeface="Arial Unicode MS" pitchFamily="34" charset="-128"/>
              <a:cs typeface="Arial Unicode MS" pitchFamily="34" charset="-128"/>
            </a:endParaRPr>
          </a:p>
        </p:txBody>
      </p:sp>
      <p:sp>
        <p:nvSpPr>
          <p:cNvPr id="92163"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nSpc>
                <a:spcPct val="100000"/>
              </a:lnSpc>
              <a:buClrTx/>
              <a:buFontTx/>
              <a:buNone/>
            </a:pPr>
            <a:fld id="{3905FCF1-8CA7-45E2-9772-2AB25CB35F9C}" type="slidenum">
              <a:rPr lang="en-US" altLang="fr-FR" sz="3200">
                <a:solidFill>
                  <a:srgbClr val="FFFFFF"/>
                </a:solidFill>
                <a:latin typeface="Comic Sans MS" pitchFamily="66" charset="0"/>
              </a:rPr>
              <a:pPr>
                <a:lnSpc>
                  <a:spcPct val="100000"/>
                </a:lnSpc>
                <a:buClrTx/>
                <a:buFontTx/>
                <a:buNone/>
              </a:pPr>
              <a:t>114</a:t>
            </a:fld>
            <a:endParaRPr lang="en-US" altLang="fr-FR" sz="3200">
              <a:solidFill>
                <a:srgbClr val="FFFFFF"/>
              </a:solidFill>
              <a:latin typeface="Comic Sans MS" pitchFamily="66" charset="0"/>
            </a:endParaRPr>
          </a:p>
        </p:txBody>
      </p:sp>
      <p:sp>
        <p:nvSpPr>
          <p:cNvPr id="92164" name="Rectangle 2"/>
          <p:cNvSpPr>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r">
              <a:lnSpc>
                <a:spcPct val="100000"/>
              </a:lnSpc>
              <a:buClrTx/>
              <a:buFontTx/>
              <a:buNone/>
            </a:pPr>
            <a:fld id="{D2854332-FB73-4032-9778-204928495A78}" type="slidenum">
              <a:rPr lang="en-US" altLang="fr-FR" sz="1200">
                <a:solidFill>
                  <a:srgbClr val="000000"/>
                </a:solidFill>
                <a:latin typeface="Comic Sans MS" pitchFamily="66" charset="0"/>
              </a:rPr>
              <a:pPr algn="r">
                <a:lnSpc>
                  <a:spcPct val="100000"/>
                </a:lnSpc>
                <a:buClrTx/>
                <a:buFontTx/>
                <a:buNone/>
              </a:pPr>
              <a:t>114</a:t>
            </a:fld>
            <a:endParaRPr lang="en-US" altLang="fr-FR" sz="1200">
              <a:solidFill>
                <a:srgbClr val="000000"/>
              </a:solidFill>
              <a:latin typeface="Comic Sans MS" pitchFamily="66" charset="0"/>
            </a:endParaRPr>
          </a:p>
        </p:txBody>
      </p:sp>
      <p:sp>
        <p:nvSpPr>
          <p:cNvPr id="92165" name="Rectangle 3"/>
          <p:cNvSpPr txBox="1">
            <a:spLocks noGrp="1" noRot="1" noChangeAspect="1"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92166" name="Text Box 4"/>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fr-FR" smtClean="0">
              <a:latin typeface="Comic Sans MS" pitchFamily="66" charset="0"/>
              <a:ea typeface="SimSun"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476F0B4-61C7-414D-B7FB-25C503AE9B7C}" type="slidenum">
              <a:rPr lang="fr-FR">
                <a:latin typeface="Calibri" pitchFamily="34" charset="0"/>
                <a:cs typeface="Calibri" pitchFamily="34" charset="0"/>
              </a:rPr>
              <a:pPr eaLnBrk="1" hangingPunct="1"/>
              <a:t>10</a:t>
            </a:fld>
            <a:endParaRPr lang="fr-FR">
              <a:latin typeface="Calibri" pitchFamily="34" charset="0"/>
              <a:cs typeface="Calibri" pitchFamily="34" charset="0"/>
            </a:endParaRPr>
          </a:p>
        </p:txBody>
      </p:sp>
      <p:sp>
        <p:nvSpPr>
          <p:cNvPr id="665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fr-FR" smtClean="0">
              <a:latin typeface="Times New Roman" pitchFamily="18" charset="0"/>
              <a:cs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29B1362-10FB-47EB-BE5F-6E1F38683F69}" type="slidenum">
              <a:rPr lang="fr-FR">
                <a:latin typeface="Calibri" pitchFamily="34" charset="0"/>
                <a:cs typeface="Calibri" pitchFamily="34" charset="0"/>
              </a:rPr>
              <a:pPr eaLnBrk="1" hangingPunct="1"/>
              <a:t>11</a:t>
            </a:fld>
            <a:endParaRPr lang="fr-FR">
              <a:latin typeface="Calibri" pitchFamily="34" charset="0"/>
              <a:cs typeface="Calibri"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Times New Roman" pitchFamily="18" charset="0"/>
              <a:cs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F733262-18D4-43B6-BD9D-B501DB3AFB60}" type="slidenum">
              <a:rPr lang="fr-FR">
                <a:latin typeface="Calibri" pitchFamily="34" charset="0"/>
                <a:cs typeface="Calibri" pitchFamily="34" charset="0"/>
              </a:rPr>
              <a:pPr eaLnBrk="1" hangingPunct="1"/>
              <a:t>12</a:t>
            </a:fld>
            <a:endParaRPr lang="fr-FR">
              <a:latin typeface="Calibri" pitchFamily="34" charset="0"/>
              <a:cs typeface="Calibri"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Times New Roman" pitchFamily="18" charset="0"/>
              <a:cs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Tree>
    <p:extLst>
      <p:ext uri="{BB962C8B-B14F-4D97-AF65-F5344CB8AC3E}">
        <p14:creationId xmlns:p14="http://schemas.microsoft.com/office/powerpoint/2010/main" val="620783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05386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7813" y="273050"/>
            <a:ext cx="2055812" cy="6045200"/>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3050"/>
            <a:ext cx="6018213" cy="6045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4275960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46885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280957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4963"/>
            <a:ext cx="4037013" cy="4713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6613" y="1604963"/>
            <a:ext cx="4037012" cy="4713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25259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172722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Tree>
    <p:extLst>
      <p:ext uri="{BB962C8B-B14F-4D97-AF65-F5344CB8AC3E}">
        <p14:creationId xmlns:p14="http://schemas.microsoft.com/office/powerpoint/2010/main" val="159866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61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896916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668396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85800" y="6248400"/>
            <a:ext cx="1905000" cy="581025"/>
          </a:xfrm>
          <a:prstGeom prst="rect">
            <a:avLst/>
          </a:prstGeom>
          <a:noFill/>
          <a:ln>
            <a:noFill/>
          </a:ln>
          <a:effectLst/>
          <a:extLst/>
        </p:spPr>
        <p:txBody>
          <a:bodyPr wrap="none" anchor="ctr"/>
          <a:lstStyle/>
          <a:p>
            <a:pPr hangingPunct="0">
              <a:lnSpc>
                <a:spcPct val="93000"/>
              </a:lnSpc>
              <a:buClr>
                <a:srgbClr val="000000"/>
              </a:buClr>
              <a:buSzPct val="100000"/>
              <a:buFont typeface="Times New Roman" pitchFamily="16" charset="0"/>
              <a:buNone/>
              <a:defRPr/>
            </a:pPr>
            <a:endParaRPr lang="en-US">
              <a:latin typeface="Arial" charset="0"/>
              <a:ea typeface="SimSun" charset="-122"/>
            </a:endParaRPr>
          </a:p>
        </p:txBody>
      </p:sp>
      <p:sp>
        <p:nvSpPr>
          <p:cNvPr id="1026" name="Rectangle 2"/>
          <p:cNvSpPr>
            <a:spLocks noChangeArrowheads="1"/>
          </p:cNvSpPr>
          <p:nvPr/>
        </p:nvSpPr>
        <p:spPr bwMode="auto">
          <a:xfrm>
            <a:off x="3124200" y="6248400"/>
            <a:ext cx="2895600" cy="581025"/>
          </a:xfrm>
          <a:prstGeom prst="rect">
            <a:avLst/>
          </a:prstGeom>
          <a:noFill/>
          <a:ln>
            <a:noFill/>
          </a:ln>
          <a:effectLst/>
          <a:extLst/>
        </p:spPr>
        <p:txBody>
          <a:bodyPr wrap="none" anchor="ctr"/>
          <a:lstStyle/>
          <a:p>
            <a:pPr hangingPunct="0">
              <a:lnSpc>
                <a:spcPct val="93000"/>
              </a:lnSpc>
              <a:buClr>
                <a:srgbClr val="000000"/>
              </a:buClr>
              <a:buSzPct val="100000"/>
              <a:buFont typeface="Times New Roman" pitchFamily="16" charset="0"/>
              <a:buNone/>
              <a:defRPr/>
            </a:pPr>
            <a:endParaRPr lang="en-US">
              <a:latin typeface="Arial" charset="0"/>
              <a:ea typeface="SimSun" charset="-122"/>
            </a:endParaRPr>
          </a:p>
        </p:txBody>
      </p:sp>
      <p:sp>
        <p:nvSpPr>
          <p:cNvPr id="1028" name="Rectangle 3"/>
          <p:cNvSpPr>
            <a:spLocks noGrp="1" noChangeArrowheads="1"/>
          </p:cNvSpPr>
          <p:nvPr>
            <p:ph type="title"/>
          </p:nvPr>
        </p:nvSpPr>
        <p:spPr bwMode="auto">
          <a:xfrm>
            <a:off x="457200" y="273050"/>
            <a:ext cx="82264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fr-FR" smtClean="0"/>
              <a:t>Cliquez pour éditer le format du texte-titre</a:t>
            </a:r>
          </a:p>
        </p:txBody>
      </p:sp>
      <p:sp>
        <p:nvSpPr>
          <p:cNvPr id="1029" name="Rectangle 4"/>
          <p:cNvSpPr>
            <a:spLocks noGrp="1" noChangeArrowheads="1"/>
          </p:cNvSpPr>
          <p:nvPr>
            <p:ph type="body" idx="1"/>
          </p:nvPr>
        </p:nvSpPr>
        <p:spPr bwMode="auto">
          <a:xfrm>
            <a:off x="457200" y="1604963"/>
            <a:ext cx="8226425"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smtClean="0"/>
              <a:t>Cliquez pour éditer le format du plan de texte</a:t>
            </a:r>
          </a:p>
          <a:p>
            <a:pPr lvl="1"/>
            <a:r>
              <a:rPr lang="en-GB" altLang="fr-FR" smtClean="0"/>
              <a:t>Second niveau de plan</a:t>
            </a:r>
          </a:p>
          <a:p>
            <a:pPr lvl="2"/>
            <a:r>
              <a:rPr lang="en-GB" altLang="fr-FR" smtClean="0"/>
              <a:t>Troisième niveau de plan</a:t>
            </a:r>
          </a:p>
          <a:p>
            <a:pPr lvl="3"/>
            <a:r>
              <a:rPr lang="en-GB" altLang="fr-FR" smtClean="0"/>
              <a:t>Quatrième niveau de plan</a:t>
            </a:r>
          </a:p>
          <a:p>
            <a:pPr lvl="4"/>
            <a:r>
              <a:rPr lang="en-GB" altLang="fr-FR" smtClean="0"/>
              <a:t>Cinquième niveau de plan</a:t>
            </a:r>
          </a:p>
          <a:p>
            <a:pPr lvl="4"/>
            <a:r>
              <a:rPr lang="en-GB" altLang="fr-FR" smtClean="0"/>
              <a:t>Sixième niveau de plan</a:t>
            </a:r>
          </a:p>
          <a:p>
            <a:pPr lvl="4"/>
            <a:r>
              <a:rPr lang="en-GB" altLang="fr-FR" smtClean="0"/>
              <a:t>Septième niveau de plan</a:t>
            </a:r>
          </a:p>
          <a:p>
            <a:pPr lvl="4"/>
            <a:r>
              <a:rPr lang="en-GB" altLang="fr-FR" smtClean="0"/>
              <a:t>Huitième niveau de plan</a:t>
            </a:r>
          </a:p>
          <a:p>
            <a:pPr lvl="4"/>
            <a:r>
              <a:rPr lang="en-GB" altLang="fr-FR" smtClean="0"/>
              <a:t>Neuvième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49263" rtl="0" eaLnBrk="0" fontAlgn="base" hangingPunct="0">
        <a:lnSpc>
          <a:spcPct val="117000"/>
        </a:lnSpc>
        <a:spcBef>
          <a:spcPct val="0"/>
        </a:spcBef>
        <a:spcAft>
          <a:spcPct val="0"/>
        </a:spcAft>
        <a:buClr>
          <a:srgbClr val="000000"/>
        </a:buClr>
        <a:buSzPct val="100000"/>
        <a:buFont typeface="Times New Roman" pitchFamily="18" charset="0"/>
        <a:defRPr sz="3200">
          <a:solidFill>
            <a:srgbClr val="FFFFFF"/>
          </a:solidFill>
          <a:latin typeface="+mj-lt"/>
          <a:ea typeface="+mj-ea"/>
          <a:cs typeface="+mj-cs"/>
        </a:defRPr>
      </a:lvl1pPr>
      <a:lvl2pPr algn="l" defTabSz="449263" rtl="0" eaLnBrk="0" fontAlgn="base" hangingPunct="0">
        <a:lnSpc>
          <a:spcPct val="117000"/>
        </a:lnSpc>
        <a:spcBef>
          <a:spcPct val="0"/>
        </a:spcBef>
        <a:spcAft>
          <a:spcPct val="0"/>
        </a:spcAft>
        <a:buClr>
          <a:srgbClr val="000000"/>
        </a:buClr>
        <a:buSzPct val="100000"/>
        <a:buFont typeface="Times New Roman" pitchFamily="18" charset="0"/>
        <a:defRPr sz="3200">
          <a:solidFill>
            <a:srgbClr val="FFFFFF"/>
          </a:solidFill>
          <a:latin typeface="Comic Sans MS" pitchFamily="64" charset="0"/>
          <a:ea typeface="SimSun" charset="-122"/>
        </a:defRPr>
      </a:lvl2pPr>
      <a:lvl3pPr algn="l" defTabSz="449263" rtl="0" eaLnBrk="0" fontAlgn="base" hangingPunct="0">
        <a:lnSpc>
          <a:spcPct val="117000"/>
        </a:lnSpc>
        <a:spcBef>
          <a:spcPct val="0"/>
        </a:spcBef>
        <a:spcAft>
          <a:spcPct val="0"/>
        </a:spcAft>
        <a:buClr>
          <a:srgbClr val="000000"/>
        </a:buClr>
        <a:buSzPct val="100000"/>
        <a:buFont typeface="Times New Roman" pitchFamily="18" charset="0"/>
        <a:defRPr sz="3200">
          <a:solidFill>
            <a:srgbClr val="FFFFFF"/>
          </a:solidFill>
          <a:latin typeface="Comic Sans MS" pitchFamily="64" charset="0"/>
          <a:ea typeface="SimSun" charset="-122"/>
        </a:defRPr>
      </a:lvl3pPr>
      <a:lvl4pPr algn="l" defTabSz="449263" rtl="0" eaLnBrk="0" fontAlgn="base" hangingPunct="0">
        <a:lnSpc>
          <a:spcPct val="117000"/>
        </a:lnSpc>
        <a:spcBef>
          <a:spcPct val="0"/>
        </a:spcBef>
        <a:spcAft>
          <a:spcPct val="0"/>
        </a:spcAft>
        <a:buClr>
          <a:srgbClr val="000000"/>
        </a:buClr>
        <a:buSzPct val="100000"/>
        <a:buFont typeface="Times New Roman" pitchFamily="18" charset="0"/>
        <a:defRPr sz="3200">
          <a:solidFill>
            <a:srgbClr val="FFFFFF"/>
          </a:solidFill>
          <a:latin typeface="Comic Sans MS" pitchFamily="64" charset="0"/>
          <a:ea typeface="SimSun" charset="-122"/>
        </a:defRPr>
      </a:lvl4pPr>
      <a:lvl5pPr algn="l" defTabSz="449263" rtl="0" eaLnBrk="0" fontAlgn="base" hangingPunct="0">
        <a:lnSpc>
          <a:spcPct val="117000"/>
        </a:lnSpc>
        <a:spcBef>
          <a:spcPct val="0"/>
        </a:spcBef>
        <a:spcAft>
          <a:spcPct val="0"/>
        </a:spcAft>
        <a:buClr>
          <a:srgbClr val="000000"/>
        </a:buClr>
        <a:buSzPct val="100000"/>
        <a:buFont typeface="Times New Roman" pitchFamily="18" charset="0"/>
        <a:defRPr sz="3200">
          <a:solidFill>
            <a:srgbClr val="FFFFFF"/>
          </a:solidFill>
          <a:latin typeface="Comic Sans MS" pitchFamily="64" charset="0"/>
          <a:ea typeface="SimSun" charset="-122"/>
        </a:defRPr>
      </a:lvl5pPr>
      <a:lvl6pPr marL="2514600" indent="-228600" algn="l" defTabSz="449263" rtl="0" fontAlgn="base" hangingPunct="0">
        <a:lnSpc>
          <a:spcPct val="117000"/>
        </a:lnSpc>
        <a:spcBef>
          <a:spcPct val="0"/>
        </a:spcBef>
        <a:spcAft>
          <a:spcPct val="0"/>
        </a:spcAft>
        <a:buClr>
          <a:srgbClr val="000000"/>
        </a:buClr>
        <a:buSzPct val="100000"/>
        <a:buFont typeface="Times New Roman" pitchFamily="16" charset="0"/>
        <a:defRPr sz="3200">
          <a:solidFill>
            <a:srgbClr val="FFFFFF"/>
          </a:solidFill>
          <a:latin typeface="Comic Sans MS" pitchFamily="64" charset="0"/>
          <a:ea typeface="SimSun" charset="-122"/>
        </a:defRPr>
      </a:lvl6pPr>
      <a:lvl7pPr marL="2971800" indent="-228600" algn="l" defTabSz="449263" rtl="0" fontAlgn="base" hangingPunct="0">
        <a:lnSpc>
          <a:spcPct val="117000"/>
        </a:lnSpc>
        <a:spcBef>
          <a:spcPct val="0"/>
        </a:spcBef>
        <a:spcAft>
          <a:spcPct val="0"/>
        </a:spcAft>
        <a:buClr>
          <a:srgbClr val="000000"/>
        </a:buClr>
        <a:buSzPct val="100000"/>
        <a:buFont typeface="Times New Roman" pitchFamily="16" charset="0"/>
        <a:defRPr sz="3200">
          <a:solidFill>
            <a:srgbClr val="FFFFFF"/>
          </a:solidFill>
          <a:latin typeface="Comic Sans MS" pitchFamily="64" charset="0"/>
          <a:ea typeface="SimSun" charset="-122"/>
        </a:defRPr>
      </a:lvl7pPr>
      <a:lvl8pPr marL="3429000" indent="-228600" algn="l" defTabSz="449263" rtl="0" fontAlgn="base" hangingPunct="0">
        <a:lnSpc>
          <a:spcPct val="117000"/>
        </a:lnSpc>
        <a:spcBef>
          <a:spcPct val="0"/>
        </a:spcBef>
        <a:spcAft>
          <a:spcPct val="0"/>
        </a:spcAft>
        <a:buClr>
          <a:srgbClr val="000000"/>
        </a:buClr>
        <a:buSzPct val="100000"/>
        <a:buFont typeface="Times New Roman" pitchFamily="16" charset="0"/>
        <a:defRPr sz="3200">
          <a:solidFill>
            <a:srgbClr val="FFFFFF"/>
          </a:solidFill>
          <a:latin typeface="Comic Sans MS" pitchFamily="64" charset="0"/>
          <a:ea typeface="SimSun" charset="-122"/>
        </a:defRPr>
      </a:lvl8pPr>
      <a:lvl9pPr marL="3886200" indent="-228600" algn="l" defTabSz="449263" rtl="0" fontAlgn="base" hangingPunct="0">
        <a:lnSpc>
          <a:spcPct val="117000"/>
        </a:lnSpc>
        <a:spcBef>
          <a:spcPct val="0"/>
        </a:spcBef>
        <a:spcAft>
          <a:spcPct val="0"/>
        </a:spcAft>
        <a:buClr>
          <a:srgbClr val="000000"/>
        </a:buClr>
        <a:buSzPct val="100000"/>
        <a:buFont typeface="Times New Roman" pitchFamily="16" charset="0"/>
        <a:defRPr sz="3200">
          <a:solidFill>
            <a:srgbClr val="FFFFFF"/>
          </a:solidFill>
          <a:latin typeface="Comic Sans MS" pitchFamily="64" charset="0"/>
          <a:ea typeface="SimSun" charset="-122"/>
        </a:defRPr>
      </a:lvl9pPr>
    </p:titleStyle>
    <p:bodyStyle>
      <a:lvl1pPr marL="342900" indent="-342900" algn="l" defTabSz="449263" rtl="0" eaLnBrk="0" fontAlgn="base" hangingPunct="0">
        <a:lnSpc>
          <a:spcPct val="117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lnSpc>
          <a:spcPct val="117000"/>
        </a:lnSpc>
        <a:spcBef>
          <a:spcPct val="0"/>
        </a:spcBef>
        <a:spcAft>
          <a:spcPts val="1138"/>
        </a:spcAft>
        <a:buClr>
          <a:srgbClr val="000000"/>
        </a:buClr>
        <a:buSzPct val="100000"/>
        <a:buFont typeface="Times New Roman" pitchFamily="18" charset="0"/>
        <a:defRPr sz="2400">
          <a:solidFill>
            <a:srgbClr val="000000"/>
          </a:solidFill>
          <a:latin typeface="+mn-lt"/>
          <a:ea typeface="+mn-ea"/>
        </a:defRPr>
      </a:lvl2pPr>
      <a:lvl3pPr marL="1143000" indent="-228600" algn="l" defTabSz="449263" rtl="0" eaLnBrk="0" fontAlgn="base" hangingPunct="0">
        <a:lnSpc>
          <a:spcPct val="117000"/>
        </a:lnSpc>
        <a:spcBef>
          <a:spcPct val="0"/>
        </a:spcBef>
        <a:spcAft>
          <a:spcPts val="850"/>
        </a:spcAft>
        <a:buClr>
          <a:srgbClr val="000000"/>
        </a:buClr>
        <a:buSzPct val="100000"/>
        <a:buFont typeface="Times New Roman" pitchFamily="18" charset="0"/>
        <a:defRPr sz="2000">
          <a:solidFill>
            <a:srgbClr val="000000"/>
          </a:solidFill>
          <a:latin typeface="+mn-lt"/>
          <a:ea typeface="+mn-ea"/>
        </a:defRPr>
      </a:lvl3pPr>
      <a:lvl4pPr marL="1600200" indent="-228600" algn="l" defTabSz="449263" rtl="0" eaLnBrk="0" fontAlgn="base" hangingPunct="0">
        <a:lnSpc>
          <a:spcPct val="117000"/>
        </a:lnSpc>
        <a:spcBef>
          <a:spcPct val="0"/>
        </a:spcBef>
        <a:spcAft>
          <a:spcPts val="575"/>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lnSpc>
          <a:spcPct val="117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hangingPunct="0">
        <a:lnSpc>
          <a:spcPct val="11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hangingPunct="0">
        <a:lnSpc>
          <a:spcPct val="11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hangingPunct="0">
        <a:lnSpc>
          <a:spcPct val="11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hangingPunct="0">
        <a:lnSpc>
          <a:spcPct val="11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jpeg"/></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w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4.emf"/><Relationship Id="rId4" Type="http://schemas.openxmlformats.org/officeDocument/2006/relationships/image" Target="../media/image73.em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jpeg"/></Relationships>
</file>

<file path=ppt/slides/_rels/slide9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171450" y="1524000"/>
            <a:ext cx="88392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3200">
                <a:solidFill>
                  <a:srgbClr val="FFC000"/>
                </a:solidFill>
                <a:latin typeface="Comic Sans MS" pitchFamily="66" charset="0"/>
              </a:rPr>
              <a:t>Arbres hors forêt et changement climatique</a:t>
            </a:r>
          </a:p>
        </p:txBody>
      </p:sp>
      <p:pic>
        <p:nvPicPr>
          <p:cNvPr id="143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64309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p:cNvPicPr>
            <a:picLocks noChangeAspect="1" noChangeArrowheads="1"/>
          </p:cNvPicPr>
          <p:nvPr/>
        </p:nvPicPr>
        <p:blipFill>
          <a:blip r:embed="rId4" cstate="print">
            <a:lum contrast="18000"/>
            <a:extLst>
              <a:ext uri="{28A0092B-C50C-407E-A947-70E740481C1C}">
                <a14:useLocalDpi xmlns:a14="http://schemas.microsoft.com/office/drawing/2010/main" val="0"/>
              </a:ext>
            </a:extLst>
          </a:blip>
          <a:srcRect/>
          <a:stretch>
            <a:fillRect/>
          </a:stretch>
        </p:blipFill>
        <p:spPr bwMode="auto">
          <a:xfrm>
            <a:off x="7010400" y="228600"/>
            <a:ext cx="18319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5"/>
          <p:cNvSpPr>
            <a:spLocks noChangeArrowheads="1"/>
          </p:cNvSpPr>
          <p:nvPr/>
        </p:nvSpPr>
        <p:spPr bwMode="auto">
          <a:xfrm>
            <a:off x="242112" y="5478502"/>
            <a:ext cx="4376817"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2000" dirty="0" smtClean="0">
                <a:solidFill>
                  <a:srgbClr val="FFFFCC"/>
                </a:solidFill>
                <a:latin typeface="Comic Sans MS" pitchFamily="66" charset="0"/>
              </a:rPr>
              <a:t>Christian </a:t>
            </a:r>
            <a:r>
              <a:rPr lang="en-US" altLang="fr-FR" sz="2000" dirty="0" err="1">
                <a:solidFill>
                  <a:srgbClr val="FFFFCC"/>
                </a:solidFill>
                <a:latin typeface="Comic Sans MS" pitchFamily="66" charset="0"/>
              </a:rPr>
              <a:t>Dupraz</a:t>
            </a:r>
            <a:r>
              <a:rPr lang="en-US" altLang="fr-FR" sz="2000" dirty="0">
                <a:solidFill>
                  <a:srgbClr val="FFFFCC"/>
                </a:solidFill>
                <a:latin typeface="Comic Sans MS" pitchFamily="66" charset="0"/>
              </a:rPr>
              <a:t>, </a:t>
            </a:r>
            <a:r>
              <a:rPr lang="en-US" altLang="fr-FR" sz="2000" dirty="0" err="1">
                <a:solidFill>
                  <a:srgbClr val="FFFFCC"/>
                </a:solidFill>
                <a:latin typeface="Comic Sans MS" pitchFamily="66" charset="0"/>
              </a:rPr>
              <a:t>Inra</a:t>
            </a:r>
            <a:r>
              <a:rPr lang="en-US" altLang="fr-FR" sz="2000" dirty="0">
                <a:solidFill>
                  <a:srgbClr val="FFFFCC"/>
                </a:solidFill>
                <a:latin typeface="Comic Sans MS" pitchFamily="66" charset="0"/>
              </a:rPr>
              <a:t> Montpellier</a:t>
            </a:r>
          </a:p>
        </p:txBody>
      </p:sp>
      <p:sp>
        <p:nvSpPr>
          <p:cNvPr id="14341" name="Rectangle 6"/>
          <p:cNvSpPr>
            <a:spLocks noChangeArrowheads="1"/>
          </p:cNvSpPr>
          <p:nvPr/>
        </p:nvSpPr>
        <p:spPr bwMode="auto">
          <a:xfrm>
            <a:off x="838200" y="6400800"/>
            <a:ext cx="7315200"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spcBef>
                <a:spcPts val="1500"/>
              </a:spcBef>
              <a:buClrTx/>
              <a:buFontTx/>
              <a:buNone/>
            </a:pPr>
            <a:r>
              <a:rPr lang="en-US" altLang="fr-FR" dirty="0" smtClean="0">
                <a:solidFill>
                  <a:srgbClr val="FFFFFF"/>
                </a:solidFill>
                <a:latin typeface="Comic Sans MS" pitchFamily="66" charset="0"/>
              </a:rPr>
              <a:t>20 </a:t>
            </a:r>
            <a:r>
              <a:rPr lang="en-US" altLang="fr-FR" dirty="0" err="1" smtClean="0">
                <a:solidFill>
                  <a:srgbClr val="FFFFFF"/>
                </a:solidFill>
                <a:latin typeface="Comic Sans MS" pitchFamily="66" charset="0"/>
              </a:rPr>
              <a:t>ans</a:t>
            </a:r>
            <a:r>
              <a:rPr lang="en-US" altLang="fr-FR" dirty="0" smtClean="0">
                <a:solidFill>
                  <a:srgbClr val="FFFFFF"/>
                </a:solidFill>
                <a:latin typeface="Comic Sans MS" pitchFamily="66" charset="0"/>
              </a:rPr>
              <a:t> de </a:t>
            </a:r>
            <a:r>
              <a:rPr lang="en-US" altLang="fr-FR" dirty="0" err="1" smtClean="0">
                <a:solidFill>
                  <a:srgbClr val="FFFFFF"/>
                </a:solidFill>
                <a:latin typeface="Comic Sans MS" pitchFamily="66" charset="0"/>
              </a:rPr>
              <a:t>Arbres</a:t>
            </a:r>
            <a:r>
              <a:rPr lang="en-US" altLang="fr-FR" dirty="0" smtClean="0">
                <a:solidFill>
                  <a:srgbClr val="FFFFFF"/>
                </a:solidFill>
                <a:latin typeface="Comic Sans MS" pitchFamily="66" charset="0"/>
              </a:rPr>
              <a:t> &amp; </a:t>
            </a:r>
            <a:r>
              <a:rPr lang="en-US" altLang="fr-FR" dirty="0" err="1" smtClean="0">
                <a:solidFill>
                  <a:srgbClr val="FFFFFF"/>
                </a:solidFill>
                <a:latin typeface="Comic Sans MS" pitchFamily="66" charset="0"/>
              </a:rPr>
              <a:t>Paysages</a:t>
            </a:r>
            <a:r>
              <a:rPr lang="en-US" altLang="fr-FR" dirty="0" smtClean="0">
                <a:solidFill>
                  <a:srgbClr val="FFFFFF"/>
                </a:solidFill>
                <a:latin typeface="Comic Sans MS" pitchFamily="66" charset="0"/>
              </a:rPr>
              <a:t> </a:t>
            </a:r>
            <a:r>
              <a:rPr lang="en-US" altLang="fr-FR" dirty="0" err="1">
                <a:solidFill>
                  <a:srgbClr val="FFFFFF"/>
                </a:solidFill>
                <a:latin typeface="Comic Sans MS" pitchFamily="66" charset="0"/>
              </a:rPr>
              <a:t>T</a:t>
            </a:r>
            <a:r>
              <a:rPr lang="en-US" altLang="fr-FR" dirty="0" err="1" smtClean="0">
                <a:solidFill>
                  <a:srgbClr val="FFFFFF"/>
                </a:solidFill>
                <a:latin typeface="Comic Sans MS" pitchFamily="66" charset="0"/>
              </a:rPr>
              <a:t>arnais</a:t>
            </a:r>
            <a:r>
              <a:rPr lang="en-US" altLang="fr-FR" dirty="0" smtClean="0">
                <a:solidFill>
                  <a:srgbClr val="FFFFFF"/>
                </a:solidFill>
                <a:latin typeface="Comic Sans MS" pitchFamily="66" charset="0"/>
              </a:rPr>
              <a:t>, </a:t>
            </a:r>
            <a:r>
              <a:rPr lang="en-US" altLang="fr-FR" dirty="0" err="1" smtClean="0">
                <a:solidFill>
                  <a:srgbClr val="FFFFFF"/>
                </a:solidFill>
                <a:latin typeface="Comic Sans MS" pitchFamily="66" charset="0"/>
              </a:rPr>
              <a:t>Brens</a:t>
            </a:r>
            <a:r>
              <a:rPr lang="en-US" altLang="fr-FR" dirty="0" smtClean="0">
                <a:solidFill>
                  <a:srgbClr val="FFFFFF"/>
                </a:solidFill>
                <a:latin typeface="Comic Sans MS" pitchFamily="66" charset="0"/>
              </a:rPr>
              <a:t>, 25 </a:t>
            </a:r>
            <a:r>
              <a:rPr lang="en-US" altLang="fr-FR" dirty="0" err="1" smtClean="0">
                <a:solidFill>
                  <a:srgbClr val="FFFFFF"/>
                </a:solidFill>
                <a:latin typeface="Comic Sans MS" pitchFamily="66" charset="0"/>
              </a:rPr>
              <a:t>Novembre</a:t>
            </a:r>
            <a:r>
              <a:rPr lang="en-US" altLang="fr-FR" dirty="0" smtClean="0">
                <a:solidFill>
                  <a:srgbClr val="FFFFFF"/>
                </a:solidFill>
                <a:latin typeface="Comic Sans MS" pitchFamily="66" charset="0"/>
              </a:rPr>
              <a:t> 2013</a:t>
            </a:r>
            <a:endParaRPr lang="en-US" altLang="fr-FR" dirty="0">
              <a:solidFill>
                <a:srgbClr val="FFFFFF"/>
              </a:solidFill>
              <a:latin typeface="Comic Sans MS" pitchFamily="66" charset="0"/>
            </a:endParaRPr>
          </a:p>
        </p:txBody>
      </p:sp>
      <p:pic>
        <p:nvPicPr>
          <p:cNvPr id="14342" name="Picture 2" descr="http://static.guim.co.uk/sys-images/Admin/BkFill/Default_image_group/2009/8/31/1251736037904/1010-tree-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6249" y="2456284"/>
            <a:ext cx="43815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228599" y="2544158"/>
            <a:ext cx="3600449" cy="1569660"/>
          </a:xfrm>
          <a:prstGeom prst="rect">
            <a:avLst/>
          </a:prstGeom>
          <a:noFill/>
        </p:spPr>
        <p:txBody>
          <a:bodyPr wrap="square" rtlCol="0">
            <a:spAutoFit/>
          </a:bodyPr>
          <a:lstStyle/>
          <a:p>
            <a:r>
              <a:rPr lang="en-US" sz="2400" dirty="0" smtClean="0"/>
              <a:t>Les </a:t>
            </a:r>
            <a:r>
              <a:rPr lang="en-US" sz="2400" dirty="0" err="1" smtClean="0"/>
              <a:t>arbres</a:t>
            </a:r>
            <a:r>
              <a:rPr lang="en-US" sz="2400" dirty="0" smtClean="0"/>
              <a:t> hors </a:t>
            </a:r>
            <a:r>
              <a:rPr lang="en-US" sz="2400" dirty="0" err="1" smtClean="0"/>
              <a:t>forêt</a:t>
            </a:r>
            <a:r>
              <a:rPr lang="en-US" sz="2400" dirty="0" smtClean="0"/>
              <a:t> </a:t>
            </a:r>
            <a:r>
              <a:rPr lang="en-US" sz="2400" dirty="0" err="1" smtClean="0"/>
              <a:t>peuvent-ils</a:t>
            </a:r>
            <a:r>
              <a:rPr lang="en-US" sz="2400" dirty="0" smtClean="0"/>
              <a:t> </a:t>
            </a:r>
            <a:r>
              <a:rPr lang="en-US" sz="2400" dirty="0" err="1" smtClean="0"/>
              <a:t>s’adapter</a:t>
            </a:r>
            <a:r>
              <a:rPr lang="en-US" sz="2400" dirty="0" smtClean="0"/>
              <a:t> au </a:t>
            </a:r>
            <a:r>
              <a:rPr lang="en-US" sz="2400" dirty="0" err="1" smtClean="0"/>
              <a:t>changement</a:t>
            </a:r>
            <a:r>
              <a:rPr lang="en-US" sz="2400" dirty="0" smtClean="0"/>
              <a:t> </a:t>
            </a:r>
            <a:r>
              <a:rPr lang="en-US" sz="2400" dirty="0" err="1" smtClean="0"/>
              <a:t>climatique</a:t>
            </a:r>
            <a:r>
              <a:rPr lang="en-US" sz="2400" dirty="0" smtClean="0"/>
              <a:t> tout en </a:t>
            </a:r>
            <a:r>
              <a:rPr lang="en-US" sz="2400" dirty="0" err="1" smtClean="0"/>
              <a:t>l’atténuant</a:t>
            </a:r>
            <a:r>
              <a:rPr lang="en-US" sz="2400" dirty="0" smtClean="0"/>
              <a:t>?</a:t>
            </a:r>
            <a:endParaRPr lang="en-US" sz="24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4294967295"/>
          </p:nvPr>
        </p:nvSpPr>
        <p:spPr>
          <a:xfrm>
            <a:off x="0" y="1271588"/>
            <a:ext cx="533400" cy="244475"/>
          </a:xfrm>
          <a:prstGeom prst="rect">
            <a:avLst/>
          </a:prstGeom>
        </p:spPr>
        <p:txBody>
          <a:bodyPr>
            <a:normAutofit fontScale="62500" lnSpcReduction="20000"/>
          </a:bodyPr>
          <a:lstStyle/>
          <a:p>
            <a:pPr>
              <a:defRPr/>
            </a:pPr>
            <a:fld id="{E9943D45-879B-49BD-81D4-6C033385D531}" type="slidenum">
              <a:rPr lang="fr-FR"/>
              <a:pPr>
                <a:defRPr/>
              </a:pPr>
              <a:t>10</a:t>
            </a:fld>
            <a:endParaRPr lang="fr-FR"/>
          </a:p>
        </p:txBody>
      </p:sp>
      <p:pic>
        <p:nvPicPr>
          <p:cNvPr id="10243" name="Picture 2" descr="C:\Images INRA\Images compressées pour envoi par mail\Images pour le troisième rapport annuel\Lever sole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28600"/>
            <a:ext cx="2773362"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C:\Umr_System\Evaluation 04\Photos\880-8023_IM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0" y="2286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8" descr="C:\Umr_System\Evaluation 04\Evaluation 1 02 2005\Photos\DSCN31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50" y="4221163"/>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9" descr="C:\Images INRA\Images compressées pour envoi par mail\images pour le site INTERNET SAFE\Images du mois\février 20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3581400"/>
            <a:ext cx="342423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C:\Documents and Settings\Photothèque\Agrisylviculture\Restinclières\2008\08 Aout 2008\Tournage août 2008\C_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7425" y="2133600"/>
            <a:ext cx="31051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6100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919163"/>
            <a:ext cx="81153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965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938213"/>
            <a:ext cx="81915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737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923925"/>
            <a:ext cx="8162925"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745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962025"/>
            <a:ext cx="8201025"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559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2715109"/>
            <a:ext cx="6911975" cy="1711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ZoneTexte 1"/>
          <p:cNvSpPr txBox="1"/>
          <p:nvPr/>
        </p:nvSpPr>
        <p:spPr>
          <a:xfrm>
            <a:off x="5148064" y="5373216"/>
            <a:ext cx="1300421" cy="369332"/>
          </a:xfrm>
          <a:prstGeom prst="rect">
            <a:avLst/>
          </a:prstGeom>
          <a:noFill/>
        </p:spPr>
        <p:txBody>
          <a:bodyPr wrap="none" rtlCol="0">
            <a:spAutoFit/>
          </a:bodyPr>
          <a:lstStyle/>
          <a:p>
            <a:r>
              <a:rPr lang="fr-FR" dirty="0" smtClean="0"/>
              <a:t>A suivre….</a:t>
            </a:r>
            <a:endParaRPr lang="fr-FR" dirty="0"/>
          </a:p>
        </p:txBody>
      </p:sp>
      <p:sp>
        <p:nvSpPr>
          <p:cNvPr id="3" name="ZoneTexte 2"/>
          <p:cNvSpPr txBox="1"/>
          <p:nvPr/>
        </p:nvSpPr>
        <p:spPr>
          <a:xfrm>
            <a:off x="1043608" y="908720"/>
            <a:ext cx="6696744" cy="954107"/>
          </a:xfrm>
          <a:prstGeom prst="rect">
            <a:avLst/>
          </a:prstGeom>
          <a:noFill/>
        </p:spPr>
        <p:txBody>
          <a:bodyPr wrap="square" rtlCol="0">
            <a:spAutoFit/>
          </a:bodyPr>
          <a:lstStyle/>
          <a:p>
            <a:r>
              <a:rPr lang="fr-FR" sz="2800" dirty="0" smtClean="0"/>
              <a:t>Nécessité de </a:t>
            </a:r>
            <a:r>
              <a:rPr lang="fr-FR" sz="2800" dirty="0" err="1" smtClean="0"/>
              <a:t>reparamétrer</a:t>
            </a:r>
            <a:r>
              <a:rPr lang="fr-FR" sz="2800" dirty="0" smtClean="0"/>
              <a:t> les modèles, et de refaire les </a:t>
            </a:r>
            <a:r>
              <a:rPr lang="fr-FR" sz="2800" dirty="0" err="1" smtClean="0"/>
              <a:t>simuations</a:t>
            </a:r>
            <a:r>
              <a:rPr lang="fr-FR" sz="2800" dirty="0" smtClean="0"/>
              <a:t>…</a:t>
            </a:r>
            <a:endParaRPr lang="fr-FR" sz="2800" dirty="0"/>
          </a:p>
        </p:txBody>
      </p:sp>
    </p:spTree>
    <p:extLst>
      <p:ext uri="{BB962C8B-B14F-4D97-AF65-F5344CB8AC3E}">
        <p14:creationId xmlns:p14="http://schemas.microsoft.com/office/powerpoint/2010/main" val="1786474493"/>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0" y="0"/>
            <a:ext cx="9144000" cy="1143000"/>
          </a:xfrm>
        </p:spPr>
        <p:txBody>
          <a:bodyPr/>
          <a:lstStyle/>
          <a:p>
            <a:pPr eaLnBrk="1"/>
            <a:r>
              <a:rPr lang="fr-FR" altLang="fr-FR" sz="2400" smtClean="0"/>
              <a:t>Spécificités de l’arbre hors forêt</a:t>
            </a:r>
            <a:endParaRPr lang="en-US" altLang="fr-FR" sz="2400" smtClean="0"/>
          </a:p>
        </p:txBody>
      </p:sp>
      <p:sp>
        <p:nvSpPr>
          <p:cNvPr id="76802" name="Rectangle 3"/>
          <p:cNvSpPr>
            <a:spLocks noGrp="1" noChangeArrowheads="1"/>
          </p:cNvSpPr>
          <p:nvPr>
            <p:ph type="body" idx="1"/>
          </p:nvPr>
        </p:nvSpPr>
        <p:spPr/>
        <p:txBody>
          <a:bodyPr/>
          <a:lstStyle/>
          <a:p>
            <a:pPr eaLnBrk="1"/>
            <a:r>
              <a:rPr lang="fr-FR" altLang="fr-FR" sz="1600" smtClean="0">
                <a:solidFill>
                  <a:schemeClr val="bg1"/>
                </a:solidFill>
              </a:rPr>
              <a:t>Croissance rapide</a:t>
            </a:r>
          </a:p>
          <a:p>
            <a:pPr eaLnBrk="1"/>
            <a:endParaRPr lang="fr-FR" altLang="fr-FR" sz="1600" smtClean="0">
              <a:solidFill>
                <a:schemeClr val="bg1"/>
              </a:solidFill>
            </a:endParaRPr>
          </a:p>
          <a:p>
            <a:pPr eaLnBrk="1"/>
            <a:r>
              <a:rPr lang="fr-FR" altLang="fr-FR" sz="1600" smtClean="0">
                <a:solidFill>
                  <a:schemeClr val="bg1"/>
                </a:solidFill>
              </a:rPr>
              <a:t>Enracinement profond, induit par la compétition des cultures (d’hiver)</a:t>
            </a:r>
          </a:p>
          <a:p>
            <a:pPr eaLnBrk="1"/>
            <a:endParaRPr lang="fr-FR" altLang="fr-FR" sz="1600" smtClean="0">
              <a:solidFill>
                <a:schemeClr val="bg1"/>
              </a:solidFill>
            </a:endParaRPr>
          </a:p>
          <a:p>
            <a:pPr eaLnBrk="1"/>
            <a:r>
              <a:rPr lang="fr-FR" altLang="fr-FR" sz="1600" smtClean="0">
                <a:solidFill>
                  <a:schemeClr val="bg1"/>
                </a:solidFill>
              </a:rPr>
              <a:t>Très résistant au vent</a:t>
            </a:r>
          </a:p>
          <a:p>
            <a:pPr eaLnBrk="1"/>
            <a:endParaRPr lang="fr-FR" altLang="fr-FR" sz="1600" smtClean="0">
              <a:solidFill>
                <a:schemeClr val="bg1"/>
              </a:solidFill>
            </a:endParaRPr>
          </a:p>
          <a:p>
            <a:pPr eaLnBrk="1"/>
            <a:endParaRPr lang="fr-FR" altLang="fr-FR" sz="1600" smtClean="0">
              <a:solidFill>
                <a:schemeClr val="bg1"/>
              </a:solidFill>
            </a:endParaRPr>
          </a:p>
          <a:p>
            <a:pPr eaLnBrk="1"/>
            <a:endParaRPr lang="fr-FR" altLang="fr-FR" sz="1600" smtClean="0">
              <a:solidFill>
                <a:schemeClr val="bg1"/>
              </a:solidFill>
            </a:endParaRPr>
          </a:p>
          <a:p>
            <a:pPr eaLnBrk="1"/>
            <a:endParaRPr lang="fr-FR" altLang="fr-FR" sz="1600" smtClean="0">
              <a:solidFill>
                <a:schemeClr val="bg1"/>
              </a:solidFill>
            </a:endParaRPr>
          </a:p>
        </p:txBody>
      </p:sp>
    </p:spTree>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C:\DOCUME~1\ADMINI~1\LOCALS~1\Temp\magic.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3"/>
          <p:cNvSpPr>
            <a:spLocks noGrp="1" noChangeArrowheads="1"/>
          </p:cNvSpPr>
          <p:nvPr>
            <p:ph type="title"/>
          </p:nvPr>
        </p:nvSpPr>
        <p:spPr>
          <a:xfrm>
            <a:off x="323850" y="304800"/>
            <a:ext cx="8640763" cy="1143000"/>
          </a:xfrm>
        </p:spPr>
        <p:txBody>
          <a:bodyPr/>
          <a:lstStyle/>
          <a:p>
            <a:pPr eaLnBrk="1"/>
            <a:r>
              <a:rPr lang="fr-FR" altLang="fr-FR" sz="2400" smtClean="0">
                <a:cs typeface="Arial" pitchFamily="34" charset="0"/>
              </a:rPr>
              <a:t>Exemple de mécanismes spécifiques aux systèmes arborés</a:t>
            </a:r>
            <a:endParaRPr lang="fr-FR" altLang="fr-FR" sz="2400" smtClean="0"/>
          </a:p>
        </p:txBody>
      </p:sp>
      <p:sp>
        <p:nvSpPr>
          <p:cNvPr id="77827" name="Rectangle 4"/>
          <p:cNvSpPr>
            <a:spLocks noGrp="1" noChangeArrowheads="1"/>
          </p:cNvSpPr>
          <p:nvPr>
            <p:ph type="body" idx="1"/>
          </p:nvPr>
        </p:nvSpPr>
        <p:spPr>
          <a:xfrm>
            <a:off x="457200" y="1600200"/>
            <a:ext cx="8458200" cy="4605338"/>
          </a:xfrm>
        </p:spPr>
        <p:txBody>
          <a:bodyPr>
            <a:spAutoFit/>
          </a:bodyPr>
          <a:lstStyle/>
          <a:p>
            <a:pPr algn="just" eaLnBrk="1">
              <a:buFontTx/>
              <a:buNone/>
            </a:pPr>
            <a:r>
              <a:rPr lang="fr-FR" altLang="fr-FR" sz="1800" b="1" smtClean="0">
                <a:solidFill>
                  <a:schemeClr val="bg1"/>
                </a:solidFill>
                <a:cs typeface="Arial" pitchFamily="34" charset="0"/>
              </a:rPr>
              <a:t>La pompe à nutriments</a:t>
            </a:r>
          </a:p>
          <a:p>
            <a:pPr algn="just" eaLnBrk="1">
              <a:buFontTx/>
              <a:buNone/>
            </a:pPr>
            <a:r>
              <a:rPr lang="fr-FR" altLang="fr-FR" sz="1600" smtClean="0">
                <a:solidFill>
                  <a:schemeClr val="bg1"/>
                </a:solidFill>
                <a:cs typeface="Arial" pitchFamily="34" charset="0"/>
              </a:rPr>
              <a:t>Remontée d’éléments nutritifs issus de l’altération de la roche-mère par les racines profondes des arbres</a:t>
            </a:r>
          </a:p>
          <a:p>
            <a:pPr algn="just" eaLnBrk="1">
              <a:buFontTx/>
              <a:buNone/>
            </a:pPr>
            <a:r>
              <a:rPr lang="fr-FR" altLang="fr-FR" sz="1800" b="1" smtClean="0">
                <a:solidFill>
                  <a:schemeClr val="bg1"/>
                </a:solidFill>
                <a:cs typeface="Arial" pitchFamily="34" charset="0"/>
              </a:rPr>
              <a:t> </a:t>
            </a:r>
          </a:p>
          <a:p>
            <a:pPr algn="just" eaLnBrk="1">
              <a:buFontTx/>
              <a:buNone/>
            </a:pPr>
            <a:r>
              <a:rPr lang="fr-FR" altLang="fr-FR" sz="1800" b="1" smtClean="0">
                <a:solidFill>
                  <a:schemeClr val="bg1"/>
                </a:solidFill>
                <a:cs typeface="Arial" pitchFamily="34" charset="0"/>
              </a:rPr>
              <a:t>Le filet de sécurité</a:t>
            </a:r>
          </a:p>
          <a:p>
            <a:pPr algn="just" eaLnBrk="1">
              <a:buFontTx/>
              <a:buNone/>
            </a:pPr>
            <a:r>
              <a:rPr lang="fr-FR" altLang="fr-FR" sz="1600" smtClean="0">
                <a:solidFill>
                  <a:schemeClr val="bg1"/>
                </a:solidFill>
                <a:cs typeface="Arial" pitchFamily="34" charset="0"/>
              </a:rPr>
              <a:t>Interception d’éléments nutritifs ou polluants drainés au delà de la profondeur des racines des cultures par les racines profondes des arbres</a:t>
            </a:r>
          </a:p>
          <a:p>
            <a:pPr algn="just" eaLnBrk="1">
              <a:buFontTx/>
              <a:buNone/>
            </a:pPr>
            <a:r>
              <a:rPr lang="fr-FR" altLang="fr-FR" sz="1800" b="1" smtClean="0">
                <a:solidFill>
                  <a:schemeClr val="bg1"/>
                </a:solidFill>
                <a:cs typeface="Arial" pitchFamily="34" charset="0"/>
              </a:rPr>
              <a:t> </a:t>
            </a:r>
          </a:p>
          <a:p>
            <a:pPr eaLnBrk="1">
              <a:buFontTx/>
              <a:buNone/>
            </a:pPr>
            <a:r>
              <a:rPr lang="fr-FR" altLang="fr-FR" sz="1800" b="1" smtClean="0">
                <a:solidFill>
                  <a:schemeClr val="bg1"/>
                </a:solidFill>
                <a:cs typeface="Arial" pitchFamily="34" charset="0"/>
              </a:rPr>
              <a:t>L’ascenseur hydraulique</a:t>
            </a:r>
            <a:endParaRPr lang="fr-FR" altLang="fr-FR" sz="1800" smtClean="0">
              <a:solidFill>
                <a:schemeClr val="bg1"/>
              </a:solidFill>
            </a:endParaRPr>
          </a:p>
          <a:p>
            <a:pPr eaLnBrk="1">
              <a:buFontTx/>
              <a:buNone/>
            </a:pPr>
            <a:r>
              <a:rPr lang="fr-FR" altLang="fr-FR" sz="1600" smtClean="0">
                <a:solidFill>
                  <a:schemeClr val="bg1"/>
                </a:solidFill>
              </a:rPr>
              <a:t>Redistribution nocturne d’eau dans le profil de sol par les racines des arbres. Les racines en zone sèche exsudent de l’eau en provenance des racines en zone humide</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685800" y="60960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nchor="ct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3600">
                <a:solidFill>
                  <a:srgbClr val="FFCC00"/>
                </a:solidFill>
                <a:latin typeface="Comic Sans MS" pitchFamily="66" charset="0"/>
              </a:rPr>
              <a:t>Quel changement climatique ?</a:t>
            </a:r>
          </a:p>
        </p:txBody>
      </p:sp>
      <p:sp>
        <p:nvSpPr>
          <p:cNvPr id="6146" name="Rectangle 2"/>
          <p:cNvSpPr>
            <a:spLocks noChangeArrowheads="1"/>
          </p:cNvSpPr>
          <p:nvPr/>
        </p:nvSpPr>
        <p:spPr bwMode="auto">
          <a:xfrm>
            <a:off x="685800" y="1981200"/>
            <a:ext cx="7772400" cy="4183063"/>
          </a:xfrm>
          <a:prstGeom prst="rect">
            <a:avLst/>
          </a:prstGeom>
          <a:noFill/>
          <a:ln>
            <a:noFill/>
          </a:ln>
          <a:effectLst/>
          <a:extLst/>
        </p:spPr>
        <p:txBody>
          <a:bodyPr tIns="91440"/>
          <a:lstStyle/>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a:solidFill>
                  <a:schemeClr val="bg1">
                    <a:lumMod val="65000"/>
                  </a:schemeClr>
                </a:solidFill>
                <a:latin typeface="Comic Sans MS" pitchFamily="64" charset="0"/>
                <a:ea typeface="SimSun" charset="-122"/>
              </a:rPr>
              <a:t>Augmentation du CO2</a:t>
            </a:r>
          </a:p>
          <a:p>
            <a:pPr marL="339725" indent="-339725">
              <a:spcBef>
                <a:spcPts val="6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sz="2000" dirty="0">
              <a:solidFill>
                <a:schemeClr val="bg1">
                  <a:lumMod val="65000"/>
                </a:schemeClr>
              </a:solidFill>
              <a:latin typeface="Comic Sans MS" pitchFamily="64" charset="0"/>
              <a:ea typeface="SimSun" charset="-122"/>
            </a:endParaRP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a:solidFill>
                  <a:schemeClr val="bg1">
                    <a:lumMod val="65000"/>
                  </a:schemeClr>
                </a:solidFill>
                <a:latin typeface="Comic Sans MS" pitchFamily="64" charset="0"/>
                <a:ea typeface="SimSun" charset="-122"/>
              </a:rPr>
              <a:t>Augmentation des </a:t>
            </a:r>
            <a:r>
              <a:rPr lang="en-US" sz="2000" dirty="0" err="1">
                <a:solidFill>
                  <a:schemeClr val="bg1">
                    <a:lumMod val="65000"/>
                  </a:schemeClr>
                </a:solidFill>
                <a:latin typeface="Comic Sans MS" pitchFamily="64" charset="0"/>
                <a:ea typeface="SimSun" charset="-122"/>
              </a:rPr>
              <a:t>températures</a:t>
            </a:r>
            <a:r>
              <a:rPr lang="en-US" sz="2000" dirty="0">
                <a:solidFill>
                  <a:schemeClr val="bg1">
                    <a:lumMod val="65000"/>
                  </a:schemeClr>
                </a:solidFill>
                <a:latin typeface="Comic Sans MS" pitchFamily="64" charset="0"/>
                <a:ea typeface="SimSun" charset="-122"/>
              </a:rPr>
              <a:t>? </a:t>
            </a:r>
            <a:r>
              <a:rPr lang="en-US" sz="2000" dirty="0" err="1">
                <a:solidFill>
                  <a:schemeClr val="bg1">
                    <a:lumMod val="65000"/>
                  </a:schemeClr>
                </a:solidFill>
                <a:latin typeface="Comic Sans MS" pitchFamily="64" charset="0"/>
                <a:ea typeface="SimSun" charset="-122"/>
              </a:rPr>
              <a:t>Lesquelles</a:t>
            </a:r>
            <a:r>
              <a:rPr lang="en-US" sz="2000" dirty="0">
                <a:solidFill>
                  <a:schemeClr val="bg1">
                    <a:lumMod val="65000"/>
                  </a:schemeClr>
                </a:solidFill>
                <a:latin typeface="Comic Sans MS" pitchFamily="64" charset="0"/>
                <a:ea typeface="SimSun" charset="-122"/>
              </a:rPr>
              <a:t>, et </a:t>
            </a:r>
            <a:r>
              <a:rPr lang="en-US" sz="2000" dirty="0" err="1">
                <a:solidFill>
                  <a:schemeClr val="bg1">
                    <a:lumMod val="65000"/>
                  </a:schemeClr>
                </a:solidFill>
                <a:latin typeface="Comic Sans MS" pitchFamily="64" charset="0"/>
                <a:ea typeface="SimSun" charset="-122"/>
              </a:rPr>
              <a:t>quand</a:t>
            </a:r>
            <a:r>
              <a:rPr lang="en-US" sz="2000" dirty="0">
                <a:solidFill>
                  <a:schemeClr val="bg1">
                    <a:lumMod val="65000"/>
                  </a:schemeClr>
                </a:solidFill>
                <a:latin typeface="Comic Sans MS" pitchFamily="64" charset="0"/>
                <a:ea typeface="SimSun" charset="-122"/>
              </a:rPr>
              <a:t>?</a:t>
            </a:r>
          </a:p>
          <a:p>
            <a:pPr marL="339725" indent="-339725">
              <a:spcBef>
                <a:spcPts val="6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sz="2000" dirty="0">
              <a:solidFill>
                <a:schemeClr val="bg1">
                  <a:lumMod val="65000"/>
                </a:schemeClr>
              </a:solidFill>
              <a:latin typeface="Comic Sans MS" pitchFamily="64" charset="0"/>
              <a:ea typeface="SimSun" charset="-122"/>
            </a:endParaRP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err="1">
                <a:solidFill>
                  <a:schemeClr val="bg1">
                    <a:lumMod val="65000"/>
                  </a:schemeClr>
                </a:solidFill>
                <a:latin typeface="Comic Sans MS" pitchFamily="64" charset="0"/>
                <a:ea typeface="SimSun" charset="-122"/>
              </a:rPr>
              <a:t>Changements</a:t>
            </a:r>
            <a:r>
              <a:rPr lang="en-US" sz="2000" dirty="0">
                <a:solidFill>
                  <a:schemeClr val="bg1">
                    <a:lumMod val="65000"/>
                  </a:schemeClr>
                </a:solidFill>
                <a:latin typeface="Comic Sans MS" pitchFamily="64" charset="0"/>
                <a:ea typeface="SimSun" charset="-122"/>
              </a:rPr>
              <a:t> de </a:t>
            </a:r>
            <a:r>
              <a:rPr lang="en-US" sz="2000" dirty="0" err="1">
                <a:solidFill>
                  <a:schemeClr val="bg1">
                    <a:lumMod val="65000"/>
                  </a:schemeClr>
                </a:solidFill>
                <a:latin typeface="Comic Sans MS" pitchFamily="64" charset="0"/>
                <a:ea typeface="SimSun" charset="-122"/>
              </a:rPr>
              <a:t>pluviométrie</a:t>
            </a:r>
            <a:r>
              <a:rPr lang="en-US" sz="2000" dirty="0">
                <a:solidFill>
                  <a:schemeClr val="bg1">
                    <a:lumMod val="65000"/>
                  </a:schemeClr>
                </a:solidFill>
                <a:latin typeface="Comic Sans MS" pitchFamily="64" charset="0"/>
                <a:ea typeface="SimSun" charset="-122"/>
              </a:rPr>
              <a:t> et/</a:t>
            </a:r>
            <a:r>
              <a:rPr lang="en-US" sz="2000" dirty="0" err="1">
                <a:solidFill>
                  <a:schemeClr val="bg1">
                    <a:lumMod val="65000"/>
                  </a:schemeClr>
                </a:solidFill>
                <a:latin typeface="Comic Sans MS" pitchFamily="64" charset="0"/>
                <a:ea typeface="SimSun" charset="-122"/>
              </a:rPr>
              <a:t>ou</a:t>
            </a:r>
            <a:r>
              <a:rPr lang="en-US" sz="2000" dirty="0">
                <a:solidFill>
                  <a:schemeClr val="bg1">
                    <a:lumMod val="65000"/>
                  </a:schemeClr>
                </a:solidFill>
                <a:latin typeface="Comic Sans MS" pitchFamily="64" charset="0"/>
                <a:ea typeface="SimSun" charset="-122"/>
              </a:rPr>
              <a:t> </a:t>
            </a:r>
            <a:r>
              <a:rPr lang="en-US" sz="2000" dirty="0" err="1">
                <a:solidFill>
                  <a:schemeClr val="bg1">
                    <a:lumMod val="65000"/>
                  </a:schemeClr>
                </a:solidFill>
                <a:latin typeface="Comic Sans MS" pitchFamily="64" charset="0"/>
                <a:ea typeface="SimSun" charset="-122"/>
              </a:rPr>
              <a:t>d’hygrométrie</a:t>
            </a:r>
            <a:r>
              <a:rPr lang="en-US" sz="2000" dirty="0">
                <a:solidFill>
                  <a:schemeClr val="bg1">
                    <a:lumMod val="65000"/>
                  </a:schemeClr>
                </a:solidFill>
                <a:latin typeface="Comic Sans MS" pitchFamily="64" charset="0"/>
                <a:ea typeface="SimSun" charset="-122"/>
              </a:rPr>
              <a:t>?</a:t>
            </a:r>
          </a:p>
          <a:p>
            <a:pPr marL="339725" indent="-339725">
              <a:spcBef>
                <a:spcPts val="6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sz="2000" dirty="0">
              <a:solidFill>
                <a:schemeClr val="bg1">
                  <a:lumMod val="65000"/>
                </a:schemeClr>
              </a:solidFill>
              <a:latin typeface="Comic Sans MS" pitchFamily="64" charset="0"/>
              <a:ea typeface="SimSun" charset="-122"/>
            </a:endParaRP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err="1">
                <a:solidFill>
                  <a:srgbClr val="FFFFFF"/>
                </a:solidFill>
                <a:latin typeface="Comic Sans MS" pitchFamily="64" charset="0"/>
                <a:ea typeface="SimSun" charset="-122"/>
              </a:rPr>
              <a:t>Fréquence</a:t>
            </a:r>
            <a:r>
              <a:rPr lang="en-US" sz="2000" dirty="0">
                <a:solidFill>
                  <a:srgbClr val="FFFFFF"/>
                </a:solidFill>
                <a:latin typeface="Comic Sans MS" pitchFamily="64" charset="0"/>
                <a:ea typeface="SimSun" charset="-122"/>
              </a:rPr>
              <a:t> des </a:t>
            </a:r>
            <a:r>
              <a:rPr lang="en-US" sz="2000" dirty="0" err="1">
                <a:solidFill>
                  <a:srgbClr val="FFFFFF"/>
                </a:solidFill>
                <a:latin typeface="Comic Sans MS" pitchFamily="64" charset="0"/>
                <a:ea typeface="SimSun" charset="-122"/>
              </a:rPr>
              <a:t>évènements</a:t>
            </a:r>
            <a:r>
              <a:rPr lang="en-US" sz="2000" dirty="0">
                <a:solidFill>
                  <a:srgbClr val="FFFFFF"/>
                </a:solidFill>
                <a:latin typeface="Comic Sans MS" pitchFamily="64" charset="0"/>
                <a:ea typeface="SimSun" charset="-122"/>
              </a:rPr>
              <a:t> </a:t>
            </a:r>
            <a:r>
              <a:rPr lang="en-US" sz="2000" dirty="0" err="1">
                <a:solidFill>
                  <a:srgbClr val="FFFFFF"/>
                </a:solidFill>
                <a:latin typeface="Comic Sans MS" pitchFamily="64" charset="0"/>
                <a:ea typeface="SimSun" charset="-122"/>
              </a:rPr>
              <a:t>extrêmes</a:t>
            </a:r>
            <a:r>
              <a:rPr lang="en-US" sz="2000" dirty="0">
                <a:solidFill>
                  <a:srgbClr val="FFFFFF"/>
                </a:solidFill>
                <a:latin typeface="Comic Sans MS" pitchFamily="64" charset="0"/>
                <a:ea typeface="SimSun" charset="-122"/>
              </a:rPr>
              <a:t> (</a:t>
            </a:r>
            <a:r>
              <a:rPr lang="en-US" sz="2000" dirty="0" err="1">
                <a:solidFill>
                  <a:srgbClr val="FFFFFF"/>
                </a:solidFill>
                <a:latin typeface="Comic Sans MS" pitchFamily="64" charset="0"/>
                <a:ea typeface="SimSun" charset="-122"/>
              </a:rPr>
              <a:t>gelées</a:t>
            </a:r>
            <a:r>
              <a:rPr lang="en-US" sz="2000" dirty="0">
                <a:solidFill>
                  <a:srgbClr val="FFFFFF"/>
                </a:solidFill>
                <a:latin typeface="Comic Sans MS" pitchFamily="64" charset="0"/>
                <a:ea typeface="SimSun" charset="-122"/>
              </a:rPr>
              <a:t>, </a:t>
            </a:r>
            <a:r>
              <a:rPr lang="en-US" sz="2000" dirty="0" err="1">
                <a:solidFill>
                  <a:srgbClr val="FFFFFF"/>
                </a:solidFill>
                <a:latin typeface="Comic Sans MS" pitchFamily="64" charset="0"/>
                <a:ea typeface="SimSun" charset="-122"/>
              </a:rPr>
              <a:t>grêle</a:t>
            </a:r>
            <a:r>
              <a:rPr lang="en-US" sz="2000" dirty="0">
                <a:solidFill>
                  <a:srgbClr val="FFFFFF"/>
                </a:solidFill>
                <a:latin typeface="Comic Sans MS" pitchFamily="64" charset="0"/>
                <a:ea typeface="SimSun" charset="-122"/>
              </a:rPr>
              <a:t>, vent)</a:t>
            </a: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sz="2000" dirty="0">
              <a:solidFill>
                <a:srgbClr val="FFFFFF"/>
              </a:solidFill>
              <a:latin typeface="Comic Sans MS" pitchFamily="64" charset="0"/>
              <a:ea typeface="SimSun" charset="-122"/>
            </a:endParaRP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err="1">
                <a:solidFill>
                  <a:schemeClr val="bg1">
                    <a:lumMod val="50000"/>
                  </a:schemeClr>
                </a:solidFill>
                <a:latin typeface="Comic Sans MS" pitchFamily="64" charset="0"/>
                <a:ea typeface="SimSun" charset="-122"/>
              </a:rPr>
              <a:t>Concommittances</a:t>
            </a:r>
            <a:r>
              <a:rPr lang="en-US" sz="2000" dirty="0">
                <a:solidFill>
                  <a:schemeClr val="bg1">
                    <a:lumMod val="50000"/>
                  </a:schemeClr>
                </a:solidFill>
                <a:latin typeface="Comic Sans MS" pitchFamily="64" charset="0"/>
                <a:ea typeface="SimSun" charset="-122"/>
              </a:rPr>
              <a:t>, interactions, </a:t>
            </a:r>
            <a:r>
              <a:rPr lang="en-US" sz="2000" dirty="0" err="1">
                <a:solidFill>
                  <a:schemeClr val="bg1">
                    <a:lumMod val="50000"/>
                  </a:schemeClr>
                </a:solidFill>
                <a:latin typeface="Comic Sans MS" pitchFamily="64" charset="0"/>
                <a:ea typeface="SimSun" charset="-122"/>
              </a:rPr>
              <a:t>enchaînements</a:t>
            </a:r>
            <a:endParaRPr lang="en-US" sz="2000" dirty="0">
              <a:solidFill>
                <a:schemeClr val="bg1">
                  <a:lumMod val="50000"/>
                </a:schemeClr>
              </a:solidFill>
              <a:latin typeface="Comic Sans MS" pitchFamily="64" charset="0"/>
              <a:ea typeface="SimSun" charset="-122"/>
            </a:endParaRPr>
          </a:p>
          <a:p>
            <a:pPr marL="339725" indent="-339725">
              <a:spcBef>
                <a:spcPts val="6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dirty="0">
              <a:solidFill>
                <a:srgbClr val="FFFFFF"/>
              </a:solidFill>
              <a:latin typeface="Comic Sans MS" pitchFamily="64" charset="0"/>
              <a:ea typeface="SimSun" charset="-122"/>
            </a:endParaRPr>
          </a:p>
          <a:p>
            <a:pPr marL="339725" indent="-339725">
              <a:spcBef>
                <a:spcPts val="5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dirty="0">
              <a:solidFill>
                <a:srgbClr val="FFFFFF"/>
              </a:solidFill>
              <a:latin typeface="Comic Sans MS" pitchFamily="64" charset="0"/>
              <a:ea typeface="SimSun"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5146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44450"/>
            <a:ext cx="646747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3284538"/>
            <a:ext cx="393382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4"/>
          <p:cNvSpPr>
            <a:spLocks noChangeArrowheads="1"/>
          </p:cNvSpPr>
          <p:nvPr/>
        </p:nvSpPr>
        <p:spPr bwMode="auto">
          <a:xfrm>
            <a:off x="5219700" y="5445125"/>
            <a:ext cx="30241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2400">
                <a:solidFill>
                  <a:srgbClr val="00FF00"/>
                </a:solidFill>
                <a:latin typeface="Comic Sans MS" pitchFamily="66" charset="0"/>
              </a:rPr>
              <a:t>Tempête Lothar, décembre 1999</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549275"/>
            <a:ext cx="476885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2"/>
          <p:cNvSpPr>
            <a:spLocks noChangeArrowheads="1"/>
          </p:cNvSpPr>
          <p:nvPr/>
        </p:nvSpPr>
        <p:spPr bwMode="auto">
          <a:xfrm>
            <a:off x="6032500" y="5949950"/>
            <a:ext cx="3024188"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2400">
                <a:solidFill>
                  <a:srgbClr val="00FF00"/>
                </a:solidFill>
                <a:latin typeface="Comic Sans MS" pitchFamily="66" charset="0"/>
              </a:rPr>
              <a:t>Tempête Klaus, Janvier 2009</a:t>
            </a:r>
          </a:p>
        </p:txBody>
      </p:sp>
      <p:sp>
        <p:nvSpPr>
          <p:cNvPr id="82947" name="AutoShape 3"/>
          <p:cNvSpPr>
            <a:spLocks noChangeArrowheads="1"/>
          </p:cNvSpPr>
          <p:nvPr/>
        </p:nvSpPr>
        <p:spPr bwMode="auto">
          <a:xfrm>
            <a:off x="2627313" y="3068638"/>
            <a:ext cx="287337" cy="215900"/>
          </a:xfrm>
          <a:prstGeom prst="triangle">
            <a:avLst>
              <a:gd name="adj" fmla="val 50000"/>
            </a:avLst>
          </a:prstGeom>
          <a:solidFill>
            <a:srgbClr val="00B8FF"/>
          </a:solidFill>
          <a:ln w="9360">
            <a:solidFill>
              <a:srgbClr val="000000"/>
            </a:solidFill>
            <a:round/>
            <a:headEnd/>
            <a:tailEnd/>
          </a:ln>
        </p:spPr>
        <p:txBody>
          <a:bodyPr wrap="none" anchor="ctr"/>
          <a:lstStyle/>
          <a:p>
            <a:pPr hangingPunct="0">
              <a:lnSpc>
                <a:spcPct val="93000"/>
              </a:lnSpc>
              <a:buClr>
                <a:srgbClr val="000000"/>
              </a:buClr>
              <a:buSzPct val="100000"/>
              <a:buFont typeface="Times New Roman" pitchFamily="18" charset="0"/>
              <a:buNone/>
            </a:pPr>
            <a:endParaRPr lang="en-US" altLang="fr-F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npo0000a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6100"/>
            <a:ext cx="91440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ctrTitle"/>
          </p:nvPr>
        </p:nvSpPr>
        <p:spPr>
          <a:xfrm>
            <a:off x="-228600" y="4800600"/>
            <a:ext cx="9553575" cy="2057400"/>
          </a:xfrm>
          <a:solidFill>
            <a:schemeClr val="bg1"/>
          </a:solidFill>
        </p:spPr>
        <p:txBody>
          <a:bodyPr/>
          <a:lstStyle/>
          <a:p>
            <a:pPr algn="ctr" eaLnBrk="1" hangingPunct="1"/>
            <a:r>
              <a:rPr lang="fr-FR" sz="2400" b="1" dirty="0" smtClean="0">
                <a:solidFill>
                  <a:schemeClr val="tx1"/>
                </a:solidFill>
              </a:rPr>
              <a:t>Mélanger ou ne pas mélanger …</a:t>
            </a:r>
            <a:br>
              <a:rPr lang="fr-FR" sz="2400" b="1" dirty="0" smtClean="0">
                <a:solidFill>
                  <a:schemeClr val="tx1"/>
                </a:solidFill>
              </a:rPr>
            </a:br>
            <a:endParaRPr lang="en-GB" sz="2400" b="1" dirty="0" smtClean="0">
              <a:solidFill>
                <a:schemeClr val="tx1"/>
              </a:solidFill>
            </a:endParaRPr>
          </a:p>
        </p:txBody>
      </p:sp>
    </p:spTree>
    <p:extLst>
      <p:ext uri="{BB962C8B-B14F-4D97-AF65-F5344CB8AC3E}">
        <p14:creationId xmlns:p14="http://schemas.microsoft.com/office/powerpoint/2010/main" val="384118271"/>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9500"/>
            <a:ext cx="93599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Oval 2"/>
          <p:cNvSpPr>
            <a:spLocks noChangeArrowheads="1"/>
          </p:cNvSpPr>
          <p:nvPr/>
        </p:nvSpPr>
        <p:spPr bwMode="auto">
          <a:xfrm>
            <a:off x="3779838" y="3529013"/>
            <a:ext cx="1439862" cy="1150937"/>
          </a:xfrm>
          <a:prstGeom prst="ellipse">
            <a:avLst/>
          </a:prstGeom>
          <a:solidFill>
            <a:srgbClr val="00B8FF">
              <a:alpha val="0"/>
            </a:srgbClr>
          </a:solidFill>
          <a:ln w="82440">
            <a:solidFill>
              <a:srgbClr val="FFC000"/>
            </a:solidFill>
            <a:round/>
            <a:headEnd/>
            <a:tailEnd/>
          </a:ln>
        </p:spPr>
        <p:txBody>
          <a:bodyPr wrap="none" anchor="ctr"/>
          <a:lstStyle/>
          <a:p>
            <a:pPr hangingPunct="0">
              <a:lnSpc>
                <a:spcPct val="93000"/>
              </a:lnSpc>
              <a:buClr>
                <a:srgbClr val="000000"/>
              </a:buClr>
              <a:buSzPct val="100000"/>
              <a:buFont typeface="Times New Roman" pitchFamily="18" charset="0"/>
              <a:buNone/>
            </a:pPr>
            <a:endParaRPr lang="en-US" altLang="fr-FR"/>
          </a:p>
        </p:txBody>
      </p:sp>
      <p:sp>
        <p:nvSpPr>
          <p:cNvPr id="84995" name="Rectangle 3"/>
          <p:cNvSpPr>
            <a:spLocks noChangeArrowheads="1"/>
          </p:cNvSpPr>
          <p:nvPr/>
        </p:nvSpPr>
        <p:spPr bwMode="auto">
          <a:xfrm>
            <a:off x="2376488" y="1836738"/>
            <a:ext cx="42116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2400">
                <a:solidFill>
                  <a:srgbClr val="00FF00"/>
                </a:solidFill>
                <a:latin typeface="Comic Sans MS" pitchFamily="66" charset="0"/>
              </a:rPr>
              <a:t>Forêt domaniale d’Aulnay</a:t>
            </a:r>
          </a:p>
        </p:txBody>
      </p:sp>
      <p:sp>
        <p:nvSpPr>
          <p:cNvPr id="84996" name="Rectangle 4"/>
          <p:cNvSpPr>
            <a:spLocks noChangeArrowheads="1"/>
          </p:cNvSpPr>
          <p:nvPr/>
        </p:nvSpPr>
        <p:spPr bwMode="auto">
          <a:xfrm>
            <a:off x="2519363" y="4859338"/>
            <a:ext cx="4535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2400">
                <a:solidFill>
                  <a:srgbClr val="FFD320"/>
                </a:solidFill>
                <a:latin typeface="Comic Sans MS" pitchFamily="66" charset="0"/>
              </a:rPr>
              <a:t>Ferme agroforestière Jollet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9500"/>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300"/>
            <a:ext cx="9144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304800" y="228600"/>
            <a:ext cx="85344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2400" b="1" dirty="0">
                <a:solidFill>
                  <a:srgbClr val="FFCC00"/>
                </a:solidFill>
                <a:latin typeface="Comic Sans MS" pitchFamily="66" charset="0"/>
              </a:rPr>
              <a:t>Conclusion : </a:t>
            </a:r>
            <a:r>
              <a:rPr lang="en-US" altLang="fr-FR" sz="2400" b="1" dirty="0" err="1">
                <a:solidFill>
                  <a:srgbClr val="FFCC00"/>
                </a:solidFill>
                <a:latin typeface="Comic Sans MS" pitchFamily="66" charset="0"/>
              </a:rPr>
              <a:t>résilience</a:t>
            </a:r>
            <a:r>
              <a:rPr lang="en-US" altLang="fr-FR" sz="2400" b="1" dirty="0">
                <a:solidFill>
                  <a:srgbClr val="FFCC00"/>
                </a:solidFill>
                <a:latin typeface="Comic Sans MS" pitchFamily="66" charset="0"/>
              </a:rPr>
              <a:t> des </a:t>
            </a:r>
            <a:r>
              <a:rPr lang="en-US" altLang="fr-FR" sz="2400" b="1" dirty="0" err="1">
                <a:solidFill>
                  <a:srgbClr val="FFCC00"/>
                </a:solidFill>
                <a:latin typeface="Comic Sans MS" pitchFamily="66" charset="0"/>
              </a:rPr>
              <a:t>systèmes</a:t>
            </a:r>
            <a:r>
              <a:rPr lang="en-US" altLang="fr-FR" sz="2400" b="1" dirty="0">
                <a:solidFill>
                  <a:srgbClr val="FFCC00"/>
                </a:solidFill>
                <a:latin typeface="Comic Sans MS" pitchFamily="66" charset="0"/>
              </a:rPr>
              <a:t> </a:t>
            </a:r>
            <a:r>
              <a:rPr lang="en-US" altLang="fr-FR" sz="2400" b="1" dirty="0" err="1">
                <a:solidFill>
                  <a:srgbClr val="FFCC00"/>
                </a:solidFill>
                <a:latin typeface="Comic Sans MS" pitchFamily="66" charset="0"/>
              </a:rPr>
              <a:t>agroforestiers</a:t>
            </a:r>
            <a:r>
              <a:rPr lang="en-US" altLang="fr-FR" sz="2400" b="1" dirty="0">
                <a:solidFill>
                  <a:srgbClr val="FFCC00"/>
                </a:solidFill>
                <a:latin typeface="Comic Sans MS" pitchFamily="66" charset="0"/>
              </a:rPr>
              <a:t> au </a:t>
            </a:r>
            <a:r>
              <a:rPr lang="en-US" altLang="fr-FR" sz="2400" b="1" dirty="0" err="1">
                <a:solidFill>
                  <a:srgbClr val="FFCC00"/>
                </a:solidFill>
                <a:latin typeface="Comic Sans MS" pitchFamily="66" charset="0"/>
              </a:rPr>
              <a:t>changement</a:t>
            </a:r>
            <a:r>
              <a:rPr lang="en-US" altLang="fr-FR" sz="2400" b="1" dirty="0">
                <a:solidFill>
                  <a:srgbClr val="FFCC00"/>
                </a:solidFill>
                <a:latin typeface="Comic Sans MS" pitchFamily="66" charset="0"/>
              </a:rPr>
              <a:t> </a:t>
            </a:r>
            <a:r>
              <a:rPr lang="en-US" altLang="fr-FR" sz="2400" b="1" dirty="0" err="1">
                <a:solidFill>
                  <a:srgbClr val="FFCC00"/>
                </a:solidFill>
                <a:latin typeface="Comic Sans MS" pitchFamily="66" charset="0"/>
              </a:rPr>
              <a:t>climatique</a:t>
            </a:r>
            <a:endParaRPr lang="en-US" altLang="fr-FR" sz="2400" b="1" dirty="0">
              <a:solidFill>
                <a:srgbClr val="FFCC00"/>
              </a:solidFill>
              <a:latin typeface="Comic Sans MS" pitchFamily="66" charset="0"/>
            </a:endParaRPr>
          </a:p>
        </p:txBody>
      </p:sp>
      <p:sp>
        <p:nvSpPr>
          <p:cNvPr id="91138" name="Rectangle 2"/>
          <p:cNvSpPr>
            <a:spLocks noChangeArrowheads="1"/>
          </p:cNvSpPr>
          <p:nvPr/>
        </p:nvSpPr>
        <p:spPr bwMode="auto">
          <a:xfrm>
            <a:off x="517525" y="337820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hangingPunct="0">
              <a:lnSpc>
                <a:spcPct val="93000"/>
              </a:lnSpc>
              <a:buClr>
                <a:srgbClr val="000000"/>
              </a:buClr>
              <a:buSzPct val="100000"/>
              <a:buFont typeface="Times New Roman" pitchFamily="18" charset="0"/>
              <a:buNone/>
            </a:pPr>
            <a:endParaRPr lang="en-US" altLang="fr-FR"/>
          </a:p>
        </p:txBody>
      </p:sp>
      <p:sp>
        <p:nvSpPr>
          <p:cNvPr id="91139" name="Rectangle 3"/>
          <p:cNvSpPr>
            <a:spLocks noChangeArrowheads="1"/>
          </p:cNvSpPr>
          <p:nvPr/>
        </p:nvSpPr>
        <p:spPr bwMode="auto">
          <a:xfrm>
            <a:off x="268288" y="1524000"/>
            <a:ext cx="8605837" cy="16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2000" dirty="0">
                <a:solidFill>
                  <a:srgbClr val="FFFFCC"/>
                </a:solidFill>
                <a:latin typeface="Comic Sans MS" pitchFamily="66" charset="0"/>
              </a:rPr>
              <a:t>Pas de </a:t>
            </a:r>
            <a:r>
              <a:rPr lang="en-US" altLang="fr-FR" sz="2000" dirty="0" err="1">
                <a:solidFill>
                  <a:srgbClr val="FFFFCC"/>
                </a:solidFill>
                <a:latin typeface="Comic Sans MS" pitchFamily="66" charset="0"/>
              </a:rPr>
              <a:t>résultats</a:t>
            </a:r>
            <a:r>
              <a:rPr lang="en-US" altLang="fr-FR" sz="2000" dirty="0">
                <a:solidFill>
                  <a:srgbClr val="FFFFCC"/>
                </a:solidFill>
                <a:latin typeface="Comic Sans MS" pitchFamily="66" charset="0"/>
              </a:rPr>
              <a:t> </a:t>
            </a:r>
            <a:r>
              <a:rPr lang="en-US" altLang="fr-FR" sz="2000" dirty="0" err="1">
                <a:solidFill>
                  <a:srgbClr val="FFFFCC"/>
                </a:solidFill>
                <a:latin typeface="Comic Sans MS" pitchFamily="66" charset="0"/>
              </a:rPr>
              <a:t>expérimentaux</a:t>
            </a:r>
            <a:endParaRPr lang="en-US" altLang="fr-FR" sz="2000" dirty="0">
              <a:solidFill>
                <a:srgbClr val="FFFFCC"/>
              </a:solidFill>
              <a:latin typeface="Comic Sans MS" pitchFamily="66" charset="0"/>
            </a:endParaRPr>
          </a:p>
          <a:p>
            <a:pPr hangingPunct="1">
              <a:lnSpc>
                <a:spcPct val="100000"/>
              </a:lnSpc>
              <a:buClrTx/>
              <a:buFontTx/>
              <a:buNone/>
            </a:pPr>
            <a:r>
              <a:rPr lang="en-US" altLang="fr-FR" sz="2000" dirty="0" err="1">
                <a:solidFill>
                  <a:srgbClr val="FFFFCC"/>
                </a:solidFill>
                <a:latin typeface="Comic Sans MS" pitchFamily="66" charset="0"/>
              </a:rPr>
              <a:t>Modélisations</a:t>
            </a:r>
            <a:r>
              <a:rPr lang="en-US" altLang="fr-FR" sz="2000" dirty="0">
                <a:solidFill>
                  <a:srgbClr val="FFFFCC"/>
                </a:solidFill>
                <a:latin typeface="Comic Sans MS" pitchFamily="66" charset="0"/>
              </a:rPr>
              <a:t> mal </a:t>
            </a:r>
            <a:r>
              <a:rPr lang="en-US" altLang="fr-FR" sz="2000" dirty="0" err="1">
                <a:solidFill>
                  <a:srgbClr val="FFFFCC"/>
                </a:solidFill>
                <a:latin typeface="Comic Sans MS" pitchFamily="66" charset="0"/>
              </a:rPr>
              <a:t>validées</a:t>
            </a:r>
            <a:endParaRPr lang="en-US" altLang="fr-FR" sz="2000" dirty="0">
              <a:solidFill>
                <a:srgbClr val="FFFFCC"/>
              </a:solidFill>
              <a:latin typeface="Comic Sans MS" pitchFamily="66" charset="0"/>
            </a:endParaRPr>
          </a:p>
          <a:p>
            <a:pPr hangingPunct="1">
              <a:lnSpc>
                <a:spcPct val="100000"/>
              </a:lnSpc>
              <a:buClrTx/>
              <a:buFontTx/>
              <a:buNone/>
            </a:pPr>
            <a:r>
              <a:rPr lang="en-US" altLang="fr-FR" sz="2000" dirty="0">
                <a:solidFill>
                  <a:srgbClr val="FFFFCC"/>
                </a:solidFill>
                <a:latin typeface="Comic Sans MS" pitchFamily="66" charset="0"/>
              </a:rPr>
              <a:t>Prudence</a:t>
            </a:r>
          </a:p>
          <a:p>
            <a:pPr hangingPunct="1">
              <a:lnSpc>
                <a:spcPct val="100000"/>
              </a:lnSpc>
              <a:buClrTx/>
              <a:buFontTx/>
              <a:buNone/>
            </a:pPr>
            <a:endParaRPr lang="en-US" altLang="fr-FR" sz="2000" dirty="0">
              <a:solidFill>
                <a:srgbClr val="FFFFCC"/>
              </a:solidFill>
              <a:latin typeface="Comic Sans MS" pitchFamily="66" charset="0"/>
            </a:endParaRPr>
          </a:p>
          <a:p>
            <a:pPr hangingPunct="1">
              <a:lnSpc>
                <a:spcPct val="100000"/>
              </a:lnSpc>
              <a:buClrTx/>
              <a:buFontTx/>
              <a:buNone/>
            </a:pPr>
            <a:endParaRPr lang="en-US" altLang="fr-FR" sz="2000" dirty="0">
              <a:solidFill>
                <a:srgbClr val="FFFFCC"/>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304800" y="228600"/>
            <a:ext cx="85344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2400" b="1">
                <a:solidFill>
                  <a:srgbClr val="FFCC00"/>
                </a:solidFill>
                <a:latin typeface="Comic Sans MS" pitchFamily="66" charset="0"/>
              </a:rPr>
              <a:t>Conclusion : résilience des systèmes agroforestiers au changement climatique</a:t>
            </a:r>
          </a:p>
        </p:txBody>
      </p:sp>
      <p:sp>
        <p:nvSpPr>
          <p:cNvPr id="91138" name="Rectangle 2"/>
          <p:cNvSpPr>
            <a:spLocks noChangeArrowheads="1"/>
          </p:cNvSpPr>
          <p:nvPr/>
        </p:nvSpPr>
        <p:spPr bwMode="auto">
          <a:xfrm>
            <a:off x="517525" y="337820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hangingPunct="0">
              <a:lnSpc>
                <a:spcPct val="93000"/>
              </a:lnSpc>
              <a:buClr>
                <a:srgbClr val="000000"/>
              </a:buClr>
              <a:buSzPct val="100000"/>
              <a:buFont typeface="Times New Roman" pitchFamily="18" charset="0"/>
              <a:buNone/>
            </a:pPr>
            <a:endParaRPr lang="en-US" altLang="fr-FR"/>
          </a:p>
        </p:txBody>
      </p:sp>
      <p:sp>
        <p:nvSpPr>
          <p:cNvPr id="91139" name="Rectangle 3"/>
          <p:cNvSpPr>
            <a:spLocks noChangeArrowheads="1"/>
          </p:cNvSpPr>
          <p:nvPr/>
        </p:nvSpPr>
        <p:spPr bwMode="auto">
          <a:xfrm>
            <a:off x="268288" y="1524000"/>
            <a:ext cx="8605837"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endParaRPr lang="en-US" altLang="fr-FR" sz="2000" dirty="0">
              <a:solidFill>
                <a:srgbClr val="FFFFCC"/>
              </a:solidFill>
              <a:latin typeface="Comic Sans MS" pitchFamily="66" charset="0"/>
            </a:endParaRPr>
          </a:p>
          <a:p>
            <a:pPr hangingPunct="1">
              <a:lnSpc>
                <a:spcPct val="100000"/>
              </a:lnSpc>
              <a:buClrTx/>
              <a:buFontTx/>
              <a:buNone/>
            </a:pPr>
            <a:endParaRPr lang="en-US" altLang="fr-FR" sz="2000" dirty="0">
              <a:solidFill>
                <a:srgbClr val="FFFFCC"/>
              </a:solidFill>
              <a:latin typeface="Comic Sans MS" pitchFamily="66" charset="0"/>
            </a:endParaRPr>
          </a:p>
          <a:p>
            <a:pPr hangingPunct="1">
              <a:lnSpc>
                <a:spcPct val="100000"/>
              </a:lnSpc>
              <a:buClrTx/>
              <a:buFontTx/>
              <a:buNone/>
            </a:pPr>
            <a:endParaRPr lang="en-US" altLang="fr-FR" sz="2000" dirty="0">
              <a:solidFill>
                <a:srgbClr val="FFFFCC"/>
              </a:solidFill>
              <a:latin typeface="Comic Sans MS" pitchFamily="66" charset="0"/>
            </a:endParaRPr>
          </a:p>
          <a:p>
            <a:pPr hangingPunct="1">
              <a:lnSpc>
                <a:spcPct val="100000"/>
              </a:lnSpc>
              <a:buClrTx/>
              <a:buFontTx/>
              <a:buNone/>
            </a:pPr>
            <a:endParaRPr lang="en-US" altLang="fr-FR" sz="2000" dirty="0">
              <a:solidFill>
                <a:srgbClr val="FFFFCC"/>
              </a:solidFill>
              <a:latin typeface="Comic Sans MS" pitchFamily="66" charset="0"/>
            </a:endParaRPr>
          </a:p>
          <a:p>
            <a:pPr lvl="1" hangingPunct="1">
              <a:lnSpc>
                <a:spcPct val="100000"/>
              </a:lnSpc>
              <a:buClrTx/>
              <a:buFontTx/>
              <a:buNone/>
            </a:pPr>
            <a:r>
              <a:rPr lang="en-US" altLang="fr-FR" sz="2000" dirty="0" err="1">
                <a:solidFill>
                  <a:srgbClr val="FFFFCC"/>
                </a:solidFill>
                <a:latin typeface="Comic Sans MS" pitchFamily="66" charset="0"/>
              </a:rPr>
              <a:t>Résilience</a:t>
            </a:r>
            <a:r>
              <a:rPr lang="en-US" altLang="fr-FR" sz="2000" dirty="0">
                <a:solidFill>
                  <a:srgbClr val="FFFFCC"/>
                </a:solidFill>
                <a:latin typeface="Comic Sans MS" pitchFamily="66" charset="0"/>
              </a:rPr>
              <a:t> de </a:t>
            </a:r>
            <a:r>
              <a:rPr lang="en-US" altLang="fr-FR" sz="2000" dirty="0" err="1">
                <a:solidFill>
                  <a:srgbClr val="FFFFCC"/>
                </a:solidFill>
                <a:latin typeface="Comic Sans MS" pitchFamily="66" charset="0"/>
              </a:rPr>
              <a:t>l’interaction</a:t>
            </a:r>
            <a:endParaRPr lang="en-US" altLang="fr-FR" sz="2000" dirty="0">
              <a:solidFill>
                <a:srgbClr val="FFFFCC"/>
              </a:solidFill>
              <a:latin typeface="Comic Sans MS" pitchFamily="66" charset="0"/>
            </a:endParaRPr>
          </a:p>
          <a:p>
            <a:pPr lvl="1" hangingPunct="1">
              <a:lnSpc>
                <a:spcPct val="100000"/>
              </a:lnSpc>
              <a:buClrTx/>
              <a:buFontTx/>
              <a:buNone/>
            </a:pPr>
            <a:r>
              <a:rPr lang="en-US" altLang="fr-FR" sz="2000" dirty="0">
                <a:solidFill>
                  <a:srgbClr val="FFFFCC"/>
                </a:solidFill>
                <a:latin typeface="Comic Sans MS" pitchFamily="66" charset="0"/>
              </a:rPr>
              <a:t>Cultures plus </a:t>
            </a:r>
            <a:r>
              <a:rPr lang="en-US" altLang="fr-FR" sz="2000" dirty="0" err="1">
                <a:solidFill>
                  <a:srgbClr val="FFFFCC"/>
                </a:solidFill>
                <a:latin typeface="Comic Sans MS" pitchFamily="66" charset="0"/>
              </a:rPr>
              <a:t>sensibles</a:t>
            </a:r>
            <a:r>
              <a:rPr lang="en-US" altLang="fr-FR" sz="2000" dirty="0">
                <a:solidFill>
                  <a:srgbClr val="FFFFCC"/>
                </a:solidFill>
                <a:latin typeface="Comic Sans MS" pitchFamily="66" charset="0"/>
              </a:rPr>
              <a:t> </a:t>
            </a:r>
            <a:r>
              <a:rPr lang="en-US" altLang="fr-FR" sz="2000" dirty="0" err="1">
                <a:solidFill>
                  <a:srgbClr val="FFFFCC"/>
                </a:solidFill>
                <a:latin typeface="Comic Sans MS" pitchFamily="66" charset="0"/>
              </a:rPr>
              <a:t>que</a:t>
            </a:r>
            <a:r>
              <a:rPr lang="en-US" altLang="fr-FR" sz="2000" dirty="0">
                <a:solidFill>
                  <a:srgbClr val="FFFFCC"/>
                </a:solidFill>
                <a:latin typeface="Comic Sans MS" pitchFamily="66" charset="0"/>
              </a:rPr>
              <a:t> les </a:t>
            </a:r>
            <a:r>
              <a:rPr lang="en-US" altLang="fr-FR" sz="2000" dirty="0" err="1">
                <a:solidFill>
                  <a:srgbClr val="FFFFCC"/>
                </a:solidFill>
                <a:latin typeface="Comic Sans MS" pitchFamily="66" charset="0"/>
              </a:rPr>
              <a:t>arbres</a:t>
            </a:r>
            <a:endParaRPr lang="en-US" altLang="fr-FR" sz="2000" dirty="0">
              <a:solidFill>
                <a:srgbClr val="FFFFCC"/>
              </a:solidFill>
              <a:latin typeface="Comic Sans MS" pitchFamily="66" charset="0"/>
            </a:endParaRPr>
          </a:p>
          <a:p>
            <a:pPr lvl="1" hangingPunct="1">
              <a:lnSpc>
                <a:spcPct val="100000"/>
              </a:lnSpc>
              <a:buClrTx/>
              <a:buFontTx/>
              <a:buNone/>
            </a:pPr>
            <a:r>
              <a:rPr lang="en-US" altLang="fr-FR" sz="2000" dirty="0" err="1">
                <a:solidFill>
                  <a:srgbClr val="FFFFCC"/>
                </a:solidFill>
                <a:latin typeface="Comic Sans MS" pitchFamily="66" charset="0"/>
              </a:rPr>
              <a:t>Arbres</a:t>
            </a:r>
            <a:r>
              <a:rPr lang="en-US" altLang="fr-FR" sz="2000" dirty="0">
                <a:solidFill>
                  <a:srgbClr val="FFFFCC"/>
                </a:solidFill>
                <a:latin typeface="Comic Sans MS" pitchFamily="66" charset="0"/>
              </a:rPr>
              <a:t> hors </a:t>
            </a:r>
            <a:r>
              <a:rPr lang="en-US" altLang="fr-FR" sz="2000" dirty="0" err="1">
                <a:solidFill>
                  <a:srgbClr val="FFFFCC"/>
                </a:solidFill>
                <a:latin typeface="Comic Sans MS" pitchFamily="66" charset="0"/>
              </a:rPr>
              <a:t>forêts</a:t>
            </a:r>
            <a:r>
              <a:rPr lang="en-US" altLang="fr-FR" sz="2000" dirty="0">
                <a:solidFill>
                  <a:srgbClr val="FFFFCC"/>
                </a:solidFill>
                <a:latin typeface="Comic Sans MS" pitchFamily="66" charset="0"/>
              </a:rPr>
              <a:t> plus </a:t>
            </a:r>
            <a:r>
              <a:rPr lang="en-US" altLang="fr-FR" sz="2000" dirty="0" err="1">
                <a:solidFill>
                  <a:srgbClr val="FFFFCC"/>
                </a:solidFill>
                <a:latin typeface="Comic Sans MS" pitchFamily="66" charset="0"/>
              </a:rPr>
              <a:t>résistants</a:t>
            </a:r>
            <a:r>
              <a:rPr lang="en-US" altLang="fr-FR" sz="2000" dirty="0">
                <a:solidFill>
                  <a:srgbClr val="FFFFCC"/>
                </a:solidFill>
                <a:latin typeface="Comic Sans MS" pitchFamily="66" charset="0"/>
              </a:rPr>
              <a:t> </a:t>
            </a:r>
            <a:r>
              <a:rPr lang="en-US" altLang="fr-FR" sz="2000" dirty="0" err="1">
                <a:solidFill>
                  <a:srgbClr val="FFFFCC"/>
                </a:solidFill>
                <a:latin typeface="Comic Sans MS" pitchFamily="66" charset="0"/>
              </a:rPr>
              <a:t>que</a:t>
            </a:r>
            <a:r>
              <a:rPr lang="en-US" altLang="fr-FR" sz="2000" dirty="0">
                <a:solidFill>
                  <a:srgbClr val="FFFFCC"/>
                </a:solidFill>
                <a:latin typeface="Comic Sans MS" pitchFamily="66" charset="0"/>
              </a:rPr>
              <a:t> </a:t>
            </a:r>
            <a:r>
              <a:rPr lang="en-US" altLang="fr-FR" sz="2000" dirty="0" err="1">
                <a:solidFill>
                  <a:srgbClr val="FFFFCC"/>
                </a:solidFill>
                <a:latin typeface="Comic Sans MS" pitchFamily="66" charset="0"/>
              </a:rPr>
              <a:t>arbres</a:t>
            </a:r>
            <a:r>
              <a:rPr lang="en-US" altLang="fr-FR" sz="2000" dirty="0">
                <a:solidFill>
                  <a:srgbClr val="FFFFCC"/>
                </a:solidFill>
                <a:latin typeface="Comic Sans MS" pitchFamily="66" charset="0"/>
              </a:rPr>
              <a:t> </a:t>
            </a:r>
            <a:r>
              <a:rPr lang="en-US" altLang="fr-FR" sz="2000" dirty="0" err="1">
                <a:solidFill>
                  <a:srgbClr val="FFFFCC"/>
                </a:solidFill>
                <a:latin typeface="Comic Sans MS" pitchFamily="66" charset="0"/>
              </a:rPr>
              <a:t>forestiers</a:t>
            </a:r>
            <a:endParaRPr lang="en-US" altLang="fr-FR" sz="2000" dirty="0">
              <a:solidFill>
                <a:srgbClr val="FFFFCC"/>
              </a:solidFill>
              <a:latin typeface="Comic Sans MS" pitchFamily="66" charset="0"/>
            </a:endParaRPr>
          </a:p>
          <a:p>
            <a:pPr lvl="1" hangingPunct="1">
              <a:lnSpc>
                <a:spcPct val="100000"/>
              </a:lnSpc>
              <a:buClrTx/>
              <a:buFontTx/>
              <a:buNone/>
            </a:pPr>
            <a:r>
              <a:rPr lang="en-US" altLang="fr-FR" sz="2000" dirty="0">
                <a:solidFill>
                  <a:srgbClr val="FFFFCC"/>
                </a:solidFill>
                <a:latin typeface="Comic Sans MS" pitchFamily="66" charset="0"/>
              </a:rPr>
              <a:t>Stress </a:t>
            </a:r>
            <a:r>
              <a:rPr lang="en-US" altLang="fr-FR" sz="2000" dirty="0" err="1">
                <a:solidFill>
                  <a:srgbClr val="FFFFCC"/>
                </a:solidFill>
                <a:latin typeface="Comic Sans MS" pitchFamily="66" charset="0"/>
              </a:rPr>
              <a:t>hydriques</a:t>
            </a:r>
            <a:r>
              <a:rPr lang="en-US" altLang="fr-FR" sz="2000" dirty="0">
                <a:solidFill>
                  <a:srgbClr val="FFFFCC"/>
                </a:solidFill>
                <a:latin typeface="Comic Sans MS" pitchFamily="66" charset="0"/>
              </a:rPr>
              <a:t> </a:t>
            </a:r>
            <a:r>
              <a:rPr lang="en-US" altLang="fr-FR" sz="2000" dirty="0" err="1">
                <a:solidFill>
                  <a:srgbClr val="FFFFCC"/>
                </a:solidFill>
                <a:latin typeface="Comic Sans MS" pitchFamily="66" charset="0"/>
              </a:rPr>
              <a:t>accentués</a:t>
            </a:r>
            <a:r>
              <a:rPr lang="en-US" altLang="fr-FR" sz="2000" dirty="0">
                <a:solidFill>
                  <a:srgbClr val="FFFFCC"/>
                </a:solidFill>
                <a:latin typeface="Comic Sans MS" pitchFamily="66" charset="0"/>
              </a:rPr>
              <a:t> </a:t>
            </a:r>
            <a:r>
              <a:rPr lang="en-US" altLang="fr-FR" sz="2000" dirty="0" err="1">
                <a:solidFill>
                  <a:srgbClr val="FFFFCC"/>
                </a:solidFill>
                <a:latin typeface="Comic Sans MS" pitchFamily="66" charset="0"/>
              </a:rPr>
              <a:t>moins</a:t>
            </a:r>
            <a:r>
              <a:rPr lang="en-US" altLang="fr-FR" sz="2000" dirty="0">
                <a:solidFill>
                  <a:srgbClr val="FFFFCC"/>
                </a:solidFill>
                <a:latin typeface="Comic Sans MS" pitchFamily="66" charset="0"/>
              </a:rPr>
              <a:t> </a:t>
            </a:r>
            <a:r>
              <a:rPr lang="en-US" altLang="fr-FR" sz="2000" dirty="0" err="1">
                <a:solidFill>
                  <a:srgbClr val="FFFFCC"/>
                </a:solidFill>
                <a:latin typeface="Comic Sans MS" pitchFamily="66" charset="0"/>
              </a:rPr>
              <a:t>dangereux</a:t>
            </a:r>
            <a:endParaRPr lang="en-US" altLang="fr-FR" sz="2000" dirty="0">
              <a:solidFill>
                <a:srgbClr val="FFFFCC"/>
              </a:solidFill>
              <a:latin typeface="Comic Sans MS" pitchFamily="66" charset="0"/>
            </a:endParaRPr>
          </a:p>
          <a:p>
            <a:pPr lvl="1" hangingPunct="1">
              <a:lnSpc>
                <a:spcPct val="100000"/>
              </a:lnSpc>
              <a:buClrTx/>
              <a:buFontTx/>
              <a:buNone/>
            </a:pPr>
            <a:endParaRPr lang="en-US" altLang="fr-FR" sz="2000" dirty="0">
              <a:solidFill>
                <a:srgbClr val="FFFFCC"/>
              </a:solidFill>
              <a:latin typeface="Comic Sans MS" pitchFamily="66" charset="0"/>
            </a:endParaRPr>
          </a:p>
          <a:p>
            <a:pPr hangingPunct="1">
              <a:lnSpc>
                <a:spcPct val="100000"/>
              </a:lnSpc>
              <a:buClrTx/>
              <a:buFontTx/>
              <a:buNone/>
            </a:pPr>
            <a:endParaRPr lang="en-US" altLang="fr-FR" sz="2000" dirty="0">
              <a:solidFill>
                <a:srgbClr val="FFFFCC"/>
              </a:solidFill>
              <a:latin typeface="Comic Sans MS" pitchFamily="66" charset="0"/>
            </a:endParaRPr>
          </a:p>
          <a:p>
            <a:pPr hangingPunct="1">
              <a:lnSpc>
                <a:spcPct val="100000"/>
              </a:lnSpc>
              <a:buClrTx/>
              <a:buFontTx/>
              <a:buNone/>
            </a:pPr>
            <a:r>
              <a:rPr lang="en-US" altLang="fr-FR" sz="2000" dirty="0">
                <a:solidFill>
                  <a:srgbClr val="FFFFCC"/>
                </a:solidFill>
                <a:latin typeface="Comic Sans MS" pitchFamily="66" charset="0"/>
              </a:rPr>
              <a:t>Beaucoup de </a:t>
            </a:r>
            <a:r>
              <a:rPr lang="en-US" altLang="fr-FR" sz="2000" dirty="0" err="1">
                <a:solidFill>
                  <a:srgbClr val="FFFFCC"/>
                </a:solidFill>
                <a:latin typeface="Comic Sans MS" pitchFamily="66" charset="0"/>
              </a:rPr>
              <a:t>mécanismes</a:t>
            </a:r>
            <a:r>
              <a:rPr lang="en-US" altLang="fr-FR" sz="2000" dirty="0">
                <a:solidFill>
                  <a:srgbClr val="FFFFCC"/>
                </a:solidFill>
                <a:latin typeface="Comic Sans MS" pitchFamily="66" charset="0"/>
              </a:rPr>
              <a:t> à </a:t>
            </a:r>
            <a:r>
              <a:rPr lang="en-US" altLang="fr-FR" sz="2000" dirty="0" err="1">
                <a:solidFill>
                  <a:srgbClr val="FFFFCC"/>
                </a:solidFill>
                <a:latin typeface="Comic Sans MS" pitchFamily="66" charset="0"/>
              </a:rPr>
              <a:t>effets</a:t>
            </a:r>
            <a:r>
              <a:rPr lang="en-US" altLang="fr-FR" sz="2000" dirty="0">
                <a:solidFill>
                  <a:srgbClr val="FFFFCC"/>
                </a:solidFill>
                <a:latin typeface="Comic Sans MS" pitchFamily="66" charset="0"/>
              </a:rPr>
              <a:t> </a:t>
            </a:r>
            <a:r>
              <a:rPr lang="en-US" altLang="fr-FR" sz="2000" dirty="0" err="1">
                <a:solidFill>
                  <a:srgbClr val="FFFFCC"/>
                </a:solidFill>
                <a:latin typeface="Comic Sans MS" pitchFamily="66" charset="0"/>
              </a:rPr>
              <a:t>incertains</a:t>
            </a:r>
            <a:r>
              <a:rPr lang="en-US" altLang="fr-FR" sz="2000" dirty="0">
                <a:solidFill>
                  <a:srgbClr val="FFFFCC"/>
                </a:solidFill>
                <a:latin typeface="Comic Sans MS" pitchFamily="66" charset="0"/>
              </a:rPr>
              <a:t> </a:t>
            </a:r>
            <a:r>
              <a:rPr lang="en-US" altLang="fr-FR" sz="2000" dirty="0" err="1">
                <a:solidFill>
                  <a:srgbClr val="FFFFCC"/>
                </a:solidFill>
                <a:latin typeface="Comic Sans MS" pitchFamily="66" charset="0"/>
              </a:rPr>
              <a:t>ou</a:t>
            </a:r>
            <a:r>
              <a:rPr lang="en-US" altLang="fr-FR" sz="2000" dirty="0">
                <a:solidFill>
                  <a:srgbClr val="FFFFCC"/>
                </a:solidFill>
                <a:latin typeface="Comic Sans MS" pitchFamily="66" charset="0"/>
              </a:rPr>
              <a:t> </a:t>
            </a:r>
            <a:r>
              <a:rPr lang="en-US" altLang="fr-FR" sz="2000" dirty="0" err="1">
                <a:solidFill>
                  <a:srgbClr val="FFFFCC"/>
                </a:solidFill>
                <a:latin typeface="Comic Sans MS" pitchFamily="66" charset="0"/>
              </a:rPr>
              <a:t>contradictoires</a:t>
            </a:r>
            <a:endParaRPr lang="en-US" altLang="fr-FR" sz="2000" dirty="0">
              <a:solidFill>
                <a:srgbClr val="FFFFCC"/>
              </a:solidFill>
              <a:latin typeface="Comic Sans MS" pitchFamily="66" charset="0"/>
            </a:endParaRPr>
          </a:p>
          <a:p>
            <a:pPr hangingPunct="1">
              <a:lnSpc>
                <a:spcPct val="100000"/>
              </a:lnSpc>
              <a:buClrTx/>
              <a:buFontTx/>
              <a:buNone/>
            </a:pPr>
            <a:endParaRPr lang="en-US" altLang="fr-FR" sz="2000" dirty="0">
              <a:solidFill>
                <a:srgbClr val="FFFFCC"/>
              </a:solidFill>
              <a:latin typeface="Comic Sans MS" pitchFamily="66" charset="0"/>
            </a:endParaRPr>
          </a:p>
          <a:p>
            <a:pPr lvl="1" hangingPunct="1">
              <a:lnSpc>
                <a:spcPct val="100000"/>
              </a:lnSpc>
              <a:buClrTx/>
              <a:buFontTx/>
              <a:buNone/>
            </a:pPr>
            <a:r>
              <a:rPr lang="en-US" altLang="fr-FR" sz="1600" dirty="0" err="1">
                <a:solidFill>
                  <a:srgbClr val="FFFFCC"/>
                </a:solidFill>
                <a:latin typeface="Comic Sans MS" pitchFamily="66" charset="0"/>
              </a:rPr>
              <a:t>Exemple</a:t>
            </a:r>
            <a:r>
              <a:rPr lang="en-US" altLang="fr-FR" sz="1600" dirty="0">
                <a:solidFill>
                  <a:srgbClr val="FFFFCC"/>
                </a:solidFill>
                <a:latin typeface="Comic Sans MS" pitchFamily="66" charset="0"/>
              </a:rPr>
              <a:t> </a:t>
            </a:r>
            <a:r>
              <a:rPr lang="en-US" altLang="fr-FR" sz="1600" dirty="0" err="1" smtClean="0">
                <a:solidFill>
                  <a:srgbClr val="FFFFCC"/>
                </a:solidFill>
                <a:latin typeface="Comic Sans MS" pitchFamily="66" charset="0"/>
              </a:rPr>
              <a:t>d’interaction</a:t>
            </a:r>
            <a:r>
              <a:rPr lang="en-US" altLang="fr-FR" sz="1600" dirty="0" smtClean="0">
                <a:solidFill>
                  <a:srgbClr val="FFFFCC"/>
                </a:solidFill>
                <a:latin typeface="Comic Sans MS" pitchFamily="66" charset="0"/>
              </a:rPr>
              <a:t> </a:t>
            </a:r>
            <a:r>
              <a:rPr lang="en-US" altLang="fr-FR" sz="1600" dirty="0" err="1" smtClean="0">
                <a:solidFill>
                  <a:srgbClr val="FFFFCC"/>
                </a:solidFill>
                <a:latin typeface="Comic Sans MS" pitchFamily="66" charset="0"/>
              </a:rPr>
              <a:t>inattendue</a:t>
            </a:r>
            <a:r>
              <a:rPr lang="en-US" altLang="fr-FR" sz="1600" dirty="0" smtClean="0">
                <a:solidFill>
                  <a:srgbClr val="FFFFCC"/>
                </a:solidFill>
                <a:latin typeface="Comic Sans MS" pitchFamily="66" charset="0"/>
              </a:rPr>
              <a:t> : </a:t>
            </a:r>
            <a:endParaRPr lang="en-US" altLang="fr-FR" sz="1600" dirty="0">
              <a:solidFill>
                <a:srgbClr val="FFFFCC"/>
              </a:solidFill>
              <a:latin typeface="Comic Sans MS" pitchFamily="66" charset="0"/>
            </a:endParaRPr>
          </a:p>
          <a:p>
            <a:pPr lvl="1" hangingPunct="1">
              <a:lnSpc>
                <a:spcPct val="100000"/>
              </a:lnSpc>
              <a:buClrTx/>
              <a:buFontTx/>
              <a:buNone/>
            </a:pPr>
            <a:r>
              <a:rPr lang="en-US" altLang="fr-FR" sz="1600" dirty="0">
                <a:solidFill>
                  <a:srgbClr val="FFFFCC"/>
                </a:solidFill>
                <a:latin typeface="Comic Sans MS" pitchFamily="66" charset="0"/>
              </a:rPr>
              <a:t>chute des </a:t>
            </a:r>
            <a:r>
              <a:rPr lang="en-US" altLang="fr-FR" sz="1600" dirty="0" err="1">
                <a:solidFill>
                  <a:srgbClr val="FFFFCC"/>
                </a:solidFill>
                <a:latin typeface="Comic Sans MS" pitchFamily="66" charset="0"/>
              </a:rPr>
              <a:t>feuilles</a:t>
            </a:r>
            <a:r>
              <a:rPr lang="en-US" altLang="fr-FR" sz="1600" dirty="0">
                <a:solidFill>
                  <a:srgbClr val="FFFFCC"/>
                </a:solidFill>
                <a:latin typeface="Comic Sans MS" pitchFamily="66" charset="0"/>
              </a:rPr>
              <a:t> </a:t>
            </a:r>
            <a:r>
              <a:rPr lang="en-US" altLang="fr-FR" sz="1600" dirty="0" err="1">
                <a:solidFill>
                  <a:srgbClr val="FFFFCC"/>
                </a:solidFill>
                <a:latin typeface="Comic Sans MS" pitchFamily="66" charset="0"/>
              </a:rPr>
              <a:t>automnale</a:t>
            </a:r>
            <a:r>
              <a:rPr lang="en-US" altLang="fr-FR" sz="1600" dirty="0">
                <a:solidFill>
                  <a:srgbClr val="FFFFCC"/>
                </a:solidFill>
                <a:latin typeface="Comic Sans MS" pitchFamily="66" charset="0"/>
              </a:rPr>
              <a:t> plus tardive = </a:t>
            </a:r>
            <a:r>
              <a:rPr lang="en-US" altLang="fr-FR" sz="1600" dirty="0" err="1">
                <a:solidFill>
                  <a:srgbClr val="FFFFCC"/>
                </a:solidFill>
                <a:latin typeface="Comic Sans MS" pitchFamily="66" charset="0"/>
              </a:rPr>
              <a:t>problèmes</a:t>
            </a:r>
            <a:r>
              <a:rPr lang="en-US" altLang="fr-FR" sz="1600" dirty="0">
                <a:solidFill>
                  <a:srgbClr val="FFFFCC"/>
                </a:solidFill>
                <a:latin typeface="Comic Sans MS" pitchFamily="66" charset="0"/>
              </a:rPr>
              <a:t> avec les semis de </a:t>
            </a:r>
            <a:r>
              <a:rPr lang="en-US" altLang="fr-FR" sz="1600" dirty="0" err="1">
                <a:solidFill>
                  <a:srgbClr val="FFFFCC"/>
                </a:solidFill>
                <a:latin typeface="Comic Sans MS" pitchFamily="66" charset="0"/>
              </a:rPr>
              <a:t>céréales</a:t>
            </a:r>
            <a:r>
              <a:rPr lang="en-US" altLang="fr-FR" sz="1600" dirty="0">
                <a:solidFill>
                  <a:srgbClr val="FFFFCC"/>
                </a:solidFill>
                <a:latin typeface="Comic Sans MS" pitchFamily="66" charset="0"/>
              </a:rPr>
              <a:t> </a:t>
            </a:r>
            <a:r>
              <a:rPr lang="en-US" altLang="fr-FR" sz="1600" dirty="0" err="1">
                <a:solidFill>
                  <a:srgbClr val="FFFFCC"/>
                </a:solidFill>
                <a:latin typeface="Comic Sans MS" pitchFamily="66" charset="0"/>
              </a:rPr>
              <a:t>d’hiver</a:t>
            </a:r>
            <a:endParaRPr lang="en-US" altLang="fr-FR" sz="1600" dirty="0">
              <a:solidFill>
                <a:srgbClr val="FFFFCC"/>
              </a:solidFill>
              <a:latin typeface="Comic Sans MS" pitchFamily="66" charset="0"/>
            </a:endParaRPr>
          </a:p>
          <a:p>
            <a:pPr hangingPunct="1">
              <a:lnSpc>
                <a:spcPct val="100000"/>
              </a:lnSpc>
              <a:buClrTx/>
              <a:buFontTx/>
              <a:buNone/>
            </a:pPr>
            <a:endParaRPr lang="en-US" altLang="fr-FR" sz="2000" dirty="0">
              <a:solidFill>
                <a:srgbClr val="FFFFCC"/>
              </a:solidFill>
              <a:latin typeface="Comic Sans MS" pitchFamily="66" charset="0"/>
            </a:endParaRPr>
          </a:p>
        </p:txBody>
      </p:sp>
    </p:spTree>
    <p:extLst>
      <p:ext uri="{BB962C8B-B14F-4D97-AF65-F5344CB8AC3E}">
        <p14:creationId xmlns:p14="http://schemas.microsoft.com/office/powerpoint/2010/main" val="29254458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1745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89" y="1268760"/>
            <a:ext cx="835443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259632" y="6021288"/>
            <a:ext cx="5616624" cy="584775"/>
          </a:xfrm>
          <a:prstGeom prst="rect">
            <a:avLst/>
          </a:prstGeom>
          <a:noFill/>
        </p:spPr>
        <p:txBody>
          <a:bodyPr wrap="square" rtlCol="0">
            <a:spAutoFit/>
          </a:bodyPr>
          <a:lstStyle/>
          <a:p>
            <a:pPr algn="ctr"/>
            <a:r>
              <a:rPr lang="en-US" sz="3200" dirty="0" smtClean="0"/>
              <a:t>www.agroforestry.eu</a:t>
            </a:r>
            <a:endParaRPr lang="en-US" sz="3200" dirty="0"/>
          </a:p>
        </p:txBody>
      </p:sp>
    </p:spTree>
    <p:extLst>
      <p:ext uri="{BB962C8B-B14F-4D97-AF65-F5344CB8AC3E}">
        <p14:creationId xmlns:p14="http://schemas.microsoft.com/office/powerpoint/2010/main" val="214579762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EURAF</a:t>
            </a:r>
            <a:endParaRPr lang="en-US" dirty="0"/>
          </a:p>
        </p:txBody>
      </p:sp>
      <p:sp>
        <p:nvSpPr>
          <p:cNvPr id="3" name="Espace réservé du contenu 2"/>
          <p:cNvSpPr>
            <a:spLocks noGrp="1"/>
          </p:cNvSpPr>
          <p:nvPr>
            <p:ph idx="1"/>
          </p:nvPr>
        </p:nvSpPr>
        <p:spPr>
          <a:xfrm>
            <a:off x="612775" y="1600201"/>
            <a:ext cx="8153400" cy="1900808"/>
          </a:xfrm>
        </p:spPr>
        <p:txBody>
          <a:bodyPr/>
          <a:lstStyle/>
          <a:p>
            <a:r>
              <a:rPr lang="en-US" sz="2000" dirty="0" smtClean="0">
                <a:solidFill>
                  <a:schemeClr val="bg1"/>
                </a:solidFill>
              </a:rPr>
              <a:t>L’EURAF </a:t>
            </a:r>
            <a:r>
              <a:rPr lang="en-US" sz="2000" dirty="0" err="1" smtClean="0">
                <a:solidFill>
                  <a:schemeClr val="bg1"/>
                </a:solidFill>
              </a:rPr>
              <a:t>regroupe</a:t>
            </a:r>
            <a:r>
              <a:rPr lang="en-US" sz="2000" dirty="0" smtClean="0">
                <a:solidFill>
                  <a:schemeClr val="bg1"/>
                </a:solidFill>
              </a:rPr>
              <a:t> </a:t>
            </a:r>
            <a:r>
              <a:rPr lang="en-US" sz="2000" dirty="0" smtClean="0">
                <a:solidFill>
                  <a:schemeClr val="bg1"/>
                </a:solidFill>
              </a:rPr>
              <a:t>8 </a:t>
            </a:r>
            <a:r>
              <a:rPr lang="en-US" sz="2000" dirty="0" smtClean="0">
                <a:solidFill>
                  <a:schemeClr val="bg1"/>
                </a:solidFill>
              </a:rPr>
              <a:t>associations </a:t>
            </a:r>
            <a:r>
              <a:rPr lang="en-US" sz="2000" dirty="0" err="1" smtClean="0">
                <a:solidFill>
                  <a:schemeClr val="bg1"/>
                </a:solidFill>
              </a:rPr>
              <a:t>nationales</a:t>
            </a:r>
            <a:r>
              <a:rPr lang="en-US" sz="2000" dirty="0" smtClean="0">
                <a:solidFill>
                  <a:schemeClr val="bg1"/>
                </a:solidFill>
              </a:rPr>
              <a:t> </a:t>
            </a:r>
            <a:r>
              <a:rPr lang="en-US" sz="2000" dirty="0" err="1" smtClean="0">
                <a:solidFill>
                  <a:schemeClr val="bg1"/>
                </a:solidFill>
              </a:rPr>
              <a:t>d’agroforesterie</a:t>
            </a:r>
            <a:r>
              <a:rPr lang="en-US" sz="2000" dirty="0" smtClean="0">
                <a:solidFill>
                  <a:schemeClr val="bg1"/>
                </a:solidFill>
              </a:rPr>
              <a:t> (France, UK, </a:t>
            </a:r>
            <a:r>
              <a:rPr lang="en-US" sz="2000" dirty="0" err="1" smtClean="0">
                <a:solidFill>
                  <a:schemeClr val="bg1"/>
                </a:solidFill>
              </a:rPr>
              <a:t>Espagne</a:t>
            </a:r>
            <a:r>
              <a:rPr lang="en-US" sz="2000" dirty="0" smtClean="0">
                <a:solidFill>
                  <a:schemeClr val="bg1"/>
                </a:solidFill>
              </a:rPr>
              <a:t>, </a:t>
            </a:r>
            <a:r>
              <a:rPr lang="en-US" sz="2000" dirty="0" err="1" smtClean="0">
                <a:solidFill>
                  <a:schemeClr val="bg1"/>
                </a:solidFill>
              </a:rPr>
              <a:t>Allemagne</a:t>
            </a:r>
            <a:r>
              <a:rPr lang="en-US" sz="2000" dirty="0" smtClean="0">
                <a:solidFill>
                  <a:schemeClr val="bg1"/>
                </a:solidFill>
              </a:rPr>
              <a:t>, </a:t>
            </a:r>
            <a:r>
              <a:rPr lang="en-US" sz="2000" dirty="0" err="1" smtClean="0">
                <a:solidFill>
                  <a:schemeClr val="bg1"/>
                </a:solidFill>
              </a:rPr>
              <a:t>Grèce</a:t>
            </a:r>
            <a:r>
              <a:rPr lang="en-US" sz="2000" dirty="0" smtClean="0">
                <a:solidFill>
                  <a:schemeClr val="bg1"/>
                </a:solidFill>
              </a:rPr>
              <a:t>, </a:t>
            </a:r>
            <a:r>
              <a:rPr lang="en-US" sz="2000" dirty="0" err="1" smtClean="0">
                <a:solidFill>
                  <a:schemeClr val="bg1"/>
                </a:solidFill>
              </a:rPr>
              <a:t>Suède</a:t>
            </a:r>
            <a:r>
              <a:rPr lang="en-US" sz="2000" dirty="0" smtClean="0">
                <a:solidFill>
                  <a:schemeClr val="bg1"/>
                </a:solidFill>
              </a:rPr>
              <a:t>, </a:t>
            </a:r>
            <a:r>
              <a:rPr lang="en-US" sz="2000" dirty="0" err="1" smtClean="0">
                <a:solidFill>
                  <a:schemeClr val="bg1"/>
                </a:solidFill>
              </a:rPr>
              <a:t>Italie</a:t>
            </a:r>
            <a:r>
              <a:rPr lang="en-US" sz="2000" dirty="0" smtClean="0">
                <a:solidFill>
                  <a:schemeClr val="bg1"/>
                </a:solidFill>
              </a:rPr>
              <a:t>, </a:t>
            </a:r>
            <a:r>
              <a:rPr lang="en-US" sz="2000" dirty="0" err="1" smtClean="0">
                <a:solidFill>
                  <a:schemeClr val="bg1"/>
                </a:solidFill>
              </a:rPr>
              <a:t>Belgique</a:t>
            </a:r>
            <a:r>
              <a:rPr lang="en-US" sz="2000" dirty="0" smtClean="0">
                <a:solidFill>
                  <a:schemeClr val="bg1"/>
                </a:solidFill>
              </a:rPr>
              <a:t>). </a:t>
            </a:r>
            <a:r>
              <a:rPr lang="en-US" sz="2000" dirty="0" err="1" smtClean="0">
                <a:solidFill>
                  <a:schemeClr val="bg1"/>
                </a:solidFill>
              </a:rPr>
              <a:t>D’autres</a:t>
            </a:r>
            <a:r>
              <a:rPr lang="en-US" sz="2000" dirty="0" smtClean="0">
                <a:solidFill>
                  <a:schemeClr val="bg1"/>
                </a:solidFill>
              </a:rPr>
              <a:t> </a:t>
            </a:r>
            <a:r>
              <a:rPr lang="en-US" sz="2000" dirty="0" err="1" smtClean="0">
                <a:solidFill>
                  <a:schemeClr val="bg1"/>
                </a:solidFill>
              </a:rPr>
              <a:t>sont</a:t>
            </a:r>
            <a:r>
              <a:rPr lang="en-US" sz="2000" dirty="0" smtClean="0">
                <a:solidFill>
                  <a:schemeClr val="bg1"/>
                </a:solidFill>
              </a:rPr>
              <a:t> en </a:t>
            </a:r>
            <a:r>
              <a:rPr lang="en-US" sz="2000" dirty="0" err="1" smtClean="0">
                <a:solidFill>
                  <a:schemeClr val="bg1"/>
                </a:solidFill>
              </a:rPr>
              <a:t>cours</a:t>
            </a:r>
            <a:r>
              <a:rPr lang="en-US" sz="2000" dirty="0" smtClean="0">
                <a:solidFill>
                  <a:schemeClr val="bg1"/>
                </a:solidFill>
              </a:rPr>
              <a:t> de </a:t>
            </a:r>
            <a:r>
              <a:rPr lang="en-US" sz="2000" dirty="0" smtClean="0">
                <a:solidFill>
                  <a:schemeClr val="bg1"/>
                </a:solidFill>
              </a:rPr>
              <a:t>constitution</a:t>
            </a:r>
            <a:endParaRPr lang="en-US" sz="2000" dirty="0" smtClean="0">
              <a:solidFill>
                <a:schemeClr val="bg1"/>
              </a:solidFill>
            </a:endParaRPr>
          </a:p>
          <a:p>
            <a:endParaRPr lang="en-US" sz="2000" dirty="0">
              <a:solidFill>
                <a:schemeClr val="bg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1" y="3861048"/>
            <a:ext cx="3002401" cy="2996952"/>
          </a:xfrm>
          <a:prstGeom prst="rect">
            <a:avLst/>
          </a:prstGeom>
        </p:spPr>
      </p:pic>
      <p:sp>
        <p:nvSpPr>
          <p:cNvPr id="5" name="Espace réservé du contenu 2"/>
          <p:cNvSpPr txBox="1">
            <a:spLocks/>
          </p:cNvSpPr>
          <p:nvPr/>
        </p:nvSpPr>
        <p:spPr bwMode="auto">
          <a:xfrm>
            <a:off x="611560" y="4005064"/>
            <a:ext cx="5112568" cy="190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1"/>
              </a:buClr>
              <a:buSzPct val="60000"/>
              <a:buFont typeface="Wingdings 2" pitchFamily="18" charset="2"/>
              <a:buChar char="¢"/>
              <a:defRPr sz="28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a:solidFill>
                  <a:schemeClr val="tx1"/>
                </a:solidFill>
                <a:latin typeface="+mn-lt"/>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400">
                <a:solidFill>
                  <a:schemeClr val="tx1"/>
                </a:solidFill>
                <a:latin typeface="+mn-lt"/>
              </a:defRPr>
            </a:lvl3pPr>
            <a:lvl4pPr marL="1371600" indent="-228600" algn="l" rtl="0" eaLnBrk="0" fontAlgn="base" hangingPunct="0">
              <a:spcBef>
                <a:spcPts val="400"/>
              </a:spcBef>
              <a:spcAft>
                <a:spcPct val="0"/>
              </a:spcAft>
              <a:buClr>
                <a:srgbClr val="B58B80"/>
              </a:buClr>
              <a:buSzPct val="75000"/>
              <a:buFont typeface="Wingdings" pitchFamily="2" charset="2"/>
              <a:buChar char=""/>
              <a:defRPr sz="2000">
                <a:solidFill>
                  <a:schemeClr val="tx1"/>
                </a:solidFill>
                <a:latin typeface="+mn-lt"/>
              </a:defRPr>
            </a:lvl4pPr>
            <a:lvl5pPr marL="1828800" indent="-228600" algn="l" rtl="0" eaLnBrk="0" fontAlgn="base" hangingPunct="0">
              <a:spcBef>
                <a:spcPts val="400"/>
              </a:spcBef>
              <a:spcAft>
                <a:spcPct val="0"/>
              </a:spcAft>
              <a:buClr>
                <a:srgbClr val="C3986D"/>
              </a:buClr>
              <a:buSzPct val="65000"/>
              <a:buFont typeface="Wingdings" pitchFamily="2" charset="2"/>
              <a:buChar char=""/>
              <a:defRPr>
                <a:solidFill>
                  <a:schemeClr val="tx1"/>
                </a:solidFill>
                <a:latin typeface="+mn-lt"/>
              </a:defRPr>
            </a:lvl5pPr>
            <a:lvl6pPr marL="2286000" indent="-228600" algn="l" rtl="0" eaLnBrk="0" fontAlgn="base" hangingPunct="0">
              <a:spcBef>
                <a:spcPts val="400"/>
              </a:spcBef>
              <a:spcAft>
                <a:spcPct val="0"/>
              </a:spcAft>
              <a:buClr>
                <a:srgbClr val="C3986D"/>
              </a:buClr>
              <a:buSzPct val="65000"/>
              <a:buFont typeface="Wingdings" pitchFamily="2" charset="2"/>
              <a:buChar char=""/>
              <a:defRPr>
                <a:solidFill>
                  <a:schemeClr val="tx1"/>
                </a:solidFill>
                <a:latin typeface="+mn-lt"/>
              </a:defRPr>
            </a:lvl6pPr>
            <a:lvl7pPr marL="2743200" indent="-228600" algn="l" rtl="0" eaLnBrk="0" fontAlgn="base" hangingPunct="0">
              <a:spcBef>
                <a:spcPts val="400"/>
              </a:spcBef>
              <a:spcAft>
                <a:spcPct val="0"/>
              </a:spcAft>
              <a:buClr>
                <a:srgbClr val="C3986D"/>
              </a:buClr>
              <a:buSzPct val="65000"/>
              <a:buFont typeface="Wingdings" pitchFamily="2" charset="2"/>
              <a:buChar char=""/>
              <a:defRPr>
                <a:solidFill>
                  <a:schemeClr val="tx1"/>
                </a:solidFill>
                <a:latin typeface="+mn-lt"/>
              </a:defRPr>
            </a:lvl7pPr>
            <a:lvl8pPr marL="3200400" indent="-228600" algn="l" rtl="0" eaLnBrk="0" fontAlgn="base" hangingPunct="0">
              <a:spcBef>
                <a:spcPts val="400"/>
              </a:spcBef>
              <a:spcAft>
                <a:spcPct val="0"/>
              </a:spcAft>
              <a:buClr>
                <a:srgbClr val="C3986D"/>
              </a:buClr>
              <a:buSzPct val="65000"/>
              <a:buFont typeface="Wingdings" pitchFamily="2" charset="2"/>
              <a:buChar char=""/>
              <a:defRPr>
                <a:solidFill>
                  <a:schemeClr val="tx1"/>
                </a:solidFill>
                <a:latin typeface="+mn-lt"/>
              </a:defRPr>
            </a:lvl8pPr>
            <a:lvl9pPr marL="3657600" indent="-228600" algn="l" rtl="0" eaLnBrk="0" fontAlgn="base" hangingPunct="0">
              <a:spcBef>
                <a:spcPts val="400"/>
              </a:spcBef>
              <a:spcAft>
                <a:spcPct val="0"/>
              </a:spcAft>
              <a:buClr>
                <a:srgbClr val="C3986D"/>
              </a:buClr>
              <a:buSzPct val="65000"/>
              <a:buFont typeface="Wingdings" pitchFamily="2" charset="2"/>
              <a:buChar char=""/>
              <a:defRPr>
                <a:solidFill>
                  <a:schemeClr val="tx1"/>
                </a:solidFill>
                <a:latin typeface="+mn-lt"/>
              </a:defRPr>
            </a:lvl9pPr>
          </a:lstStyle>
          <a:p>
            <a:r>
              <a:rPr lang="en-US" sz="2000" dirty="0" err="1" smtClean="0">
                <a:solidFill>
                  <a:schemeClr val="bg1"/>
                </a:solidFill>
              </a:rPr>
              <a:t>Ainsi</a:t>
            </a:r>
            <a:r>
              <a:rPr lang="en-US" sz="2000" dirty="0" smtClean="0">
                <a:solidFill>
                  <a:schemeClr val="bg1"/>
                </a:solidFill>
              </a:rPr>
              <a:t> </a:t>
            </a:r>
            <a:r>
              <a:rPr lang="en-US" sz="2000" dirty="0" err="1" smtClean="0">
                <a:solidFill>
                  <a:schemeClr val="bg1"/>
                </a:solidFill>
              </a:rPr>
              <a:t>que</a:t>
            </a:r>
            <a:r>
              <a:rPr lang="en-US" sz="2000" dirty="0" smtClean="0">
                <a:solidFill>
                  <a:schemeClr val="bg1"/>
                </a:solidFill>
              </a:rPr>
              <a:t> 150 </a:t>
            </a:r>
            <a:r>
              <a:rPr lang="en-US" sz="2000" dirty="0" err="1" smtClean="0">
                <a:solidFill>
                  <a:schemeClr val="bg1"/>
                </a:solidFill>
              </a:rPr>
              <a:t>membres</a:t>
            </a:r>
            <a:r>
              <a:rPr lang="en-US" sz="2000" dirty="0" smtClean="0">
                <a:solidFill>
                  <a:schemeClr val="bg1"/>
                </a:solidFill>
              </a:rPr>
              <a:t> </a:t>
            </a:r>
            <a:r>
              <a:rPr lang="en-US" sz="2000" dirty="0" err="1" smtClean="0">
                <a:solidFill>
                  <a:schemeClr val="bg1"/>
                </a:solidFill>
              </a:rPr>
              <a:t>individuels</a:t>
            </a:r>
            <a:r>
              <a:rPr lang="en-US" sz="2000" dirty="0" smtClean="0">
                <a:solidFill>
                  <a:schemeClr val="bg1"/>
                </a:solidFill>
              </a:rPr>
              <a:t> </a:t>
            </a:r>
            <a:r>
              <a:rPr lang="en-US" sz="2000" dirty="0" err="1" smtClean="0">
                <a:solidFill>
                  <a:schemeClr val="bg1"/>
                </a:solidFill>
              </a:rPr>
              <a:t>dans</a:t>
            </a:r>
            <a:r>
              <a:rPr lang="en-US" sz="2000" dirty="0" smtClean="0">
                <a:solidFill>
                  <a:schemeClr val="bg1"/>
                </a:solidFill>
              </a:rPr>
              <a:t> 17 pays </a:t>
            </a:r>
            <a:r>
              <a:rPr lang="en-US" sz="2000" dirty="0" err="1" smtClean="0">
                <a:solidFill>
                  <a:schemeClr val="bg1"/>
                </a:solidFill>
              </a:rPr>
              <a:t>européens</a:t>
            </a:r>
            <a:endParaRPr lang="en-US" sz="2000" dirty="0">
              <a:solidFill>
                <a:schemeClr val="bg1"/>
              </a:solidFill>
            </a:endParaRPr>
          </a:p>
        </p:txBody>
      </p:sp>
    </p:spTree>
    <p:extLst>
      <p:ext uri="{BB962C8B-B14F-4D97-AF65-F5344CB8AC3E}">
        <p14:creationId xmlns:p14="http://schemas.microsoft.com/office/powerpoint/2010/main" val="411365767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5683" y="0"/>
            <a:ext cx="2912633" cy="6858000"/>
          </a:xfrm>
          <a:prstGeom prst="rect">
            <a:avLst/>
          </a:prstGeom>
        </p:spPr>
      </p:pic>
    </p:spTree>
    <p:extLst>
      <p:ext uri="{BB962C8B-B14F-4D97-AF65-F5344CB8AC3E}">
        <p14:creationId xmlns:p14="http://schemas.microsoft.com/office/powerpoint/2010/main" val="23518768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55576" y="1268760"/>
            <a:ext cx="7920880" cy="3170099"/>
          </a:xfrm>
          <a:prstGeom prst="rect">
            <a:avLst/>
          </a:prstGeom>
          <a:noFill/>
        </p:spPr>
        <p:txBody>
          <a:bodyPr wrap="square" rtlCol="0">
            <a:spAutoFit/>
          </a:bodyPr>
          <a:lstStyle/>
          <a:p>
            <a:r>
              <a:rPr lang="fr-FR" sz="2800" dirty="0" smtClean="0"/>
              <a:t>Prochains évènements à ne pas manquer :</a:t>
            </a:r>
          </a:p>
          <a:p>
            <a:endParaRPr lang="fr-FR" sz="2800" dirty="0"/>
          </a:p>
          <a:p>
            <a:r>
              <a:rPr lang="fr-FR" sz="2400" dirty="0" smtClean="0"/>
              <a:t>3ième congrès mondial d’agroforesterie (New Delhi, février 2014)</a:t>
            </a:r>
          </a:p>
          <a:p>
            <a:endParaRPr lang="fr-FR" sz="2400" dirty="0"/>
          </a:p>
          <a:p>
            <a:r>
              <a:rPr lang="fr-FR" sz="2400" dirty="0" smtClean="0"/>
              <a:t>Seconde conférence européenne d’agroforesterie (Cottbus, 2-6 juin 2014)</a:t>
            </a:r>
          </a:p>
          <a:p>
            <a:endParaRPr lang="fr-FR" sz="2400" dirty="0"/>
          </a:p>
        </p:txBody>
      </p:sp>
    </p:spTree>
    <p:extLst>
      <p:ext uri="{BB962C8B-B14F-4D97-AF65-F5344CB8AC3E}">
        <p14:creationId xmlns:p14="http://schemas.microsoft.com/office/powerpoint/2010/main" val="543048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6" descr="C:\TERRAINS\Vezenobres\TEXTES\Images Vézénobres comprimées pour présentation ppt\Plantation Vézénob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27701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1030"/>
          <p:cNvSpPr txBox="1">
            <a:spLocks noChangeArrowheads="1"/>
          </p:cNvSpPr>
          <p:nvPr/>
        </p:nvSpPr>
        <p:spPr bwMode="auto">
          <a:xfrm>
            <a:off x="1676400" y="4953000"/>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000">
                <a:solidFill>
                  <a:srgbClr val="FFCC00"/>
                </a:solidFill>
                <a:latin typeface="Calibri" pitchFamily="34" charset="0"/>
                <a:cs typeface="Calibri" pitchFamily="34" charset="0"/>
              </a:rPr>
              <a:t>1996</a:t>
            </a:r>
          </a:p>
        </p:txBody>
      </p:sp>
      <p:grpSp>
        <p:nvGrpSpPr>
          <p:cNvPr id="22532" name="Group 1034"/>
          <p:cNvGrpSpPr>
            <a:grpSpLocks/>
          </p:cNvGrpSpPr>
          <p:nvPr/>
        </p:nvGrpSpPr>
        <p:grpSpPr bwMode="auto">
          <a:xfrm>
            <a:off x="1981200" y="0"/>
            <a:ext cx="2868613" cy="4495800"/>
            <a:chOff x="1248" y="0"/>
            <a:chExt cx="1807" cy="2832"/>
          </a:xfrm>
        </p:grpSpPr>
        <p:pic>
          <p:nvPicPr>
            <p:cNvPr id="22539" name="Picture 1027" descr="C:\Images INRA\Agrisylviculture\Vézénobres\1995-1996\Copie de vézé1.jpg"/>
            <p:cNvPicPr>
              <a:picLocks noChangeAspect="1" noChangeArrowheads="1"/>
            </p:cNvPicPr>
            <p:nvPr/>
          </p:nvPicPr>
          <p:blipFill>
            <a:blip r:embed="rId4">
              <a:extLst>
                <a:ext uri="{28A0092B-C50C-407E-A947-70E740481C1C}">
                  <a14:useLocalDpi xmlns:a14="http://schemas.microsoft.com/office/drawing/2010/main" val="0"/>
                </a:ext>
              </a:extLst>
            </a:blip>
            <a:srcRect b="3963"/>
            <a:stretch>
              <a:fillRect/>
            </a:stretch>
          </p:blipFill>
          <p:spPr bwMode="auto">
            <a:xfrm>
              <a:off x="1248" y="0"/>
              <a:ext cx="1807"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1031"/>
            <p:cNvSpPr txBox="1">
              <a:spLocks noChangeArrowheads="1"/>
            </p:cNvSpPr>
            <p:nvPr/>
          </p:nvSpPr>
          <p:spPr bwMode="auto">
            <a:xfrm>
              <a:off x="1824" y="2016"/>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000">
                  <a:solidFill>
                    <a:srgbClr val="FFCC00"/>
                  </a:solidFill>
                  <a:latin typeface="Calibri" pitchFamily="34" charset="0"/>
                  <a:cs typeface="Calibri" pitchFamily="34" charset="0"/>
                </a:rPr>
                <a:t>1997</a:t>
              </a:r>
            </a:p>
          </p:txBody>
        </p:sp>
      </p:grpSp>
      <p:grpSp>
        <p:nvGrpSpPr>
          <p:cNvPr id="22533" name="Group 1035"/>
          <p:cNvGrpSpPr>
            <a:grpSpLocks/>
          </p:cNvGrpSpPr>
          <p:nvPr/>
        </p:nvGrpSpPr>
        <p:grpSpPr bwMode="auto">
          <a:xfrm>
            <a:off x="4876800" y="152400"/>
            <a:ext cx="4648200" cy="3486150"/>
            <a:chOff x="3072" y="96"/>
            <a:chExt cx="2928" cy="2196"/>
          </a:xfrm>
        </p:grpSpPr>
        <p:pic>
          <p:nvPicPr>
            <p:cNvPr id="22537" name="Picture 1028" descr="C:\Temporaire\Images compressées pour envoi par mail\Vézénobres\Dscn05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96"/>
              <a:ext cx="2928" cy="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 Box 1032"/>
            <p:cNvSpPr txBox="1">
              <a:spLocks noChangeArrowheads="1"/>
            </p:cNvSpPr>
            <p:nvPr/>
          </p:nvSpPr>
          <p:spPr bwMode="auto">
            <a:xfrm>
              <a:off x="4080" y="1872"/>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000">
                  <a:solidFill>
                    <a:srgbClr val="FFCC00"/>
                  </a:solidFill>
                  <a:latin typeface="Calibri" pitchFamily="34" charset="0"/>
                  <a:cs typeface="Calibri" pitchFamily="34" charset="0"/>
                </a:rPr>
                <a:t>2002</a:t>
              </a:r>
            </a:p>
          </p:txBody>
        </p:sp>
      </p:grpSp>
      <p:grpSp>
        <p:nvGrpSpPr>
          <p:cNvPr id="22534" name="Group 1036"/>
          <p:cNvGrpSpPr>
            <a:grpSpLocks/>
          </p:cNvGrpSpPr>
          <p:nvPr/>
        </p:nvGrpSpPr>
        <p:grpSpPr bwMode="auto">
          <a:xfrm>
            <a:off x="4267200" y="3810000"/>
            <a:ext cx="4191000" cy="2795588"/>
            <a:chOff x="2688" y="2400"/>
            <a:chExt cx="2640" cy="1761"/>
          </a:xfrm>
        </p:grpSpPr>
        <p:pic>
          <p:nvPicPr>
            <p:cNvPr id="22535" name="Picture 1029" descr="C:\Documents and Settings\Photothèque\Best-off\Images compressées pour envoi par mail\images pour le site INTERNET SAFE\Images possibles du mois\IMG_0528_1_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8" y="2400"/>
              <a:ext cx="2640" cy="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1033"/>
            <p:cNvSpPr txBox="1">
              <a:spLocks noChangeArrowheads="1"/>
            </p:cNvSpPr>
            <p:nvPr/>
          </p:nvSpPr>
          <p:spPr bwMode="auto">
            <a:xfrm>
              <a:off x="4320" y="3600"/>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000">
                  <a:solidFill>
                    <a:srgbClr val="FFCC00"/>
                  </a:solidFill>
                  <a:latin typeface="Calibri" pitchFamily="34" charset="0"/>
                  <a:cs typeface="Calibri" pitchFamily="34" charset="0"/>
                </a:rPr>
                <a:t>2005</a:t>
              </a:r>
            </a:p>
          </p:txBody>
        </p:sp>
      </p:grpSp>
    </p:spTree>
    <p:extLst>
      <p:ext uri="{BB962C8B-B14F-4D97-AF65-F5344CB8AC3E}">
        <p14:creationId xmlns:p14="http://schemas.microsoft.com/office/powerpoint/2010/main" val="367457156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267744" y="5755120"/>
            <a:ext cx="3024336" cy="830997"/>
          </a:xfrm>
          <a:prstGeom prst="rect">
            <a:avLst/>
          </a:prstGeom>
          <a:noFill/>
          <a:ln>
            <a:solidFill>
              <a:schemeClr val="accent1">
                <a:lumMod val="40000"/>
                <a:lumOff val="60000"/>
              </a:schemeClr>
            </a:solidFill>
          </a:ln>
          <a:effectLst>
            <a:outerShdw blurRad="50800" dist="38100" dir="2700000" algn="tl" rotWithShape="0">
              <a:prstClr val="black">
                <a:alpha val="40000"/>
              </a:prstClr>
            </a:outerShdw>
          </a:effectLst>
        </p:spPr>
        <p:txBody>
          <a:bodyPr wrap="square">
            <a:spAutoFit/>
          </a:bodyPr>
          <a:lstStyle/>
          <a:p>
            <a:pPr algn="ctr" fontAlgn="auto">
              <a:spcBef>
                <a:spcPts val="0"/>
              </a:spcBef>
              <a:spcAft>
                <a:spcPts val="0"/>
              </a:spcAft>
              <a:defRPr/>
            </a:pPr>
            <a:r>
              <a:rPr lang="fr-FR" sz="2400" b="1" dirty="0">
                <a:effectLst>
                  <a:outerShdw blurRad="38100" dist="38100" dir="2700000" algn="tl">
                    <a:srgbClr val="000000">
                      <a:alpha val="43137"/>
                    </a:srgbClr>
                  </a:outerShdw>
                </a:effectLst>
                <a:latin typeface="+mn-lt"/>
                <a:cs typeface="+mn-cs"/>
              </a:rPr>
              <a:t>Merci </a:t>
            </a:r>
            <a:r>
              <a:rPr lang="fr-FR" sz="2400" b="1" dirty="0" smtClean="0">
                <a:effectLst>
                  <a:outerShdw blurRad="38100" dist="38100" dir="2700000" algn="tl">
                    <a:srgbClr val="000000">
                      <a:alpha val="43137"/>
                    </a:srgbClr>
                  </a:outerShdw>
                </a:effectLst>
                <a:latin typeface="+mn-lt"/>
                <a:cs typeface="+mn-cs"/>
              </a:rPr>
              <a:t>de m’avoir… écouté</a:t>
            </a:r>
            <a:endParaRPr lang="fr-FR" sz="2400" b="1" dirty="0">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716439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Images INRA\Agrisylviculture\Systèmes traditionnels\anatolie Y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81000"/>
            <a:ext cx="11201400" cy="840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873438"/>
      </p:ext>
    </p:extLst>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067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po0000b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034"/>
          <p:cNvSpPr txBox="1">
            <a:spLocks noChangeArrowheads="1"/>
          </p:cNvSpPr>
          <p:nvPr/>
        </p:nvSpPr>
        <p:spPr bwMode="auto">
          <a:xfrm>
            <a:off x="3124200" y="3048000"/>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000">
                <a:solidFill>
                  <a:srgbClr val="FFCC00"/>
                </a:solidFill>
                <a:latin typeface="Calibri" pitchFamily="34" charset="0"/>
                <a:cs typeface="Calibri" pitchFamily="34" charset="0"/>
              </a:rPr>
              <a:t>2003</a:t>
            </a:r>
          </a:p>
        </p:txBody>
      </p:sp>
      <p:grpSp>
        <p:nvGrpSpPr>
          <p:cNvPr id="23556" name="Group 1037"/>
          <p:cNvGrpSpPr>
            <a:grpSpLocks/>
          </p:cNvGrpSpPr>
          <p:nvPr/>
        </p:nvGrpSpPr>
        <p:grpSpPr bwMode="auto">
          <a:xfrm>
            <a:off x="5105400" y="762000"/>
            <a:ext cx="3886200" cy="5181600"/>
            <a:chOff x="3216" y="480"/>
            <a:chExt cx="2448" cy="3264"/>
          </a:xfrm>
        </p:grpSpPr>
        <p:pic>
          <p:nvPicPr>
            <p:cNvPr id="23560" name="Picture 1032" descr="C:\Documents and Settings\Photothèque\Agrisylviculture\Vézénobres\2009\12 décembre 2009\2009_12_14\C_0001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480"/>
              <a:ext cx="2448"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035"/>
            <p:cNvSpPr txBox="1">
              <a:spLocks noChangeArrowheads="1"/>
            </p:cNvSpPr>
            <p:nvPr/>
          </p:nvSpPr>
          <p:spPr bwMode="auto">
            <a:xfrm>
              <a:off x="4464" y="3120"/>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000">
                  <a:solidFill>
                    <a:srgbClr val="FFCC00"/>
                  </a:solidFill>
                  <a:latin typeface="Calibri" pitchFamily="34" charset="0"/>
                  <a:cs typeface="Calibri" pitchFamily="34" charset="0"/>
                </a:rPr>
                <a:t>2009</a:t>
              </a:r>
            </a:p>
          </p:txBody>
        </p:sp>
      </p:grpSp>
      <p:grpSp>
        <p:nvGrpSpPr>
          <p:cNvPr id="23557" name="Group 1038"/>
          <p:cNvGrpSpPr>
            <a:grpSpLocks/>
          </p:cNvGrpSpPr>
          <p:nvPr/>
        </p:nvGrpSpPr>
        <p:grpSpPr bwMode="auto">
          <a:xfrm>
            <a:off x="609600" y="3714750"/>
            <a:ext cx="4191000" cy="3143250"/>
            <a:chOff x="384" y="2340"/>
            <a:chExt cx="2640" cy="1980"/>
          </a:xfrm>
        </p:grpSpPr>
        <p:pic>
          <p:nvPicPr>
            <p:cNvPr id="23558" name="Picture 1033" descr="C:\Documents and Settings\Photothèque\Agrisylviculture\Vézénobres\2010\01 janvier 2010\Explotation peupliers\C_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2340"/>
              <a:ext cx="2640" cy="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1036"/>
            <p:cNvSpPr txBox="1">
              <a:spLocks noChangeArrowheads="1"/>
            </p:cNvSpPr>
            <p:nvPr/>
          </p:nvSpPr>
          <p:spPr bwMode="auto">
            <a:xfrm>
              <a:off x="2352" y="3840"/>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000">
                  <a:solidFill>
                    <a:srgbClr val="FFCC00"/>
                  </a:solidFill>
                  <a:latin typeface="Calibri" pitchFamily="34" charset="0"/>
                  <a:cs typeface="Calibri" pitchFamily="34" charset="0"/>
                </a:rPr>
                <a:t>2010</a:t>
              </a:r>
            </a:p>
          </p:txBody>
        </p:sp>
      </p:grpSp>
    </p:spTree>
    <p:extLst>
      <p:ext uri="{BB962C8B-B14F-4D97-AF65-F5344CB8AC3E}">
        <p14:creationId xmlns:p14="http://schemas.microsoft.com/office/powerpoint/2010/main" val="3045435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07" name="Rectangle 27"/>
          <p:cNvSpPr>
            <a:spLocks noChangeArrowheads="1"/>
          </p:cNvSpPr>
          <p:nvPr/>
        </p:nvSpPr>
        <p:spPr bwMode="auto">
          <a:xfrm rot="5400000">
            <a:off x="5886450" y="2879725"/>
            <a:ext cx="1066800" cy="2971800"/>
          </a:xfrm>
          <a:prstGeom prst="rect">
            <a:avLst/>
          </a:prstGeom>
          <a:solidFill>
            <a:srgbClr val="00FF00"/>
          </a:solidFill>
          <a:ln w="0">
            <a:solidFill>
              <a:schemeClr val="folHlink"/>
            </a:solidFill>
            <a:miter lim="800000"/>
            <a:headEnd/>
            <a:tailEnd/>
          </a:ln>
        </p:spPr>
        <p:txBody>
          <a:bodyPr wrap="none" anchor="ctr"/>
          <a:lstStyle/>
          <a:p>
            <a:endParaRPr lang="fr-FR">
              <a:latin typeface="Calibri" pitchFamily="34" charset="0"/>
              <a:cs typeface="Calibri" pitchFamily="34" charset="0"/>
            </a:endParaRPr>
          </a:p>
        </p:txBody>
      </p:sp>
      <p:sp>
        <p:nvSpPr>
          <p:cNvPr id="46118" name="Text Box 38"/>
          <p:cNvSpPr txBox="1">
            <a:spLocks noChangeArrowheads="1"/>
          </p:cNvSpPr>
          <p:nvPr/>
        </p:nvSpPr>
        <p:spPr bwMode="auto">
          <a:xfrm>
            <a:off x="5435600" y="4056063"/>
            <a:ext cx="1881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400" b="1" dirty="0" smtClean="0">
                <a:latin typeface="Calibri" pitchFamily="34" charset="0"/>
                <a:cs typeface="Calibri" pitchFamily="34" charset="0"/>
              </a:rPr>
              <a:t>Forêt </a:t>
            </a:r>
            <a:endParaRPr lang="fr-FR" sz="2400" b="1" dirty="0">
              <a:latin typeface="Calibri" pitchFamily="34" charset="0"/>
              <a:cs typeface="Calibri" pitchFamily="34" charset="0"/>
            </a:endParaRPr>
          </a:p>
        </p:txBody>
      </p:sp>
      <p:sp>
        <p:nvSpPr>
          <p:cNvPr id="21523" name="Rectangle 24"/>
          <p:cNvSpPr>
            <a:spLocks noChangeArrowheads="1"/>
          </p:cNvSpPr>
          <p:nvPr/>
        </p:nvSpPr>
        <p:spPr bwMode="auto">
          <a:xfrm rot="5400000">
            <a:off x="304800" y="2117725"/>
            <a:ext cx="2590800" cy="2971800"/>
          </a:xfrm>
          <a:prstGeom prst="rect">
            <a:avLst/>
          </a:prstGeom>
          <a:solidFill>
            <a:srgbClr val="FFC000"/>
          </a:solidFill>
          <a:ln w="0">
            <a:solidFill>
              <a:schemeClr val="accent1"/>
            </a:solidFill>
            <a:miter lim="800000"/>
            <a:headEnd/>
            <a:tailEnd/>
          </a:ln>
        </p:spPr>
        <p:txBody>
          <a:bodyPr wrap="none" anchor="ctr"/>
          <a:lstStyle/>
          <a:p>
            <a:endParaRPr lang="fr-FR">
              <a:latin typeface="Calibri" pitchFamily="34" charset="0"/>
              <a:cs typeface="Calibri" pitchFamily="34" charset="0"/>
            </a:endParaRPr>
          </a:p>
        </p:txBody>
      </p:sp>
      <p:sp>
        <p:nvSpPr>
          <p:cNvPr id="21524" name="Line 28"/>
          <p:cNvSpPr>
            <a:spLocks noChangeShapeType="1"/>
          </p:cNvSpPr>
          <p:nvPr/>
        </p:nvSpPr>
        <p:spPr bwMode="auto">
          <a:xfrm rot="5400000">
            <a:off x="1600200" y="1127125"/>
            <a:ext cx="0" cy="2971800"/>
          </a:xfrm>
          <a:prstGeom prst="line">
            <a:avLst/>
          </a:prstGeom>
          <a:noFill/>
          <a:ln w="63500">
            <a:solidFill>
              <a:srgbClr val="00FF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1525" name="Line 29"/>
          <p:cNvSpPr>
            <a:spLocks noChangeShapeType="1"/>
          </p:cNvSpPr>
          <p:nvPr/>
        </p:nvSpPr>
        <p:spPr bwMode="auto">
          <a:xfrm rot="5400000">
            <a:off x="1600200" y="1508125"/>
            <a:ext cx="0" cy="2971800"/>
          </a:xfrm>
          <a:prstGeom prst="line">
            <a:avLst/>
          </a:prstGeom>
          <a:noFill/>
          <a:ln w="63500">
            <a:solidFill>
              <a:srgbClr val="00FF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6648" name="Line 30"/>
          <p:cNvSpPr>
            <a:spLocks noChangeShapeType="1"/>
          </p:cNvSpPr>
          <p:nvPr/>
        </p:nvSpPr>
        <p:spPr bwMode="auto">
          <a:xfrm rot="5400000">
            <a:off x="1600200" y="1889125"/>
            <a:ext cx="0" cy="2971800"/>
          </a:xfrm>
          <a:prstGeom prst="line">
            <a:avLst/>
          </a:prstGeom>
          <a:noFill/>
          <a:ln w="63500">
            <a:solidFill>
              <a:srgbClr val="00FF00"/>
            </a:solidFill>
            <a:round/>
            <a:headEnd/>
            <a:tailEnd/>
          </a:ln>
          <a:extLst>
            <a:ext uri="{909E8E84-426E-40DD-AFC4-6F175D3DCCD1}">
              <a14:hiddenFill xmlns:a14="http://schemas.microsoft.com/office/drawing/2010/main">
                <a:noFill/>
              </a14:hiddenFill>
            </a:ext>
          </a:extLst>
        </p:spPr>
        <p:txBody>
          <a:bodyPr/>
          <a:lstStyle/>
          <a:p>
            <a:pPr>
              <a:defRPr/>
            </a:pPr>
            <a:endParaRPr lang="en-US" dirty="0">
              <a:latin typeface="Calibri" pitchFamily="34" charset="0"/>
              <a:cs typeface="Calibri" pitchFamily="34" charset="0"/>
            </a:endParaRPr>
          </a:p>
        </p:txBody>
      </p:sp>
      <p:sp>
        <p:nvSpPr>
          <p:cNvPr id="26649" name="Line 31"/>
          <p:cNvSpPr>
            <a:spLocks noChangeShapeType="1"/>
          </p:cNvSpPr>
          <p:nvPr/>
        </p:nvSpPr>
        <p:spPr bwMode="auto">
          <a:xfrm rot="5400000">
            <a:off x="1600200" y="2270125"/>
            <a:ext cx="0" cy="2971800"/>
          </a:xfrm>
          <a:prstGeom prst="line">
            <a:avLst/>
          </a:prstGeom>
          <a:noFill/>
          <a:ln w="63500">
            <a:solidFill>
              <a:srgbClr val="00FF00"/>
            </a:solidFill>
            <a:round/>
            <a:headEnd/>
            <a:tailEnd/>
          </a:ln>
          <a:extLst>
            <a:ext uri="{909E8E84-426E-40DD-AFC4-6F175D3DCCD1}">
              <a14:hiddenFill xmlns:a14="http://schemas.microsoft.com/office/drawing/2010/main">
                <a:noFill/>
              </a14:hiddenFill>
            </a:ext>
          </a:extLst>
        </p:spPr>
        <p:txBody>
          <a:bodyPr/>
          <a:lstStyle/>
          <a:p>
            <a:pPr>
              <a:defRPr/>
            </a:pPr>
            <a:endParaRPr lang="en-US" dirty="0">
              <a:latin typeface="Calibri" pitchFamily="34" charset="0"/>
              <a:cs typeface="Calibri" pitchFamily="34" charset="0"/>
            </a:endParaRPr>
          </a:p>
        </p:txBody>
      </p:sp>
      <p:sp>
        <p:nvSpPr>
          <p:cNvPr id="21528" name="Line 32"/>
          <p:cNvSpPr>
            <a:spLocks noChangeShapeType="1"/>
          </p:cNvSpPr>
          <p:nvPr/>
        </p:nvSpPr>
        <p:spPr bwMode="auto">
          <a:xfrm rot="5400000">
            <a:off x="1600200" y="2651125"/>
            <a:ext cx="0" cy="2971800"/>
          </a:xfrm>
          <a:prstGeom prst="line">
            <a:avLst/>
          </a:prstGeom>
          <a:noFill/>
          <a:ln w="63500">
            <a:solidFill>
              <a:srgbClr val="00FF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1529" name="Line 33"/>
          <p:cNvSpPr>
            <a:spLocks noChangeShapeType="1"/>
          </p:cNvSpPr>
          <p:nvPr/>
        </p:nvSpPr>
        <p:spPr bwMode="auto">
          <a:xfrm rot="5400000">
            <a:off x="1600200" y="3032125"/>
            <a:ext cx="0" cy="2971800"/>
          </a:xfrm>
          <a:prstGeom prst="line">
            <a:avLst/>
          </a:prstGeom>
          <a:noFill/>
          <a:ln w="63500">
            <a:solidFill>
              <a:srgbClr val="00FF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1509" name="Text Box 36"/>
          <p:cNvSpPr txBox="1">
            <a:spLocks noChangeArrowheads="1"/>
          </p:cNvSpPr>
          <p:nvPr/>
        </p:nvSpPr>
        <p:spPr bwMode="auto">
          <a:xfrm>
            <a:off x="322263" y="337185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400" b="1" dirty="0" smtClean="0">
                <a:latin typeface="Calibri" pitchFamily="34" charset="0"/>
                <a:cs typeface="Calibri" pitchFamily="34" charset="0"/>
              </a:rPr>
              <a:t>Agroforesterie</a:t>
            </a:r>
            <a:endParaRPr lang="fr-FR" sz="2400" b="1" dirty="0">
              <a:latin typeface="Calibri" pitchFamily="34" charset="0"/>
              <a:cs typeface="Calibri" pitchFamily="34" charset="0"/>
            </a:endParaRPr>
          </a:p>
        </p:txBody>
      </p:sp>
      <p:sp>
        <p:nvSpPr>
          <p:cNvPr id="21510" name="Text Box 44"/>
          <p:cNvSpPr txBox="1">
            <a:spLocks noChangeArrowheads="1"/>
          </p:cNvSpPr>
          <p:nvPr/>
        </p:nvSpPr>
        <p:spPr bwMode="auto">
          <a:xfrm>
            <a:off x="1054100" y="5105400"/>
            <a:ext cx="73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000">
                <a:solidFill>
                  <a:schemeClr val="bg1"/>
                </a:solidFill>
                <a:latin typeface="Calibri" pitchFamily="34" charset="0"/>
                <a:cs typeface="Calibri" pitchFamily="34" charset="0"/>
              </a:rPr>
              <a:t>1 ha</a:t>
            </a:r>
          </a:p>
        </p:txBody>
      </p:sp>
      <p:grpSp>
        <p:nvGrpSpPr>
          <p:cNvPr id="5" name="Group 52"/>
          <p:cNvGrpSpPr>
            <a:grpSpLocks/>
          </p:cNvGrpSpPr>
          <p:nvPr/>
        </p:nvGrpSpPr>
        <p:grpSpPr bwMode="auto">
          <a:xfrm>
            <a:off x="4933950" y="1698625"/>
            <a:ext cx="4391025" cy="2057400"/>
            <a:chOff x="3108" y="888"/>
            <a:chExt cx="2766" cy="1296"/>
          </a:xfrm>
          <a:solidFill>
            <a:srgbClr val="FFC000"/>
          </a:solidFill>
        </p:grpSpPr>
        <p:sp>
          <p:nvSpPr>
            <p:cNvPr id="21520" name="Rectangle 26"/>
            <p:cNvSpPr>
              <a:spLocks noChangeArrowheads="1"/>
            </p:cNvSpPr>
            <p:nvPr/>
          </p:nvSpPr>
          <p:spPr bwMode="auto">
            <a:xfrm rot="5400000">
              <a:off x="3396" y="600"/>
              <a:ext cx="1296" cy="1872"/>
            </a:xfrm>
            <a:prstGeom prst="rect">
              <a:avLst/>
            </a:prstGeom>
            <a:grpFill/>
            <a:ln w="9525">
              <a:solidFill>
                <a:srgbClr val="FFD319"/>
              </a:solidFill>
              <a:miter lim="800000"/>
              <a:headEnd/>
              <a:tailEnd/>
            </a:ln>
          </p:spPr>
          <p:txBody>
            <a:bodyPr wrap="none" anchor="ctr"/>
            <a:lstStyle/>
            <a:p>
              <a:endParaRPr lang="fr-FR">
                <a:latin typeface="Calibri" pitchFamily="34" charset="0"/>
                <a:cs typeface="Calibri" pitchFamily="34" charset="0"/>
              </a:endParaRPr>
            </a:p>
          </p:txBody>
        </p:sp>
        <p:sp>
          <p:nvSpPr>
            <p:cNvPr id="21521" name="Text Box 37"/>
            <p:cNvSpPr txBox="1">
              <a:spLocks noChangeArrowheads="1"/>
            </p:cNvSpPr>
            <p:nvPr/>
          </p:nvSpPr>
          <p:spPr bwMode="auto">
            <a:xfrm>
              <a:off x="3408" y="1392"/>
              <a:ext cx="1152" cy="288"/>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400" b="1" dirty="0">
                  <a:latin typeface="Calibri" pitchFamily="34" charset="0"/>
                  <a:cs typeface="Calibri" pitchFamily="34" charset="0"/>
                </a:rPr>
                <a:t>Agriculture</a:t>
              </a:r>
            </a:p>
          </p:txBody>
        </p:sp>
        <p:sp>
          <p:nvSpPr>
            <p:cNvPr id="21522" name="Text Box 45"/>
            <p:cNvSpPr txBox="1">
              <a:spLocks noChangeArrowheads="1"/>
            </p:cNvSpPr>
            <p:nvPr/>
          </p:nvSpPr>
          <p:spPr bwMode="auto">
            <a:xfrm>
              <a:off x="5010" y="1430"/>
              <a:ext cx="864" cy="2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000" dirty="0">
                  <a:solidFill>
                    <a:schemeClr val="bg1"/>
                  </a:solidFill>
                  <a:latin typeface="Calibri" pitchFamily="34" charset="0"/>
                  <a:cs typeface="Calibri" pitchFamily="34" charset="0"/>
                </a:rPr>
                <a:t>0.8 ha</a:t>
              </a:r>
            </a:p>
          </p:txBody>
        </p:sp>
      </p:grpSp>
      <p:sp>
        <p:nvSpPr>
          <p:cNvPr id="46126" name="Text Box 46"/>
          <p:cNvSpPr txBox="1">
            <a:spLocks noChangeArrowheads="1"/>
          </p:cNvSpPr>
          <p:nvPr/>
        </p:nvSpPr>
        <p:spPr bwMode="auto">
          <a:xfrm>
            <a:off x="7953375" y="4149725"/>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000">
                <a:solidFill>
                  <a:schemeClr val="bg1"/>
                </a:solidFill>
                <a:latin typeface="Calibri" pitchFamily="34" charset="0"/>
                <a:cs typeface="Calibri" pitchFamily="34" charset="0"/>
              </a:rPr>
              <a:t>0.6 ha</a:t>
            </a:r>
          </a:p>
        </p:txBody>
      </p:sp>
      <p:sp>
        <p:nvSpPr>
          <p:cNvPr id="46127" name="Text Box 47"/>
          <p:cNvSpPr txBox="1">
            <a:spLocks noChangeArrowheads="1"/>
          </p:cNvSpPr>
          <p:nvPr/>
        </p:nvSpPr>
        <p:spPr bwMode="auto">
          <a:xfrm>
            <a:off x="7019925" y="5105400"/>
            <a:ext cx="212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fr-FR" sz="2000">
                <a:solidFill>
                  <a:schemeClr val="bg1"/>
                </a:solidFill>
                <a:latin typeface="Calibri" pitchFamily="34" charset="0"/>
                <a:cs typeface="Calibri" pitchFamily="34" charset="0"/>
              </a:rPr>
              <a:t>LER =   1.4 ha</a:t>
            </a:r>
          </a:p>
        </p:txBody>
      </p:sp>
      <p:sp>
        <p:nvSpPr>
          <p:cNvPr id="21514" name="Line 49"/>
          <p:cNvSpPr>
            <a:spLocks noChangeShapeType="1"/>
          </p:cNvSpPr>
          <p:nvPr/>
        </p:nvSpPr>
        <p:spPr bwMode="auto">
          <a:xfrm>
            <a:off x="3143250" y="4899025"/>
            <a:ext cx="1752600" cy="0"/>
          </a:xfrm>
          <a:prstGeom prst="line">
            <a:avLst/>
          </a:prstGeom>
          <a:noFill/>
          <a:ln w="222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21515" name="Line 50"/>
          <p:cNvSpPr>
            <a:spLocks noChangeShapeType="1"/>
          </p:cNvSpPr>
          <p:nvPr/>
        </p:nvSpPr>
        <p:spPr bwMode="auto">
          <a:xfrm>
            <a:off x="3124200" y="2308225"/>
            <a:ext cx="1752600" cy="0"/>
          </a:xfrm>
          <a:prstGeom prst="line">
            <a:avLst/>
          </a:prstGeom>
          <a:noFill/>
          <a:ln w="222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46134" name="Text Box 54"/>
          <p:cNvSpPr txBox="1">
            <a:spLocks noChangeArrowheads="1"/>
          </p:cNvSpPr>
          <p:nvPr/>
        </p:nvSpPr>
        <p:spPr bwMode="auto">
          <a:xfrm>
            <a:off x="0" y="5867400"/>
            <a:ext cx="9144000" cy="338138"/>
          </a:xfrm>
          <a:prstGeom prst="rect">
            <a:avLst/>
          </a:prstGeom>
          <a:noFill/>
          <a:ln w="9525">
            <a:noFill/>
            <a:miter lim="800000"/>
            <a:headEnd/>
            <a:tailEnd/>
          </a:ln>
          <a:effectLst/>
        </p:spPr>
        <p:txBody>
          <a:bodyPr>
            <a:spAutoFit/>
          </a:bodyPr>
          <a:lstStyle/>
          <a:p>
            <a:pPr algn="ctr">
              <a:spcBef>
                <a:spcPct val="50000"/>
              </a:spcBef>
              <a:defRPr/>
            </a:pPr>
            <a:r>
              <a:rPr lang="fr-FR" sz="1600" dirty="0">
                <a:effectLst>
                  <a:outerShdw blurRad="38100" dist="38100" dir="2700000" algn="tl">
                    <a:srgbClr val="000000"/>
                  </a:outerShdw>
                </a:effectLst>
                <a:latin typeface="Calibri" pitchFamily="34" charset="0"/>
                <a:cs typeface="Calibri" pitchFamily="34" charset="0"/>
              </a:rPr>
              <a:t>Land Equivalent Ratio (LER) </a:t>
            </a:r>
            <a:r>
              <a:rPr lang="fr-FR" sz="1600" dirty="0">
                <a:latin typeface="Calibri" pitchFamily="34" charset="0"/>
                <a:cs typeface="Calibri" pitchFamily="34" charset="0"/>
              </a:rPr>
              <a:t>(Mead and </a:t>
            </a:r>
            <a:r>
              <a:rPr lang="fr-FR" sz="1600" dirty="0" err="1">
                <a:latin typeface="Calibri" pitchFamily="34" charset="0"/>
                <a:cs typeface="Calibri" pitchFamily="34" charset="0"/>
              </a:rPr>
              <a:t>Willey</a:t>
            </a:r>
            <a:r>
              <a:rPr lang="fr-FR" sz="1600" dirty="0">
                <a:latin typeface="Calibri" pitchFamily="34" charset="0"/>
                <a:cs typeface="Calibri" pitchFamily="34" charset="0"/>
              </a:rPr>
              <a:t>, 1980)</a:t>
            </a:r>
            <a:endParaRPr lang="fr-FR" sz="1200" dirty="0">
              <a:latin typeface="Calibri" pitchFamily="34" charset="0"/>
              <a:cs typeface="Calibri" pitchFamily="34" charset="0"/>
            </a:endParaRPr>
          </a:p>
        </p:txBody>
      </p:sp>
      <p:sp>
        <p:nvSpPr>
          <p:cNvPr id="21517" name="Text Box 36"/>
          <p:cNvSpPr txBox="1">
            <a:spLocks noChangeArrowheads="1"/>
          </p:cNvSpPr>
          <p:nvPr/>
        </p:nvSpPr>
        <p:spPr bwMode="auto">
          <a:xfrm>
            <a:off x="341313" y="549275"/>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fr-FR" sz="2400" dirty="0" smtClean="0">
                <a:solidFill>
                  <a:schemeClr val="bg1"/>
                </a:solidFill>
                <a:latin typeface="Calibri" pitchFamily="34" charset="0"/>
                <a:cs typeface="Calibri" pitchFamily="34" charset="0"/>
              </a:rPr>
              <a:t>Mélange</a:t>
            </a:r>
            <a:endParaRPr lang="fr-FR" sz="2400" dirty="0">
              <a:solidFill>
                <a:schemeClr val="bg1"/>
              </a:solidFill>
              <a:latin typeface="Calibri" pitchFamily="34" charset="0"/>
              <a:cs typeface="Calibri" pitchFamily="34" charset="0"/>
            </a:endParaRPr>
          </a:p>
        </p:txBody>
      </p:sp>
      <p:sp>
        <p:nvSpPr>
          <p:cNvPr id="21518" name="Text Box 36"/>
          <p:cNvSpPr txBox="1">
            <a:spLocks noChangeArrowheads="1"/>
          </p:cNvSpPr>
          <p:nvPr/>
        </p:nvSpPr>
        <p:spPr bwMode="auto">
          <a:xfrm>
            <a:off x="4670425" y="557213"/>
            <a:ext cx="3308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fr-FR" sz="2400" dirty="0" smtClean="0">
                <a:solidFill>
                  <a:schemeClr val="bg1"/>
                </a:solidFill>
                <a:latin typeface="Calibri" pitchFamily="34" charset="0"/>
                <a:cs typeface="Calibri" pitchFamily="34" charset="0"/>
              </a:rPr>
              <a:t>Séparation</a:t>
            </a:r>
            <a:endParaRPr lang="fr-FR" sz="2400" dirty="0">
              <a:solidFill>
                <a:schemeClr val="bg1"/>
              </a:solidFill>
              <a:latin typeface="Calibri" pitchFamily="34" charset="0"/>
              <a:cs typeface="Calibri" pitchFamily="34" charset="0"/>
            </a:endParaRPr>
          </a:p>
        </p:txBody>
      </p:sp>
      <p:sp>
        <p:nvSpPr>
          <p:cNvPr id="2" name="Double flèche horizontale 1"/>
          <p:cNvSpPr/>
          <p:nvPr/>
        </p:nvSpPr>
        <p:spPr>
          <a:xfrm>
            <a:off x="3419475" y="3213100"/>
            <a:ext cx="1081088" cy="677863"/>
          </a:xfrm>
          <a:prstGeom prst="leftRightArrow">
            <a:avLst>
              <a:gd name="adj1" fmla="val 54443"/>
              <a:gd name="adj2" fmla="val 20304"/>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Tree>
    <p:extLst>
      <p:ext uri="{BB962C8B-B14F-4D97-AF65-F5344CB8AC3E}">
        <p14:creationId xmlns:p14="http://schemas.microsoft.com/office/powerpoint/2010/main" val="2813956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1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1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07" grpId="0" animBg="1"/>
      <p:bldP spid="46118" grpId="0"/>
      <p:bldP spid="46126" grpId="0"/>
      <p:bldP spid="461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2"/>
          <p:cNvSpPr txBox="1">
            <a:spLocks noChangeArrowheads="1"/>
          </p:cNvSpPr>
          <p:nvPr/>
        </p:nvSpPr>
        <p:spPr bwMode="auto">
          <a:xfrm>
            <a:off x="5197664" y="2178050"/>
            <a:ext cx="2882520"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eaLnBrk="1" hangingPunct="1">
              <a:spcBef>
                <a:spcPts val="4500"/>
              </a:spcBef>
            </a:pPr>
            <a:r>
              <a:rPr lang="fr-FR" sz="6000" b="1" dirty="0">
                <a:solidFill>
                  <a:srgbClr val="FFFF00"/>
                </a:solidFill>
                <a:latin typeface="Calibri" pitchFamily="34" charset="0"/>
                <a:ea typeface="SimSun" pitchFamily="2" charset="-122"/>
                <a:cs typeface="Calibri" pitchFamily="34" charset="0"/>
              </a:rPr>
              <a:t>1.2 à</a:t>
            </a:r>
            <a:r>
              <a:rPr lang="fr-FR" sz="6000" b="1" dirty="0" smtClean="0">
                <a:solidFill>
                  <a:srgbClr val="FFFF00"/>
                </a:solidFill>
                <a:latin typeface="Calibri" pitchFamily="34" charset="0"/>
                <a:ea typeface="SimSun" pitchFamily="2" charset="-122"/>
                <a:cs typeface="Calibri" pitchFamily="34" charset="0"/>
              </a:rPr>
              <a:t> </a:t>
            </a:r>
            <a:r>
              <a:rPr lang="fr-FR" sz="6000" b="1" dirty="0">
                <a:solidFill>
                  <a:srgbClr val="FFFF00"/>
                </a:solidFill>
                <a:latin typeface="Calibri" pitchFamily="34" charset="0"/>
                <a:ea typeface="SimSun" pitchFamily="2" charset="-122"/>
                <a:cs typeface="Calibri" pitchFamily="34" charset="0"/>
              </a:rPr>
              <a:t>1.6</a:t>
            </a:r>
          </a:p>
        </p:txBody>
      </p:sp>
      <p:sp>
        <p:nvSpPr>
          <p:cNvPr id="24580" name="Text Box 3"/>
          <p:cNvSpPr txBox="1">
            <a:spLocks noChangeArrowheads="1"/>
          </p:cNvSpPr>
          <p:nvPr/>
        </p:nvSpPr>
        <p:spPr bwMode="auto">
          <a:xfrm>
            <a:off x="0" y="1371600"/>
            <a:ext cx="2641600" cy="175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eaLnBrk="1" hangingPunct="1">
              <a:spcBef>
                <a:spcPts val="1250"/>
              </a:spcBef>
            </a:pPr>
            <a:r>
              <a:rPr lang="fr-FR" sz="3600">
                <a:solidFill>
                  <a:srgbClr val="FFCC00"/>
                </a:solidFill>
                <a:latin typeface="Calibri" pitchFamily="34" charset="0"/>
                <a:ea typeface="SimSun" pitchFamily="2" charset="-122"/>
                <a:cs typeface="Calibri" pitchFamily="34" charset="0"/>
              </a:rPr>
              <a:t>Land Equivalent Ratio</a:t>
            </a:r>
          </a:p>
        </p:txBody>
      </p:sp>
      <p:sp>
        <p:nvSpPr>
          <p:cNvPr id="14340" name="Text Box 4"/>
          <p:cNvSpPr txBox="1">
            <a:spLocks noChangeArrowheads="1"/>
          </p:cNvSpPr>
          <p:nvPr/>
        </p:nvSpPr>
        <p:spPr bwMode="auto">
          <a:xfrm>
            <a:off x="3733800" y="5105400"/>
            <a:ext cx="3921125" cy="1023357"/>
          </a:xfrm>
          <a:prstGeom prst="rect">
            <a:avLst/>
          </a:prstGeom>
          <a:solidFill>
            <a:srgbClr val="A50021">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Comic Sans MS" pitchFamily="66"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Comic Sans MS" pitchFamily="66"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Comic Sans MS" pitchFamily="66"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Comic Sans MS" pitchFamily="66"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Comic Sans MS" pitchFamily="66" charset="0"/>
                <a:ea typeface="SimSun" charset="-122"/>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Comic Sans MS" pitchFamily="66" charset="0"/>
                <a:ea typeface="SimSun" charset="-122"/>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Comic Sans MS" pitchFamily="66" charset="0"/>
                <a:ea typeface="SimSun" charset="-122"/>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Comic Sans MS" pitchFamily="66" charset="0"/>
                <a:ea typeface="SimSun" charset="-122"/>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CC"/>
                </a:solidFill>
                <a:latin typeface="Comic Sans MS" pitchFamily="66" charset="0"/>
                <a:ea typeface="SimSun" charset="-122"/>
              </a:defRPr>
            </a:lvl9pPr>
          </a:lstStyle>
          <a:p>
            <a:pPr algn="ctr">
              <a:spcBef>
                <a:spcPts val="1500"/>
              </a:spcBef>
              <a:defRPr/>
            </a:pPr>
            <a:r>
              <a:rPr lang="fr-FR" sz="2400" b="1" dirty="0" smtClean="0">
                <a:solidFill>
                  <a:srgbClr val="FFCC00"/>
                </a:solidFill>
                <a:latin typeface="+mn-lt"/>
                <a:cs typeface="Calibri" pitchFamily="34" charset="0"/>
              </a:rPr>
              <a:t>Peupliers-céréales d’hiver </a:t>
            </a:r>
          </a:p>
          <a:p>
            <a:pPr algn="ctr">
              <a:spcBef>
                <a:spcPts val="1500"/>
              </a:spcBef>
              <a:defRPr/>
            </a:pPr>
            <a:r>
              <a:rPr lang="fr-FR" sz="2400" b="1" dirty="0" smtClean="0">
                <a:solidFill>
                  <a:srgbClr val="FFCC00"/>
                </a:solidFill>
                <a:latin typeface="+mn-lt"/>
                <a:cs typeface="Calibri" pitchFamily="34" charset="0"/>
              </a:rPr>
              <a:t>14 ans</a:t>
            </a:r>
            <a:endParaRPr lang="fr-FR" sz="2400" b="1" dirty="0">
              <a:solidFill>
                <a:srgbClr val="FFCC00"/>
              </a:solidFill>
              <a:latin typeface="+mn-lt"/>
              <a:cs typeface="Calibri" pitchFamily="34" charset="0"/>
            </a:endParaRPr>
          </a:p>
        </p:txBody>
      </p:sp>
      <p:sp>
        <p:nvSpPr>
          <p:cNvPr id="24582" name="Rectangle 5"/>
          <p:cNvSpPr>
            <a:spLocks noChangeArrowheads="1"/>
          </p:cNvSpPr>
          <p:nvPr/>
        </p:nvSpPr>
        <p:spPr bwMode="auto">
          <a:xfrm>
            <a:off x="1690688" y="547688"/>
            <a:ext cx="91440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Calibri" pitchFamily="34" charset="0"/>
              <a:cs typeface="Calibri" pitchFamily="34" charset="0"/>
            </a:endParaRPr>
          </a:p>
        </p:txBody>
      </p:sp>
    </p:spTree>
    <p:extLst>
      <p:ext uri="{BB962C8B-B14F-4D97-AF65-F5344CB8AC3E}">
        <p14:creationId xmlns:p14="http://schemas.microsoft.com/office/powerpoint/2010/main" val="266508956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381000" y="171450"/>
            <a:ext cx="84582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000000"/>
              </a:buClr>
              <a:buSzPct val="100000"/>
              <a:buFont typeface="Times New Roman" pitchFamily="18" charset="0"/>
              <a:buNone/>
            </a:pPr>
            <a:endParaRPr lang="en-US" sz="2800">
              <a:solidFill>
                <a:srgbClr val="FFFFCC"/>
              </a:solidFill>
              <a:latin typeface="Calibri" pitchFamily="34" charset="0"/>
              <a:cs typeface="Calibri" pitchFamily="34" charset="0"/>
            </a:endParaRPr>
          </a:p>
        </p:txBody>
      </p:sp>
      <p:sp>
        <p:nvSpPr>
          <p:cNvPr id="32771" name="Text Box 2"/>
          <p:cNvSpPr txBox="1">
            <a:spLocks noChangeArrowheads="1"/>
          </p:cNvSpPr>
          <p:nvPr/>
        </p:nvSpPr>
        <p:spPr bwMode="auto">
          <a:xfrm>
            <a:off x="33338" y="149225"/>
            <a:ext cx="9001125" cy="2215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80" rIns="9108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eaLnBrk="1" hangingPunct="1">
              <a:buSzPct val="100000"/>
              <a:defRPr/>
            </a:pPr>
            <a:r>
              <a:rPr lang="fr-FR" sz="4000" dirty="0" smtClean="0">
                <a:solidFill>
                  <a:srgbClr val="FFFFCC"/>
                </a:solidFill>
                <a:latin typeface="+mn-lt"/>
                <a:ea typeface="SimSun" pitchFamily="2" charset="-122"/>
                <a:cs typeface="Calibri" pitchFamily="34" charset="0"/>
              </a:rPr>
              <a:t>Un LER de 1.4 LER signifie</a:t>
            </a:r>
          </a:p>
          <a:p>
            <a:pPr eaLnBrk="1" hangingPunct="1">
              <a:buSzPct val="100000"/>
              <a:defRPr/>
            </a:pPr>
            <a:endParaRPr lang="fr-FR" sz="4000" dirty="0" smtClean="0">
              <a:solidFill>
                <a:srgbClr val="FFFFCC"/>
              </a:solidFill>
              <a:latin typeface="+mn-lt"/>
              <a:ea typeface="SimSun" pitchFamily="2" charset="-122"/>
              <a:cs typeface="Calibri" pitchFamily="34" charset="0"/>
            </a:endParaRPr>
          </a:p>
          <a:p>
            <a:pPr eaLnBrk="1" hangingPunct="1">
              <a:buSzPct val="100000"/>
              <a:defRPr/>
            </a:pPr>
            <a:r>
              <a:rPr lang="fr-FR" dirty="0" smtClean="0">
                <a:solidFill>
                  <a:srgbClr val="FFFFCC"/>
                </a:solidFill>
                <a:latin typeface="+mn-lt"/>
                <a:ea typeface="SimSun" pitchFamily="2" charset="-122"/>
                <a:cs typeface="Calibri" pitchFamily="34" charset="0"/>
              </a:rPr>
              <a:t/>
            </a:r>
            <a:br>
              <a:rPr lang="fr-FR" dirty="0" smtClean="0">
                <a:solidFill>
                  <a:srgbClr val="FFFFCC"/>
                </a:solidFill>
                <a:latin typeface="+mn-lt"/>
                <a:ea typeface="SimSun" pitchFamily="2" charset="-122"/>
                <a:cs typeface="Calibri" pitchFamily="34" charset="0"/>
              </a:rPr>
            </a:br>
            <a:r>
              <a:rPr lang="fr-FR" sz="1600" dirty="0" smtClean="0">
                <a:solidFill>
                  <a:srgbClr val="FFFFCC"/>
                </a:solidFill>
                <a:latin typeface="+mn-lt"/>
                <a:ea typeface="SimSun" pitchFamily="2" charset="-122"/>
                <a:cs typeface="Calibri" pitchFamily="34" charset="0"/>
              </a:rPr>
              <a:t> </a:t>
            </a:r>
            <a:r>
              <a:rPr lang="fr-FR" sz="2000" dirty="0" smtClean="0">
                <a:solidFill>
                  <a:srgbClr val="FFFFCC"/>
                </a:solidFill>
                <a:latin typeface="+mn-lt"/>
                <a:ea typeface="SimSun" pitchFamily="2" charset="-122"/>
                <a:cs typeface="Calibri" pitchFamily="34" charset="0"/>
              </a:rPr>
              <a:t>qu’une exploitation agroforestière de 100 ha produit autant qu’une exploitation conventionnelle de 140 ha où arbres et cultures sont séparés</a:t>
            </a:r>
          </a:p>
        </p:txBody>
      </p:sp>
      <p:pic>
        <p:nvPicPr>
          <p:cNvPr id="256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2708275"/>
            <a:ext cx="7715250" cy="2755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ZoneTexte 1"/>
          <p:cNvSpPr txBox="1">
            <a:spLocks noChangeArrowheads="1"/>
          </p:cNvSpPr>
          <p:nvPr/>
        </p:nvSpPr>
        <p:spPr bwMode="auto">
          <a:xfrm>
            <a:off x="461963" y="5589588"/>
            <a:ext cx="86820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000000"/>
              </a:buClr>
              <a:buSzPct val="100000"/>
              <a:buFont typeface="Times New Roman" pitchFamily="18" charset="0"/>
              <a:buNone/>
            </a:pPr>
            <a:r>
              <a:rPr lang="en-US" sz="2000" dirty="0" err="1" smtClean="0">
                <a:solidFill>
                  <a:srgbClr val="FFFFCC"/>
                </a:solidFill>
                <a:latin typeface="Calibri" pitchFamily="34" charset="0"/>
                <a:cs typeface="Calibri" pitchFamily="34" charset="0"/>
              </a:rPr>
              <a:t>Une</a:t>
            </a:r>
            <a:r>
              <a:rPr lang="en-US" sz="2000" dirty="0" smtClean="0">
                <a:solidFill>
                  <a:srgbClr val="FFFFCC"/>
                </a:solidFill>
                <a:latin typeface="Calibri" pitchFamily="34" charset="0"/>
                <a:cs typeface="Calibri" pitchFamily="34" charset="0"/>
              </a:rPr>
              <a:t> nouvelle </a:t>
            </a:r>
            <a:r>
              <a:rPr lang="en-US" sz="2000" dirty="0" err="1" smtClean="0">
                <a:solidFill>
                  <a:srgbClr val="FFFFCC"/>
                </a:solidFill>
                <a:latin typeface="Calibri" pitchFamily="34" charset="0"/>
                <a:cs typeface="Calibri" pitchFamily="34" charset="0"/>
              </a:rPr>
              <a:t>révolution</a:t>
            </a:r>
            <a:r>
              <a:rPr lang="en-US" sz="2000" dirty="0" smtClean="0">
                <a:solidFill>
                  <a:srgbClr val="FFFFCC"/>
                </a:solidFill>
                <a:latin typeface="Calibri" pitchFamily="34" charset="0"/>
                <a:cs typeface="Calibri" pitchFamily="34" charset="0"/>
              </a:rPr>
              <a:t> </a:t>
            </a:r>
            <a:r>
              <a:rPr lang="en-US" sz="2000" dirty="0" err="1" smtClean="0">
                <a:solidFill>
                  <a:srgbClr val="FFFFCC"/>
                </a:solidFill>
                <a:latin typeface="Calibri" pitchFamily="34" charset="0"/>
                <a:cs typeface="Calibri" pitchFamily="34" charset="0"/>
              </a:rPr>
              <a:t>verte</a:t>
            </a:r>
            <a:r>
              <a:rPr lang="en-US" sz="2000" dirty="0" smtClean="0">
                <a:solidFill>
                  <a:srgbClr val="FFFFCC"/>
                </a:solidFill>
                <a:latin typeface="Calibri" pitchFamily="34" charset="0"/>
                <a:cs typeface="Calibri" pitchFamily="34" charset="0"/>
              </a:rPr>
              <a:t> ?</a:t>
            </a:r>
            <a:endParaRPr lang="en-US" sz="2000" dirty="0">
              <a:solidFill>
                <a:srgbClr val="FFFFCC"/>
              </a:solidFill>
              <a:latin typeface="Calibri" pitchFamily="34" charset="0"/>
              <a:cs typeface="Calibri" pitchFamily="34" charset="0"/>
            </a:endParaRPr>
          </a:p>
          <a:p>
            <a:pPr eaLnBrk="1" hangingPunct="1">
              <a:buClr>
                <a:srgbClr val="000000"/>
              </a:buClr>
              <a:buSzPct val="100000"/>
              <a:buFont typeface="Times New Roman" pitchFamily="18" charset="0"/>
              <a:buNone/>
            </a:pPr>
            <a:endParaRPr lang="en-US" sz="2000" dirty="0">
              <a:solidFill>
                <a:srgbClr val="FFFFCC"/>
              </a:solidFill>
              <a:latin typeface="Calibri" pitchFamily="34" charset="0"/>
              <a:cs typeface="Calibri" pitchFamily="34" charset="0"/>
            </a:endParaRPr>
          </a:p>
          <a:p>
            <a:pPr eaLnBrk="1" hangingPunct="1">
              <a:buClr>
                <a:srgbClr val="000000"/>
              </a:buClr>
              <a:buSzPct val="100000"/>
              <a:buFont typeface="Times New Roman" pitchFamily="18" charset="0"/>
              <a:buNone/>
            </a:pPr>
            <a:r>
              <a:rPr lang="en-US" sz="2000" dirty="0" err="1" smtClean="0">
                <a:solidFill>
                  <a:srgbClr val="FFFFCC"/>
                </a:solidFill>
                <a:latin typeface="Calibri" pitchFamily="34" charset="0"/>
                <a:cs typeface="Calibri" pitchFamily="34" charset="0"/>
              </a:rPr>
              <a:t>Efficience</a:t>
            </a:r>
            <a:r>
              <a:rPr lang="en-US" sz="2000" dirty="0" smtClean="0">
                <a:solidFill>
                  <a:srgbClr val="FFFFCC"/>
                </a:solidFill>
                <a:latin typeface="Calibri" pitchFamily="34" charset="0"/>
                <a:cs typeface="Calibri" pitchFamily="34" charset="0"/>
              </a:rPr>
              <a:t> </a:t>
            </a:r>
            <a:r>
              <a:rPr lang="en-US" sz="2000" dirty="0" err="1" smtClean="0">
                <a:solidFill>
                  <a:srgbClr val="FFFFCC"/>
                </a:solidFill>
                <a:latin typeface="Calibri" pitchFamily="34" charset="0"/>
                <a:cs typeface="Calibri" pitchFamily="34" charset="0"/>
              </a:rPr>
              <a:t>renforcée</a:t>
            </a:r>
            <a:r>
              <a:rPr lang="en-US" sz="2000" dirty="0" smtClean="0">
                <a:solidFill>
                  <a:srgbClr val="FFFFCC"/>
                </a:solidFill>
                <a:latin typeface="Calibri" pitchFamily="34" charset="0"/>
                <a:cs typeface="Calibri" pitchFamily="34" charset="0"/>
              </a:rPr>
              <a:t> des </a:t>
            </a:r>
            <a:r>
              <a:rPr lang="en-US" sz="2000" dirty="0" err="1" smtClean="0">
                <a:solidFill>
                  <a:srgbClr val="FFFFCC"/>
                </a:solidFill>
                <a:latin typeface="Calibri" pitchFamily="34" charset="0"/>
                <a:cs typeface="Calibri" pitchFamily="34" charset="0"/>
              </a:rPr>
              <a:t>facteurs</a:t>
            </a:r>
            <a:r>
              <a:rPr lang="en-US" sz="2000" dirty="0" smtClean="0">
                <a:solidFill>
                  <a:srgbClr val="FFFFCC"/>
                </a:solidFill>
                <a:latin typeface="Calibri" pitchFamily="34" charset="0"/>
                <a:cs typeface="Calibri" pitchFamily="34" charset="0"/>
              </a:rPr>
              <a:t> de production </a:t>
            </a:r>
            <a:r>
              <a:rPr lang="en-US" sz="2000" dirty="0" err="1" smtClean="0">
                <a:solidFill>
                  <a:srgbClr val="FFFFCC"/>
                </a:solidFill>
                <a:latin typeface="Calibri" pitchFamily="34" charset="0"/>
                <a:cs typeface="Calibri" pitchFamily="34" charset="0"/>
              </a:rPr>
              <a:t>naturels</a:t>
            </a:r>
            <a:r>
              <a:rPr lang="en-US" sz="2000" dirty="0" smtClean="0">
                <a:solidFill>
                  <a:srgbClr val="FFFFCC"/>
                </a:solidFill>
                <a:latin typeface="Calibri" pitchFamily="34" charset="0"/>
                <a:cs typeface="Calibri" pitchFamily="34" charset="0"/>
              </a:rPr>
              <a:t> (lumière, eau, azote)</a:t>
            </a:r>
            <a:endParaRPr lang="en-US" sz="2000" dirty="0">
              <a:solidFill>
                <a:srgbClr val="FFFFCC"/>
              </a:solidFill>
              <a:latin typeface="Calibri" pitchFamily="34" charset="0"/>
              <a:cs typeface="Calibri" pitchFamily="34" charset="0"/>
            </a:endParaRPr>
          </a:p>
        </p:txBody>
      </p:sp>
    </p:spTree>
    <p:extLst>
      <p:ext uri="{BB962C8B-B14F-4D97-AF65-F5344CB8AC3E}">
        <p14:creationId xmlns:p14="http://schemas.microsoft.com/office/powerpoint/2010/main" val="26374245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333858" y="1239694"/>
            <a:ext cx="2777708" cy="2985213"/>
          </a:xfrm>
          <a:prstGeom prst="rect">
            <a:avLst/>
          </a:prstGeom>
          <a:noFill/>
        </p:spPr>
        <p:txBody>
          <a:bodyPr wrap="square" lIns="91221" tIns="45611" rIns="91221" bIns="45611" rtlCol="0">
            <a:spAutoFit/>
          </a:bodyPr>
          <a:lstStyle/>
          <a:p>
            <a:pPr algn="ctr"/>
            <a:r>
              <a:rPr lang="fr-FR" sz="2400" b="1" dirty="0"/>
              <a:t>En agri-voltaïque, nos mesures et modèles prévoient des intensifications de </a:t>
            </a:r>
          </a:p>
          <a:p>
            <a:pPr algn="ctr"/>
            <a:endParaRPr lang="fr-FR" sz="2000" b="1" dirty="0"/>
          </a:p>
          <a:p>
            <a:pPr algn="ctr"/>
            <a:r>
              <a:rPr lang="fr-FR" sz="2400" b="1" dirty="0"/>
              <a:t>1.5 à 1.7</a:t>
            </a:r>
            <a:endParaRPr lang="fr-FR" sz="2400" dirty="0"/>
          </a:p>
        </p:txBody>
      </p:sp>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265" y="25400"/>
            <a:ext cx="5143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485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487363" y="2060848"/>
            <a:ext cx="8153400" cy="3602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nchor="ct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b="1" dirty="0" smtClean="0">
                <a:solidFill>
                  <a:srgbClr val="66FF33"/>
                </a:solidFill>
                <a:latin typeface="Comic Sans MS" pitchFamily="64" charset="0"/>
              </a:rPr>
              <a:t>Adaptation et </a:t>
            </a:r>
            <a:r>
              <a:rPr lang="en-US" sz="4000" b="1" dirty="0" err="1" smtClean="0">
                <a:solidFill>
                  <a:srgbClr val="66FF33"/>
                </a:solidFill>
                <a:latin typeface="Comic Sans MS" pitchFamily="64" charset="0"/>
              </a:rPr>
              <a:t>atténuation</a:t>
            </a:r>
            <a:r>
              <a:rPr lang="en-US" sz="2400" b="1" dirty="0">
                <a:solidFill>
                  <a:srgbClr val="66FF33"/>
                </a:solidFill>
                <a:latin typeface="Comic Sans MS" pitchFamily="64" charset="0"/>
              </a:rPr>
              <a:t/>
            </a:r>
            <a:br>
              <a:rPr lang="en-US" sz="2400" b="1" dirty="0">
                <a:solidFill>
                  <a:srgbClr val="66FF33"/>
                </a:solidFill>
                <a:latin typeface="Comic Sans MS" pitchFamily="64" charset="0"/>
              </a:rPr>
            </a:br>
            <a:r>
              <a:rPr lang="en-US" sz="2400" b="1" dirty="0">
                <a:solidFill>
                  <a:srgbClr val="66FF33"/>
                </a:solidFill>
                <a:latin typeface="Comic Sans MS" pitchFamily="64" charset="0"/>
              </a:rPr>
              <a:t/>
            </a:r>
            <a:br>
              <a:rPr lang="en-US" sz="2400" b="1" dirty="0">
                <a:solidFill>
                  <a:srgbClr val="66FF33"/>
                </a:solidFill>
                <a:latin typeface="Comic Sans MS" pitchFamily="64" charset="0"/>
              </a:rPr>
            </a:br>
            <a:r>
              <a:rPr lang="en-US" sz="2400" b="1" dirty="0" smtClean="0">
                <a:latin typeface="Comic Sans MS" pitchFamily="64" charset="0"/>
              </a:rPr>
              <a:t>Adaptation : comment faire avec?</a:t>
            </a: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smtClean="0">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err="1" smtClean="0">
                <a:latin typeface="Comic Sans MS" pitchFamily="64" charset="0"/>
              </a:rPr>
              <a:t>Atténuation</a:t>
            </a:r>
            <a:r>
              <a:rPr lang="en-US" sz="2400" b="1" dirty="0" smtClean="0">
                <a:latin typeface="Comic Sans MS" pitchFamily="64" charset="0"/>
              </a:rPr>
              <a:t> </a:t>
            </a:r>
            <a:r>
              <a:rPr lang="en-US" sz="2400" b="1" dirty="0" smtClean="0">
                <a:latin typeface="Comic Sans MS" pitchFamily="64" charset="0"/>
              </a:rPr>
              <a:t>:</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latin typeface="Comic Sans MS" pitchFamily="64" charset="0"/>
              </a:rPr>
              <a:t> </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latin typeface="Comic Sans MS" pitchFamily="64" charset="0"/>
              </a:rPr>
              <a:t>Global : comment </a:t>
            </a:r>
            <a:r>
              <a:rPr lang="en-US" sz="2400" b="1" dirty="0" smtClean="0">
                <a:latin typeface="Comic Sans MS" pitchFamily="64" charset="0"/>
              </a:rPr>
              <a:t>limiter les </a:t>
            </a:r>
            <a:r>
              <a:rPr lang="en-US" sz="2400" b="1" dirty="0" err="1" smtClean="0">
                <a:latin typeface="Comic Sans MS" pitchFamily="64" charset="0"/>
              </a:rPr>
              <a:t>émissions</a:t>
            </a:r>
            <a:r>
              <a:rPr lang="en-US" sz="2400" b="1" dirty="0" smtClean="0">
                <a:latin typeface="Comic Sans MS" pitchFamily="64" charset="0"/>
              </a:rPr>
              <a:t> de </a:t>
            </a:r>
            <a:r>
              <a:rPr lang="en-US" sz="2400" b="1" dirty="0" err="1" smtClean="0">
                <a:latin typeface="Comic Sans MS" pitchFamily="64" charset="0"/>
              </a:rPr>
              <a:t>gaz</a:t>
            </a:r>
            <a:r>
              <a:rPr lang="en-US" sz="2400" b="1" dirty="0" smtClean="0">
                <a:latin typeface="Comic Sans MS" pitchFamily="64" charset="0"/>
              </a:rPr>
              <a:t> à </a:t>
            </a:r>
            <a:r>
              <a:rPr lang="en-US" sz="2400" b="1" dirty="0" err="1" smtClean="0">
                <a:latin typeface="Comic Sans MS" pitchFamily="64" charset="0"/>
              </a:rPr>
              <a:t>effet</a:t>
            </a:r>
            <a:r>
              <a:rPr lang="en-US" sz="2400" b="1" dirty="0" smtClean="0">
                <a:latin typeface="Comic Sans MS" pitchFamily="64" charset="0"/>
              </a:rPr>
              <a:t> de </a:t>
            </a:r>
            <a:r>
              <a:rPr lang="en-US" sz="2400" b="1" dirty="0" err="1" smtClean="0">
                <a:latin typeface="Comic Sans MS" pitchFamily="64" charset="0"/>
              </a:rPr>
              <a:t>serre</a:t>
            </a:r>
            <a:r>
              <a:rPr lang="en-US" sz="2400" b="1" dirty="0" smtClean="0">
                <a:latin typeface="Comic Sans MS" pitchFamily="64" charset="0"/>
              </a:rPr>
              <a:t>?</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smtClean="0">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smtClean="0">
                <a:latin typeface="Comic Sans MS" pitchFamily="64" charset="0"/>
              </a:rPr>
              <a:t>Local : comment </a:t>
            </a:r>
            <a:r>
              <a:rPr lang="en-US" sz="2400" b="1" dirty="0" err="1" smtClean="0">
                <a:latin typeface="Comic Sans MS" pitchFamily="64" charset="0"/>
              </a:rPr>
              <a:t>tempérer</a:t>
            </a:r>
            <a:r>
              <a:rPr lang="en-US" sz="2400" b="1" dirty="0" smtClean="0">
                <a:latin typeface="Comic Sans MS" pitchFamily="64" charset="0"/>
              </a:rPr>
              <a:t> les </a:t>
            </a:r>
            <a:r>
              <a:rPr lang="en-US" sz="2400" b="1" dirty="0" err="1" smtClean="0">
                <a:latin typeface="Comic Sans MS" pitchFamily="64" charset="0"/>
              </a:rPr>
              <a:t>excès</a:t>
            </a:r>
            <a:r>
              <a:rPr lang="en-US" sz="2400" b="1" dirty="0" smtClean="0">
                <a:latin typeface="Comic Sans MS" pitchFamily="64" charset="0"/>
              </a:rPr>
              <a:t> </a:t>
            </a:r>
            <a:r>
              <a:rPr lang="en-US" sz="2400" b="1" dirty="0" err="1" smtClean="0">
                <a:latin typeface="Comic Sans MS" pitchFamily="64" charset="0"/>
              </a:rPr>
              <a:t>climatiques</a:t>
            </a:r>
            <a:r>
              <a:rPr lang="en-US" sz="2400" b="1" dirty="0" smtClean="0">
                <a:latin typeface="Comic Sans MS" pitchFamily="64" charset="0"/>
              </a:rPr>
              <a:t>?</a:t>
            </a:r>
            <a:endParaRPr lang="en-US" sz="2400" b="1" dirty="0" smtClean="0">
              <a:latin typeface="Comic Sans MS" pitchFamily="64" charset="0"/>
            </a:endParaRP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66FF33"/>
              </a:solidFill>
              <a:latin typeface="Comic Sans MS" pitchFamily="64" charset="0"/>
            </a:endParaRP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66FF33"/>
                </a:solidFill>
                <a:latin typeface="Comic Sans MS" pitchFamily="64" charset="0"/>
              </a:rPr>
              <a:t/>
            </a:r>
            <a:br>
              <a:rPr lang="en-US" b="1" dirty="0">
                <a:solidFill>
                  <a:srgbClr val="66FF33"/>
                </a:solidFill>
                <a:latin typeface="Comic Sans MS" pitchFamily="64" charset="0"/>
              </a:rPr>
            </a:br>
            <a:r>
              <a:rPr lang="en-US" b="1" dirty="0">
                <a:solidFill>
                  <a:srgbClr val="66FF33"/>
                </a:solidFill>
                <a:latin typeface="Comic Sans MS" pitchFamily="64" charset="0"/>
              </a:rPr>
              <a:t> </a:t>
            </a:r>
            <a:br>
              <a:rPr lang="en-US" b="1" dirty="0">
                <a:solidFill>
                  <a:srgbClr val="66FF33"/>
                </a:solidFill>
                <a:latin typeface="Comic Sans MS" pitchFamily="64" charset="0"/>
              </a:rPr>
            </a:br>
            <a:r>
              <a:rPr lang="en-US" b="1" dirty="0">
                <a:solidFill>
                  <a:srgbClr val="000000"/>
                </a:solidFill>
                <a:latin typeface="Comic Sans MS" pitchFamily="64" charset="0"/>
              </a:rPr>
              <a:t/>
            </a:r>
            <a:br>
              <a:rPr lang="en-US" b="1" dirty="0">
                <a:solidFill>
                  <a:srgbClr val="000000"/>
                </a:solidFill>
                <a:latin typeface="Comic Sans MS" pitchFamily="64" charset="0"/>
              </a:rPr>
            </a:br>
            <a:endParaRPr lang="en-US" b="1" dirty="0">
              <a:solidFill>
                <a:srgbClr val="000000"/>
              </a:solidFill>
              <a:latin typeface="Comic Sans MS" pitchFamily="64" charset="0"/>
            </a:endParaRPr>
          </a:p>
        </p:txBody>
      </p:sp>
    </p:spTree>
    <p:extLst>
      <p:ext uri="{BB962C8B-B14F-4D97-AF65-F5344CB8AC3E}">
        <p14:creationId xmlns:p14="http://schemas.microsoft.com/office/powerpoint/2010/main" val="30285978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8" y="1262063"/>
            <a:ext cx="8505825" cy="433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15577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http://images.nationalgeographic.com/wpf/media-live/photos/000/130/cache/climate-drought-tree_13081_60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3375"/>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Les scientifiques affirment que 100.000 arbres artificiels suffiraient pour capturer la plupart des émissions de CO2 de la Grande-Bretagne. Crédit : Institution of mechanical engine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4019550"/>
            <a:ext cx="46958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487363" y="1617663"/>
            <a:ext cx="8153400" cy="3602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nchor="ctr"/>
          <a:lstStyle/>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dirty="0" err="1" smtClean="0">
                <a:solidFill>
                  <a:srgbClr val="66FF33"/>
                </a:solidFill>
                <a:latin typeface="Comic Sans MS" pitchFamily="64" charset="0"/>
              </a:rPr>
              <a:t>Atténuation</a:t>
            </a:r>
            <a:r>
              <a:rPr lang="en-US" sz="3600" b="1" dirty="0" smtClean="0">
                <a:solidFill>
                  <a:srgbClr val="66FF33"/>
                </a:solidFill>
                <a:latin typeface="Comic Sans MS" pitchFamily="64" charset="0"/>
              </a:rPr>
              <a:t> </a:t>
            </a:r>
            <a:r>
              <a:rPr lang="en-US" sz="3600" b="1" dirty="0" err="1" smtClean="0">
                <a:solidFill>
                  <a:srgbClr val="66FF33"/>
                </a:solidFill>
                <a:latin typeface="Comic Sans MS" pitchFamily="64" charset="0"/>
              </a:rPr>
              <a:t>globale</a:t>
            </a:r>
            <a:endParaRPr lang="en-US" sz="3600" b="1" dirty="0" smtClean="0">
              <a:solidFill>
                <a:srgbClr val="66FF33"/>
              </a:solidFill>
              <a:latin typeface="Comic Sans MS" pitchFamily="64" charset="0"/>
            </a:endParaRP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3600" b="1" dirty="0">
              <a:solidFill>
                <a:srgbClr val="66FF33"/>
              </a:solidFill>
              <a:latin typeface="Comic Sans MS" pitchFamily="64" charset="0"/>
            </a:endParaRP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err="1" smtClean="0">
                <a:latin typeface="Comic Sans MS" pitchFamily="64" charset="0"/>
              </a:rPr>
              <a:t>Quelle</a:t>
            </a:r>
            <a:r>
              <a:rPr lang="en-US" sz="3200" b="1" dirty="0" smtClean="0">
                <a:latin typeface="Comic Sans MS" pitchFamily="64" charset="0"/>
              </a:rPr>
              <a:t> </a:t>
            </a:r>
            <a:r>
              <a:rPr lang="en-US" sz="3200" b="1" dirty="0" err="1" smtClean="0">
                <a:latin typeface="Comic Sans MS" pitchFamily="64" charset="0"/>
              </a:rPr>
              <a:t>capacité</a:t>
            </a:r>
            <a:r>
              <a:rPr lang="en-US" sz="3200" b="1" dirty="0" smtClean="0">
                <a:latin typeface="Comic Sans MS" pitchFamily="64" charset="0"/>
              </a:rPr>
              <a:t> des </a:t>
            </a:r>
            <a:r>
              <a:rPr lang="en-US" sz="3200" b="1" dirty="0" err="1" smtClean="0">
                <a:latin typeface="Comic Sans MS" pitchFamily="64" charset="0"/>
              </a:rPr>
              <a:t>arbres</a:t>
            </a:r>
            <a:r>
              <a:rPr lang="en-US" sz="3200" b="1" dirty="0" smtClean="0">
                <a:latin typeface="Comic Sans MS" pitchFamily="64" charset="0"/>
              </a:rPr>
              <a:t> hors </a:t>
            </a:r>
            <a:r>
              <a:rPr lang="en-US" sz="3200" b="1" dirty="0" err="1" smtClean="0">
                <a:latin typeface="Comic Sans MS" pitchFamily="64" charset="0"/>
              </a:rPr>
              <a:t>forêt</a:t>
            </a:r>
            <a:r>
              <a:rPr lang="en-US" sz="3200" b="1" dirty="0" smtClean="0">
                <a:latin typeface="Comic Sans MS" pitchFamily="64" charset="0"/>
              </a:rPr>
              <a:t> à </a:t>
            </a:r>
            <a:r>
              <a:rPr lang="en-US" sz="3200" b="1" dirty="0" smtClean="0">
                <a:latin typeface="Comic Sans MS" pitchFamily="64" charset="0"/>
              </a:rPr>
              <a:t>stocker du </a:t>
            </a:r>
            <a:r>
              <a:rPr lang="en-US" sz="3200" b="1" dirty="0" err="1" smtClean="0">
                <a:latin typeface="Comic Sans MS" pitchFamily="64" charset="0"/>
              </a:rPr>
              <a:t>carbone</a:t>
            </a:r>
            <a:r>
              <a:rPr lang="en-US" sz="3200" b="1" dirty="0" smtClean="0">
                <a:latin typeface="Comic Sans MS" pitchFamily="64" charset="0"/>
              </a:rPr>
              <a:t>?</a:t>
            </a: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b="1" dirty="0">
              <a:solidFill>
                <a:srgbClr val="66FF33"/>
              </a:solidFill>
              <a:latin typeface="Comic Sans MS" pitchFamily="64" charset="0"/>
            </a:endParaRP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dirty="0">
                <a:solidFill>
                  <a:srgbClr val="66FF33"/>
                </a:solidFill>
                <a:latin typeface="Comic Sans MS" pitchFamily="64" charset="0"/>
              </a:rPr>
              <a:t/>
            </a:r>
            <a:br>
              <a:rPr lang="en-US" sz="1600" b="1" dirty="0">
                <a:solidFill>
                  <a:srgbClr val="66FF33"/>
                </a:solidFill>
                <a:latin typeface="Comic Sans MS" pitchFamily="64" charset="0"/>
              </a:rPr>
            </a:br>
            <a:r>
              <a:rPr lang="en-US" sz="1600" b="1" dirty="0">
                <a:solidFill>
                  <a:srgbClr val="66FF33"/>
                </a:solidFill>
                <a:latin typeface="Comic Sans MS" pitchFamily="64" charset="0"/>
              </a:rPr>
              <a:t> </a:t>
            </a:r>
            <a:br>
              <a:rPr lang="en-US" sz="1600" b="1" dirty="0">
                <a:solidFill>
                  <a:srgbClr val="66FF33"/>
                </a:solidFill>
                <a:latin typeface="Comic Sans MS" pitchFamily="64" charset="0"/>
              </a:rPr>
            </a:br>
            <a:r>
              <a:rPr lang="en-US" sz="1600" b="1" dirty="0">
                <a:solidFill>
                  <a:srgbClr val="000000"/>
                </a:solidFill>
                <a:latin typeface="Comic Sans MS" pitchFamily="64" charset="0"/>
              </a:rPr>
              <a:t/>
            </a:r>
            <a:br>
              <a:rPr lang="en-US" sz="1600" b="1" dirty="0">
                <a:solidFill>
                  <a:srgbClr val="000000"/>
                </a:solidFill>
                <a:latin typeface="Comic Sans MS" pitchFamily="64" charset="0"/>
              </a:rPr>
            </a:br>
            <a:endParaRPr lang="en-US" sz="1600" b="1" dirty="0">
              <a:solidFill>
                <a:srgbClr val="000000"/>
              </a:solidFill>
              <a:latin typeface="Comic Sans MS" pitchFamily="64" charset="0"/>
            </a:endParaRPr>
          </a:p>
        </p:txBody>
      </p:sp>
    </p:spTree>
    <p:extLst>
      <p:ext uri="{BB962C8B-B14F-4D97-AF65-F5344CB8AC3E}">
        <p14:creationId xmlns:p14="http://schemas.microsoft.com/office/powerpoint/2010/main" val="20419470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1"/>
          <p:cNvSpPr>
            <a:spLocks noGrp="1"/>
          </p:cNvSpPr>
          <p:nvPr>
            <p:ph type="ctrTitle"/>
          </p:nvPr>
        </p:nvSpPr>
        <p:spPr/>
        <p:txBody>
          <a:bodyPr/>
          <a:lstStyle/>
          <a:p>
            <a:r>
              <a:rPr lang="en-US" dirty="0" smtClean="0"/>
              <a:t>Stocker du C grâce aux </a:t>
            </a:r>
            <a:r>
              <a:rPr lang="en-US" dirty="0" err="1" smtClean="0"/>
              <a:t>arbres</a:t>
            </a:r>
            <a:r>
              <a:rPr lang="en-US" dirty="0" smtClean="0"/>
              <a:t>?</a:t>
            </a:r>
          </a:p>
        </p:txBody>
      </p:sp>
      <p:sp>
        <p:nvSpPr>
          <p:cNvPr id="51203" name="Sous-titre 2"/>
          <p:cNvSpPr>
            <a:spLocks noGrp="1"/>
          </p:cNvSpPr>
          <p:nvPr>
            <p:ph type="subTitle" idx="1"/>
          </p:nvPr>
        </p:nvSpPr>
        <p:spPr/>
        <p:txBody>
          <a:bodyPr/>
          <a:lstStyle/>
          <a:p>
            <a:endParaRPr lang="en-US" smtClean="0"/>
          </a:p>
        </p:txBody>
      </p:sp>
      <p:sp>
        <p:nvSpPr>
          <p:cNvPr id="4" name="Rectangle 3"/>
          <p:cNvSpPr/>
          <p:nvPr/>
        </p:nvSpPr>
        <p:spPr>
          <a:xfrm rot="20134938">
            <a:off x="4321161" y="4528135"/>
            <a:ext cx="3358227" cy="707886"/>
          </a:xfrm>
          <a:prstGeom prst="rect">
            <a:avLst/>
          </a:prstGeom>
          <a:solidFill>
            <a:schemeClr val="tx1">
              <a:lumMod val="95000"/>
            </a:schemeClr>
          </a:solidFill>
        </p:spPr>
        <p:txBody>
          <a:bodyPr wrap="none">
            <a:spAutoFit/>
          </a:bodyPr>
          <a:lstStyle/>
          <a:p>
            <a:pPr>
              <a:defRPr/>
            </a:pPr>
            <a:r>
              <a:rPr lang="fr-FR" sz="4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Calibri" pitchFamily="34" charset="0"/>
                <a:cs typeface="Calibri" pitchFamily="34" charset="0"/>
              </a:rPr>
              <a:t>Pas si simple …</a:t>
            </a:r>
            <a:endParaRPr lang="fr-FR" sz="4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Calibri" pitchFamily="34" charset="0"/>
              <a:cs typeface="Calibri" pitchFamily="34" charset="0"/>
            </a:endParaRPr>
          </a:p>
        </p:txBody>
      </p:sp>
    </p:spTree>
    <p:extLst>
      <p:ext uri="{BB962C8B-B14F-4D97-AF65-F5344CB8AC3E}">
        <p14:creationId xmlns:p14="http://schemas.microsoft.com/office/powerpoint/2010/main" val="130201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0"/>
          <p:cNvSpPr>
            <a:spLocks noChangeShapeType="1"/>
          </p:cNvSpPr>
          <p:nvPr/>
        </p:nvSpPr>
        <p:spPr bwMode="auto">
          <a:xfrm>
            <a:off x="1787382" y="6252369"/>
            <a:ext cx="8988425" cy="1587"/>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0" tIns="45716" rIns="91430" bIns="45716"/>
          <a:lstStyle/>
          <a:p>
            <a:endParaRPr lang="fr-FR"/>
          </a:p>
        </p:txBody>
      </p:sp>
      <p:sp>
        <p:nvSpPr>
          <p:cNvPr id="10" name="Espace réservé du numéro de diapositive 5"/>
          <p:cNvSpPr>
            <a:spLocks noGrp="1"/>
          </p:cNvSpPr>
          <p:nvPr>
            <p:ph type="sldNum" sz="quarter" idx="4294967295"/>
          </p:nvPr>
        </p:nvSpPr>
        <p:spPr>
          <a:xfrm>
            <a:off x="6655247" y="6340475"/>
            <a:ext cx="2344737" cy="517525"/>
          </a:xfrm>
          <a:prstGeom prst="rect">
            <a:avLst/>
          </a:prstGeom>
          <a:noFill/>
        </p:spPr>
        <p:txBody>
          <a:bodyPr/>
          <a:lstStyle>
            <a:lvl1pPr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1pPr>
            <a:lvl2pPr marL="742950" indent="-285750"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2pPr>
            <a:lvl3pPr marL="1143000" indent="-228600"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3pPr>
            <a:lvl4pPr marL="1600200" indent="-228600"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4pPr>
            <a:lvl5pPr marL="2057400" indent="-228600"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5pPr>
            <a:lvl6pPr marL="25146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6pPr>
            <a:lvl7pPr marL="29718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7pPr>
            <a:lvl8pPr marL="34290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8pPr>
            <a:lvl9pPr marL="38862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9pPr>
          </a:lstStyle>
          <a:p>
            <a:pPr defTabSz="447675" eaLnBrk="1"/>
            <a:fld id="{4A0630D6-F7AB-4541-8E38-21A7FD109842}" type="slidenum">
              <a:rPr lang="en-GB" sz="1400" smtClean="0">
                <a:solidFill>
                  <a:srgbClr val="000000"/>
                </a:solidFill>
              </a:rPr>
              <a:pPr defTabSz="447675" eaLnBrk="1"/>
              <a:t>22</a:t>
            </a:fld>
            <a:endParaRPr lang="en-GB" sz="1400" smtClean="0">
              <a:solidFill>
                <a:srgbClr val="000000"/>
              </a:solidFill>
            </a:endParaRPr>
          </a:p>
        </p:txBody>
      </p:sp>
      <p:sp>
        <p:nvSpPr>
          <p:cNvPr id="11" name="Text Box 2"/>
          <p:cNvSpPr txBox="1">
            <a:spLocks noChangeArrowheads="1"/>
          </p:cNvSpPr>
          <p:nvPr/>
        </p:nvSpPr>
        <p:spPr bwMode="auto">
          <a:xfrm>
            <a:off x="6740575" y="5290024"/>
            <a:ext cx="1392311" cy="547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49" tIns="51475" rIns="99349" bIns="51475">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5pPr>
            <a:lvl6pPr marL="25146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6pPr>
            <a:lvl7pPr marL="29718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7pPr>
            <a:lvl8pPr marL="34290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8pPr>
            <a:lvl9pPr marL="38862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9pPr>
          </a:lstStyle>
          <a:p>
            <a:pPr eaLnBrk="1" hangingPunct="1">
              <a:lnSpc>
                <a:spcPct val="80000"/>
              </a:lnSpc>
              <a:buFont typeface="Arial Unicode MS" pitchFamily="34" charset="-128"/>
              <a:buNone/>
            </a:pPr>
            <a:r>
              <a:rPr lang="en-GB" b="1" dirty="0" smtClean="0">
                <a:ea typeface="Arial Unicode MS" pitchFamily="34" charset="-128"/>
                <a:cs typeface="Arial Unicode MS" pitchFamily="34" charset="-128"/>
              </a:rPr>
              <a:t>Premier </a:t>
            </a:r>
            <a:endParaRPr lang="en-GB" b="1" dirty="0">
              <a:ea typeface="Arial Unicode MS" pitchFamily="34" charset="-128"/>
              <a:cs typeface="Arial Unicode MS" pitchFamily="34" charset="-128"/>
            </a:endParaRPr>
          </a:p>
          <a:p>
            <a:pPr eaLnBrk="1" hangingPunct="1">
              <a:lnSpc>
                <a:spcPct val="80000"/>
              </a:lnSpc>
              <a:buFont typeface="Arial Unicode MS" pitchFamily="34" charset="-128"/>
              <a:buNone/>
            </a:pPr>
            <a:r>
              <a:rPr lang="en-GB" b="1" dirty="0" err="1" smtClean="0">
                <a:ea typeface="Arial Unicode MS" pitchFamily="34" charset="-128"/>
                <a:cs typeface="Arial Unicode MS" pitchFamily="34" charset="-128"/>
              </a:rPr>
              <a:t>métre</a:t>
            </a:r>
            <a:r>
              <a:rPr lang="en-GB" b="1" dirty="0" smtClean="0">
                <a:ea typeface="Arial Unicode MS" pitchFamily="34" charset="-128"/>
                <a:cs typeface="Arial Unicode MS" pitchFamily="34" charset="-128"/>
              </a:rPr>
              <a:t> de sol</a:t>
            </a:r>
            <a:endParaRPr lang="en-GB" b="1" dirty="0">
              <a:ea typeface="Arial Unicode MS" pitchFamily="34" charset="-128"/>
              <a:cs typeface="Arial Unicode MS" pitchFamily="34" charset="-128"/>
            </a:endParaRPr>
          </a:p>
        </p:txBody>
      </p:sp>
      <p:sp>
        <p:nvSpPr>
          <p:cNvPr id="12" name="Text Box 3"/>
          <p:cNvSpPr txBox="1">
            <a:spLocks noChangeArrowheads="1"/>
          </p:cNvSpPr>
          <p:nvPr/>
        </p:nvSpPr>
        <p:spPr bwMode="auto">
          <a:xfrm>
            <a:off x="6740575" y="2696137"/>
            <a:ext cx="2284413" cy="380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349" tIns="51475" rIns="99349" bIns="51475">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5pPr>
            <a:lvl6pPr marL="25146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6pPr>
            <a:lvl7pPr marL="29718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7pPr>
            <a:lvl8pPr marL="34290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8pPr>
            <a:lvl9pPr marL="38862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9pPr>
          </a:lstStyle>
          <a:p>
            <a:pPr eaLnBrk="1" hangingPunct="1">
              <a:lnSpc>
                <a:spcPct val="100000"/>
              </a:lnSpc>
              <a:buFont typeface="Arial Unicode MS" pitchFamily="34" charset="-128"/>
              <a:buNone/>
            </a:pPr>
            <a:r>
              <a:rPr lang="en-GB" b="1" dirty="0" err="1" smtClean="0">
                <a:ea typeface="Arial Unicode MS" pitchFamily="34" charset="-128"/>
                <a:cs typeface="Arial Unicode MS" pitchFamily="34" charset="-128"/>
              </a:rPr>
              <a:t>Végétation</a:t>
            </a:r>
            <a:endParaRPr lang="en-GB" b="1" dirty="0">
              <a:ea typeface="Arial Unicode MS" pitchFamily="34" charset="-128"/>
              <a:cs typeface="Arial Unicode MS" pitchFamily="34" charset="-128"/>
            </a:endParaRPr>
          </a:p>
        </p:txBody>
      </p:sp>
      <p:sp>
        <p:nvSpPr>
          <p:cNvPr id="13" name="Text Box 4"/>
          <p:cNvSpPr txBox="1">
            <a:spLocks noChangeArrowheads="1"/>
          </p:cNvSpPr>
          <p:nvPr/>
        </p:nvSpPr>
        <p:spPr bwMode="auto">
          <a:xfrm>
            <a:off x="6740575" y="1586395"/>
            <a:ext cx="1372369" cy="380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49" tIns="51475" rIns="99349" bIns="51475">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5pPr>
            <a:lvl6pPr marL="25146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6pPr>
            <a:lvl7pPr marL="29718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7pPr>
            <a:lvl8pPr marL="34290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8pPr>
            <a:lvl9pPr marL="38862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9pPr>
          </a:lstStyle>
          <a:p>
            <a:pPr eaLnBrk="1" hangingPunct="1">
              <a:lnSpc>
                <a:spcPct val="100000"/>
              </a:lnSpc>
              <a:buFont typeface="Arial Unicode MS" pitchFamily="34" charset="-128"/>
              <a:buNone/>
            </a:pPr>
            <a:r>
              <a:rPr lang="en-GB" b="1" dirty="0" err="1" smtClean="0">
                <a:ea typeface="Arial Unicode MS" pitchFamily="34" charset="-128"/>
                <a:cs typeface="Arial Unicode MS" pitchFamily="34" charset="-128"/>
              </a:rPr>
              <a:t>Atmosphère</a:t>
            </a:r>
            <a:endParaRPr lang="en-GB" b="1" dirty="0">
              <a:ea typeface="Arial Unicode MS" pitchFamily="34" charset="-128"/>
              <a:cs typeface="Arial Unicode MS" pitchFamily="34" charset="-128"/>
            </a:endParaRPr>
          </a:p>
        </p:txBody>
      </p:sp>
      <p:grpSp>
        <p:nvGrpSpPr>
          <p:cNvPr id="14" name="Group 5"/>
          <p:cNvGrpSpPr>
            <a:grpSpLocks/>
          </p:cNvGrpSpPr>
          <p:nvPr/>
        </p:nvGrpSpPr>
        <p:grpSpPr bwMode="auto">
          <a:xfrm>
            <a:off x="4860032" y="1297782"/>
            <a:ext cx="1735137" cy="4954587"/>
            <a:chOff x="3393" y="1491"/>
            <a:chExt cx="1093" cy="3121"/>
          </a:xfrm>
        </p:grpSpPr>
        <p:sp>
          <p:nvSpPr>
            <p:cNvPr id="15" name="Rectangle 6"/>
            <p:cNvSpPr>
              <a:spLocks noChangeArrowheads="1"/>
            </p:cNvSpPr>
            <p:nvPr/>
          </p:nvSpPr>
          <p:spPr bwMode="auto">
            <a:xfrm>
              <a:off x="3393" y="2803"/>
              <a:ext cx="1094" cy="1809"/>
            </a:xfrm>
            <a:prstGeom prst="rect">
              <a:avLst/>
            </a:prstGeom>
            <a:blipFill dpi="0" rotWithShape="0">
              <a:blip r:embed="rId2"/>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6" name="Rectangle 7"/>
            <p:cNvSpPr>
              <a:spLocks noChangeArrowheads="1"/>
            </p:cNvSpPr>
            <p:nvPr/>
          </p:nvSpPr>
          <p:spPr bwMode="auto">
            <a:xfrm>
              <a:off x="3393" y="2238"/>
              <a:ext cx="1094" cy="585"/>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7" name="Rectangle 8"/>
            <p:cNvSpPr>
              <a:spLocks noChangeArrowheads="1"/>
            </p:cNvSpPr>
            <p:nvPr/>
          </p:nvSpPr>
          <p:spPr bwMode="auto">
            <a:xfrm>
              <a:off x="3393" y="1491"/>
              <a:ext cx="1094" cy="766"/>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22" name="Rectangle 13"/>
          <p:cNvSpPr>
            <a:spLocks noChangeArrowheads="1"/>
          </p:cNvSpPr>
          <p:nvPr/>
        </p:nvSpPr>
        <p:spPr bwMode="auto">
          <a:xfrm>
            <a:off x="4860032" y="3413919"/>
            <a:ext cx="1727200" cy="927100"/>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3" name="Text Box 14"/>
          <p:cNvSpPr txBox="1">
            <a:spLocks noChangeArrowheads="1"/>
          </p:cNvSpPr>
          <p:nvPr/>
        </p:nvSpPr>
        <p:spPr bwMode="auto">
          <a:xfrm>
            <a:off x="6800850" y="3574580"/>
            <a:ext cx="1803598" cy="657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9360" tIns="51480" rIns="99360" bIns="5148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5pPr>
            <a:lvl6pPr marL="25146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6pPr>
            <a:lvl7pPr marL="29718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7pPr>
            <a:lvl8pPr marL="34290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8pPr>
            <a:lvl9pPr marL="38862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9pPr>
          </a:lstStyle>
          <a:p>
            <a:pPr eaLnBrk="1" hangingPunct="1">
              <a:lnSpc>
                <a:spcPct val="100000"/>
              </a:lnSpc>
              <a:buClr>
                <a:srgbClr val="009900"/>
              </a:buClr>
            </a:pPr>
            <a:r>
              <a:rPr lang="en-GB" b="1" dirty="0" smtClean="0"/>
              <a:t>30 </a:t>
            </a:r>
            <a:r>
              <a:rPr lang="en-GB" b="1" dirty="0"/>
              <a:t>premiers </a:t>
            </a:r>
            <a:r>
              <a:rPr lang="en-GB" b="1" dirty="0" smtClean="0"/>
              <a:t>cm de sol</a:t>
            </a:r>
            <a:endParaRPr lang="en-GB" b="1" dirty="0"/>
          </a:p>
        </p:txBody>
      </p:sp>
      <p:sp>
        <p:nvSpPr>
          <p:cNvPr id="24" name="Rectangle 23"/>
          <p:cNvSpPr>
            <a:spLocks noChangeArrowheads="1"/>
          </p:cNvSpPr>
          <p:nvPr/>
        </p:nvSpPr>
        <p:spPr bwMode="auto">
          <a:xfrm>
            <a:off x="1264519" y="365574"/>
            <a:ext cx="7191025" cy="47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83" tIns="50392" rIns="100783" bIns="50392">
            <a:spAutoFit/>
          </a:bodyPr>
          <a:lstStyle/>
          <a:p>
            <a:pPr defTabSz="493713" hangingPunct="1">
              <a:lnSpc>
                <a:spcPct val="100000"/>
              </a:lnSpc>
              <a:buClrTx/>
              <a:buSzTx/>
            </a:pPr>
            <a:r>
              <a:rPr lang="fr-FR" sz="2400" i="1" dirty="0" smtClean="0"/>
              <a:t>Où trouve-t-on le carbone à l’échelle de la planète?</a:t>
            </a:r>
            <a:endParaRPr lang="fr-FR" sz="2400" i="1" dirty="0"/>
          </a:p>
        </p:txBody>
      </p:sp>
      <p:grpSp>
        <p:nvGrpSpPr>
          <p:cNvPr id="30" name="Groupe 29"/>
          <p:cNvGrpSpPr/>
          <p:nvPr/>
        </p:nvGrpSpPr>
        <p:grpSpPr>
          <a:xfrm>
            <a:off x="219544" y="1602407"/>
            <a:ext cx="4572000" cy="4234771"/>
            <a:chOff x="179512" y="1177352"/>
            <a:chExt cx="4572000" cy="4234771"/>
          </a:xfrm>
        </p:grpSpPr>
        <p:sp>
          <p:nvSpPr>
            <p:cNvPr id="5" name="Rectangle 4"/>
            <p:cNvSpPr/>
            <p:nvPr/>
          </p:nvSpPr>
          <p:spPr>
            <a:xfrm>
              <a:off x="2621879" y="3960000"/>
              <a:ext cx="785793" cy="523220"/>
            </a:xfrm>
            <a:prstGeom prst="rect">
              <a:avLst/>
            </a:prstGeom>
          </p:spPr>
          <p:txBody>
            <a:bodyPr wrap="none">
              <a:spAutoFit/>
            </a:bodyPr>
            <a:lstStyle/>
            <a:p>
              <a:r>
                <a:rPr lang="en-GB" sz="2800" dirty="0" smtClean="0">
                  <a:ea typeface="Arial Unicode MS" pitchFamily="34" charset="-128"/>
                  <a:cs typeface="Arial Unicode MS" pitchFamily="34" charset="-128"/>
                </a:rPr>
                <a:t>730</a:t>
              </a:r>
              <a:endParaRPr lang="en-GB" sz="2800" dirty="0">
                <a:ea typeface="Arial Unicode MS" pitchFamily="34" charset="-128"/>
                <a:cs typeface="Arial Unicode MS" pitchFamily="34" charset="-128"/>
              </a:endParaRPr>
            </a:p>
          </p:txBody>
        </p:sp>
        <p:sp>
          <p:nvSpPr>
            <p:cNvPr id="6" name="Rectangle 5"/>
            <p:cNvSpPr/>
            <p:nvPr/>
          </p:nvSpPr>
          <p:spPr>
            <a:xfrm>
              <a:off x="1507632" y="2702903"/>
              <a:ext cx="1507144" cy="523220"/>
            </a:xfrm>
            <a:prstGeom prst="rect">
              <a:avLst/>
            </a:prstGeom>
          </p:spPr>
          <p:txBody>
            <a:bodyPr wrap="none">
              <a:spAutoFit/>
            </a:bodyPr>
            <a:lstStyle/>
            <a:p>
              <a:r>
                <a:rPr lang="en-GB" sz="2800" dirty="0" smtClean="0">
                  <a:ea typeface="Arial Unicode MS" pitchFamily="34" charset="-128"/>
                  <a:cs typeface="Arial Unicode MS" pitchFamily="34" charset="-128"/>
                </a:rPr>
                <a:t>470-655</a:t>
              </a:r>
              <a:endParaRPr lang="en-GB" sz="2800" dirty="0">
                <a:ea typeface="Arial Unicode MS" pitchFamily="34" charset="-128"/>
                <a:cs typeface="Arial Unicode MS" pitchFamily="34" charset="-128"/>
              </a:endParaRPr>
            </a:p>
          </p:txBody>
        </p:sp>
        <p:sp>
          <p:nvSpPr>
            <p:cNvPr id="29" name="Rectangle 28"/>
            <p:cNvSpPr/>
            <p:nvPr/>
          </p:nvSpPr>
          <p:spPr>
            <a:xfrm>
              <a:off x="255626" y="3595259"/>
              <a:ext cx="885179" cy="523220"/>
            </a:xfrm>
            <a:prstGeom prst="rect">
              <a:avLst/>
            </a:prstGeom>
          </p:spPr>
          <p:txBody>
            <a:bodyPr wrap="none">
              <a:spAutoFit/>
            </a:bodyPr>
            <a:lstStyle/>
            <a:p>
              <a:r>
                <a:rPr lang="en-GB" sz="2800" dirty="0" smtClean="0">
                  <a:ea typeface="Arial Unicode MS" pitchFamily="34" charset="-128"/>
                  <a:cs typeface="Arial Unicode MS" pitchFamily="34" charset="-128"/>
                </a:rPr>
                <a:t>700 </a:t>
              </a:r>
              <a:endParaRPr lang="en-GB" sz="2800" dirty="0">
                <a:ea typeface="Arial Unicode MS" pitchFamily="34" charset="-128"/>
                <a:cs typeface="Arial Unicode MS" pitchFamily="34" charset="-128"/>
              </a:endParaRPr>
            </a:p>
          </p:txBody>
        </p:sp>
        <p:sp>
          <p:nvSpPr>
            <p:cNvPr id="7" name="Rectangle 6"/>
            <p:cNvSpPr/>
            <p:nvPr/>
          </p:nvSpPr>
          <p:spPr>
            <a:xfrm>
              <a:off x="179512" y="4975080"/>
              <a:ext cx="4572000" cy="437043"/>
            </a:xfrm>
            <a:prstGeom prst="rect">
              <a:avLst/>
            </a:prstGeom>
          </p:spPr>
          <p:txBody>
            <a:bodyPr>
              <a:spAutoFit/>
            </a:bodyPr>
            <a:lstStyle/>
            <a:p>
              <a:pPr>
                <a:lnSpc>
                  <a:spcPct val="80000"/>
                </a:lnSpc>
              </a:pPr>
              <a:r>
                <a:rPr lang="en-GB" sz="2800" dirty="0" smtClean="0">
                  <a:ea typeface="Arial Unicode MS" pitchFamily="34" charset="-128"/>
                  <a:cs typeface="Arial Unicode MS" pitchFamily="34" charset="-128"/>
                </a:rPr>
                <a:t>1500 </a:t>
              </a:r>
              <a:r>
                <a:rPr lang="en-GB" sz="2800" dirty="0">
                  <a:ea typeface="Arial Unicode MS" pitchFamily="34" charset="-128"/>
                  <a:cs typeface="Arial Unicode MS" pitchFamily="34" charset="-128"/>
                </a:rPr>
                <a:t>- </a:t>
              </a:r>
              <a:r>
                <a:rPr lang="en-GB" sz="2800" dirty="0" smtClean="0">
                  <a:ea typeface="Arial Unicode MS" pitchFamily="34" charset="-128"/>
                  <a:cs typeface="Arial Unicode MS" pitchFamily="34" charset="-128"/>
                </a:rPr>
                <a:t>2000</a:t>
              </a:r>
              <a:endParaRPr lang="en-GB" sz="2800" dirty="0">
                <a:ea typeface="Arial Unicode MS" pitchFamily="34" charset="-128"/>
                <a:cs typeface="Arial Unicode MS" pitchFamily="34" charset="-128"/>
              </a:endParaRPr>
            </a:p>
          </p:txBody>
        </p:sp>
        <p:sp>
          <p:nvSpPr>
            <p:cNvPr id="9" name="ZoneTexte 8"/>
            <p:cNvSpPr txBox="1"/>
            <p:nvPr/>
          </p:nvSpPr>
          <p:spPr>
            <a:xfrm>
              <a:off x="1097360" y="1177352"/>
              <a:ext cx="1706416" cy="646331"/>
            </a:xfrm>
            <a:prstGeom prst="rect">
              <a:avLst/>
            </a:prstGeom>
            <a:solidFill>
              <a:srgbClr val="FFC000"/>
            </a:solidFill>
            <a:ln>
              <a:noFill/>
            </a:ln>
          </p:spPr>
          <p:txBody>
            <a:bodyPr wrap="square" rtlCol="0">
              <a:spAutoFit/>
            </a:bodyPr>
            <a:lstStyle/>
            <a:p>
              <a:r>
                <a:rPr lang="fr-FR" sz="3600" dirty="0" smtClean="0"/>
                <a:t>Quizz!</a:t>
              </a:r>
              <a:endParaRPr lang="fr-FR" sz="3600" dirty="0"/>
            </a:p>
          </p:txBody>
        </p:sp>
      </p:grpSp>
      <p:sp>
        <p:nvSpPr>
          <p:cNvPr id="21" name="Rectangle 20"/>
          <p:cNvSpPr/>
          <p:nvPr/>
        </p:nvSpPr>
        <p:spPr>
          <a:xfrm>
            <a:off x="253969" y="2696137"/>
            <a:ext cx="922047" cy="523220"/>
          </a:xfrm>
          <a:prstGeom prst="rect">
            <a:avLst/>
          </a:prstGeom>
        </p:spPr>
        <p:txBody>
          <a:bodyPr wrap="none">
            <a:spAutoFit/>
          </a:bodyPr>
          <a:lstStyle/>
          <a:p>
            <a:r>
              <a:rPr lang="en-GB" sz="2800" dirty="0" err="1" smtClean="0">
                <a:ea typeface="Arial Unicode MS" pitchFamily="34" charset="-128"/>
                <a:cs typeface="Arial Unicode MS" pitchFamily="34" charset="-128"/>
              </a:rPr>
              <a:t>Gt</a:t>
            </a:r>
            <a:r>
              <a:rPr lang="en-GB" sz="2800" dirty="0" smtClean="0">
                <a:ea typeface="Arial Unicode MS" pitchFamily="34" charset="-128"/>
                <a:cs typeface="Arial Unicode MS" pitchFamily="34" charset="-128"/>
              </a:rPr>
              <a:t> C</a:t>
            </a:r>
            <a:endParaRPr lang="en-GB" sz="2800" dirty="0">
              <a:ea typeface="Arial Unicode MS" pitchFamily="34" charset="-128"/>
              <a:cs typeface="Arial Unicode MS" pitchFamily="34" charset="-128"/>
            </a:endParaRPr>
          </a:p>
        </p:txBody>
      </p:sp>
    </p:spTree>
    <p:extLst>
      <p:ext uri="{BB962C8B-B14F-4D97-AF65-F5344CB8AC3E}">
        <p14:creationId xmlns:p14="http://schemas.microsoft.com/office/powerpoint/2010/main" val="20366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4294967295"/>
          </p:nvPr>
        </p:nvSpPr>
        <p:spPr>
          <a:xfrm>
            <a:off x="6655247" y="6340475"/>
            <a:ext cx="2344737" cy="517525"/>
          </a:xfrm>
          <a:prstGeom prst="rect">
            <a:avLst/>
          </a:prstGeom>
          <a:noFill/>
        </p:spPr>
        <p:txBody>
          <a:bodyPr/>
          <a:lstStyle>
            <a:lvl1pPr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1pPr>
            <a:lvl2pPr marL="742950" indent="-285750"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2pPr>
            <a:lvl3pPr marL="1143000" indent="-228600"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3pPr>
            <a:lvl4pPr marL="1600200" indent="-228600"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4pPr>
            <a:lvl5pPr marL="2057400" indent="-228600" eaLnBrk="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5pPr>
            <a:lvl6pPr marL="25146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6pPr>
            <a:lvl7pPr marL="29718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7pPr>
            <a:lvl8pPr marL="34290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8pPr>
            <a:lvl9pPr marL="38862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bg1"/>
                </a:solidFill>
                <a:latin typeface="Calibri" pitchFamily="34" charset="0"/>
                <a:ea typeface="MS Gothic" pitchFamily="49" charset="-128"/>
              </a:defRPr>
            </a:lvl9pPr>
          </a:lstStyle>
          <a:p>
            <a:pPr defTabSz="447675" eaLnBrk="1"/>
            <a:fld id="{4A0630D6-F7AB-4541-8E38-21A7FD109842}" type="slidenum">
              <a:rPr lang="en-GB" sz="1400" smtClean="0">
                <a:solidFill>
                  <a:srgbClr val="000000"/>
                </a:solidFill>
              </a:rPr>
              <a:pPr defTabSz="447675" eaLnBrk="1"/>
              <a:t>23</a:t>
            </a:fld>
            <a:endParaRPr lang="en-GB" sz="1400" smtClean="0">
              <a:solidFill>
                <a:srgbClr val="000000"/>
              </a:solidFill>
            </a:endParaRPr>
          </a:p>
        </p:txBody>
      </p:sp>
      <p:grpSp>
        <p:nvGrpSpPr>
          <p:cNvPr id="14" name="Group 5"/>
          <p:cNvGrpSpPr>
            <a:grpSpLocks/>
          </p:cNvGrpSpPr>
          <p:nvPr/>
        </p:nvGrpSpPr>
        <p:grpSpPr bwMode="auto">
          <a:xfrm>
            <a:off x="4860032" y="1297782"/>
            <a:ext cx="1735137" cy="4954587"/>
            <a:chOff x="3393" y="1491"/>
            <a:chExt cx="1093" cy="3121"/>
          </a:xfrm>
        </p:grpSpPr>
        <p:sp>
          <p:nvSpPr>
            <p:cNvPr id="15" name="Rectangle 6"/>
            <p:cNvSpPr>
              <a:spLocks noChangeArrowheads="1"/>
            </p:cNvSpPr>
            <p:nvPr/>
          </p:nvSpPr>
          <p:spPr bwMode="auto">
            <a:xfrm>
              <a:off x="3393" y="2803"/>
              <a:ext cx="1094" cy="1809"/>
            </a:xfrm>
            <a:prstGeom prst="rect">
              <a:avLst/>
            </a:prstGeom>
            <a:blipFill dpi="0" rotWithShape="0">
              <a:blip r:embed="rId2"/>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6" name="Rectangle 7"/>
            <p:cNvSpPr>
              <a:spLocks noChangeArrowheads="1"/>
            </p:cNvSpPr>
            <p:nvPr/>
          </p:nvSpPr>
          <p:spPr bwMode="auto">
            <a:xfrm>
              <a:off x="3393" y="2238"/>
              <a:ext cx="1094" cy="585"/>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7" name="Rectangle 8"/>
            <p:cNvSpPr>
              <a:spLocks noChangeArrowheads="1"/>
            </p:cNvSpPr>
            <p:nvPr/>
          </p:nvSpPr>
          <p:spPr bwMode="auto">
            <a:xfrm>
              <a:off x="3393" y="1491"/>
              <a:ext cx="1094" cy="766"/>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22" name="Rectangle 13"/>
          <p:cNvSpPr>
            <a:spLocks noChangeArrowheads="1"/>
          </p:cNvSpPr>
          <p:nvPr/>
        </p:nvSpPr>
        <p:spPr bwMode="auto">
          <a:xfrm>
            <a:off x="4860032" y="3413919"/>
            <a:ext cx="1727200" cy="927100"/>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3" name="Groupe 2"/>
          <p:cNvGrpSpPr/>
          <p:nvPr/>
        </p:nvGrpSpPr>
        <p:grpSpPr>
          <a:xfrm>
            <a:off x="-36512" y="1722438"/>
            <a:ext cx="4876800" cy="2824956"/>
            <a:chOff x="-36512" y="1722438"/>
            <a:chExt cx="4876800" cy="2824956"/>
          </a:xfrm>
        </p:grpSpPr>
        <p:sp>
          <p:nvSpPr>
            <p:cNvPr id="18" name="Text Box 9"/>
            <p:cNvSpPr txBox="1">
              <a:spLocks noChangeArrowheads="1"/>
            </p:cNvSpPr>
            <p:nvPr/>
          </p:nvSpPr>
          <p:spPr bwMode="auto">
            <a:xfrm>
              <a:off x="-36512" y="3629819"/>
              <a:ext cx="4876800" cy="917575"/>
            </a:xfrm>
            <a:prstGeom prst="rect">
              <a:avLst/>
            </a:prstGeom>
            <a:solidFill>
              <a:srgbClr val="BBE0E3"/>
            </a:solidFill>
            <a:ln w="127080">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9349" tIns="51475" rIns="99349" bIns="51475">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5pPr>
              <a:lvl6pPr marL="25146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6pPr>
              <a:lvl7pPr marL="29718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7pPr>
              <a:lvl8pPr marL="34290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8pPr>
              <a:lvl9pPr marL="38862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9pPr>
            </a:lstStyle>
            <a:p>
              <a:pPr eaLnBrk="1" hangingPunct="1">
                <a:lnSpc>
                  <a:spcPct val="100000"/>
                </a:lnSpc>
                <a:spcBef>
                  <a:spcPts val="663"/>
                </a:spcBef>
              </a:pPr>
              <a:r>
                <a:rPr lang="en-GB" sz="2600" b="1" dirty="0">
                  <a:solidFill>
                    <a:srgbClr val="000000"/>
                  </a:solidFill>
                </a:rPr>
                <a:t>Augmenter la </a:t>
              </a:r>
              <a:r>
                <a:rPr lang="en-GB" sz="2600" b="1" dirty="0" err="1">
                  <a:solidFill>
                    <a:srgbClr val="000000"/>
                  </a:solidFill>
                </a:rPr>
                <a:t>séquestration</a:t>
              </a:r>
              <a:r>
                <a:rPr lang="en-GB" sz="2600" b="1" dirty="0">
                  <a:solidFill>
                    <a:srgbClr val="000000"/>
                  </a:solidFill>
                </a:rPr>
                <a:t> </a:t>
              </a:r>
              <a:r>
                <a:rPr lang="en-GB" sz="2600" b="1" dirty="0" err="1">
                  <a:solidFill>
                    <a:srgbClr val="000000"/>
                  </a:solidFill>
                </a:rPr>
                <a:t>dans</a:t>
              </a:r>
              <a:r>
                <a:rPr lang="en-GB" sz="2600" b="1" dirty="0">
                  <a:solidFill>
                    <a:srgbClr val="000000"/>
                  </a:solidFill>
                </a:rPr>
                <a:t> le </a:t>
              </a:r>
              <a:r>
                <a:rPr lang="en-GB" sz="2600" b="1" dirty="0" err="1">
                  <a:solidFill>
                    <a:srgbClr val="008000"/>
                  </a:solidFill>
                </a:rPr>
                <a:t>système</a:t>
              </a:r>
              <a:r>
                <a:rPr lang="en-GB" sz="2600" b="1" dirty="0">
                  <a:solidFill>
                    <a:srgbClr val="008000"/>
                  </a:solidFill>
                </a:rPr>
                <a:t> sol-</a:t>
              </a:r>
              <a:r>
                <a:rPr lang="en-GB" sz="2600" b="1" dirty="0" err="1">
                  <a:solidFill>
                    <a:srgbClr val="008000"/>
                  </a:solidFill>
                </a:rPr>
                <a:t>plante</a:t>
              </a:r>
              <a:endParaRPr lang="en-GB" sz="2600" b="1" dirty="0">
                <a:solidFill>
                  <a:srgbClr val="008000"/>
                </a:solidFill>
              </a:endParaRPr>
            </a:p>
          </p:txBody>
        </p:sp>
        <p:sp>
          <p:nvSpPr>
            <p:cNvPr id="19" name="Text Box 10"/>
            <p:cNvSpPr txBox="1">
              <a:spLocks noChangeArrowheads="1"/>
            </p:cNvSpPr>
            <p:nvPr/>
          </p:nvSpPr>
          <p:spPr bwMode="auto">
            <a:xfrm>
              <a:off x="23937" y="1722438"/>
              <a:ext cx="4764087" cy="511175"/>
            </a:xfrm>
            <a:prstGeom prst="rect">
              <a:avLst/>
            </a:prstGeom>
            <a:solidFill>
              <a:srgbClr val="BBE0E3"/>
            </a:solidFill>
            <a:ln w="127080">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9349" tIns="51475" rIns="99349" bIns="51475">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5pPr>
              <a:lvl6pPr marL="25146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6pPr>
              <a:lvl7pPr marL="29718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7pPr>
              <a:lvl8pPr marL="34290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8pPr>
              <a:lvl9pPr marL="38862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9pPr>
            </a:lstStyle>
            <a:p>
              <a:pPr algn="ctr" eaLnBrk="1" hangingPunct="1">
                <a:lnSpc>
                  <a:spcPct val="100000"/>
                </a:lnSpc>
                <a:spcBef>
                  <a:spcPts val="663"/>
                </a:spcBef>
              </a:pPr>
              <a:r>
                <a:rPr lang="en-GB" sz="2600" b="1" dirty="0" err="1">
                  <a:solidFill>
                    <a:srgbClr val="000000"/>
                  </a:solidFill>
                </a:rPr>
                <a:t>Diminuer</a:t>
              </a:r>
              <a:r>
                <a:rPr lang="en-GB" sz="2600" b="1" dirty="0">
                  <a:solidFill>
                    <a:srgbClr val="000000"/>
                  </a:solidFill>
                </a:rPr>
                <a:t> les </a:t>
              </a:r>
              <a:r>
                <a:rPr lang="en-GB" sz="2600" b="1" dirty="0" err="1">
                  <a:solidFill>
                    <a:srgbClr val="000000"/>
                  </a:solidFill>
                </a:rPr>
                <a:t>émissions</a:t>
              </a:r>
              <a:endParaRPr lang="en-GB" sz="2600" b="1" dirty="0">
                <a:solidFill>
                  <a:srgbClr val="000000"/>
                </a:solidFill>
              </a:endParaRPr>
            </a:p>
          </p:txBody>
        </p:sp>
        <p:sp>
          <p:nvSpPr>
            <p:cNvPr id="2" name="ZoneTexte 1"/>
            <p:cNvSpPr txBox="1"/>
            <p:nvPr/>
          </p:nvSpPr>
          <p:spPr>
            <a:xfrm>
              <a:off x="2329105" y="2567226"/>
              <a:ext cx="481222" cy="861774"/>
            </a:xfrm>
            <a:prstGeom prst="rect">
              <a:avLst/>
            </a:prstGeom>
            <a:noFill/>
          </p:spPr>
          <p:txBody>
            <a:bodyPr wrap="none" rtlCol="0">
              <a:spAutoFit/>
            </a:bodyPr>
            <a:lstStyle/>
            <a:p>
              <a:r>
                <a:rPr lang="fr-FR" sz="5000" b="1" dirty="0" smtClean="0"/>
                <a:t>?</a:t>
              </a:r>
              <a:endParaRPr lang="fr-FR" sz="5000" b="1" dirty="0"/>
            </a:p>
          </p:txBody>
        </p:sp>
      </p:grpSp>
      <p:sp>
        <p:nvSpPr>
          <p:cNvPr id="24" name="Rectangle 23"/>
          <p:cNvSpPr>
            <a:spLocks noChangeArrowheads="1"/>
          </p:cNvSpPr>
          <p:nvPr/>
        </p:nvSpPr>
        <p:spPr bwMode="auto">
          <a:xfrm>
            <a:off x="3491880" y="116632"/>
            <a:ext cx="5435736" cy="37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83" tIns="50392" rIns="100783" bIns="50392">
            <a:spAutoFit/>
          </a:bodyPr>
          <a:lstStyle/>
          <a:p>
            <a:pPr defTabSz="493713" hangingPunct="1">
              <a:lnSpc>
                <a:spcPct val="100000"/>
              </a:lnSpc>
              <a:buClrTx/>
              <a:buSzTx/>
            </a:pPr>
            <a:r>
              <a:rPr lang="fr-FR" i="1" dirty="0" smtClean="0"/>
              <a:t>Où trouve-t-on le carbone à l’échelle de la planète?</a:t>
            </a:r>
            <a:endParaRPr lang="fr-FR" i="1" dirty="0"/>
          </a:p>
        </p:txBody>
      </p:sp>
      <p:sp>
        <p:nvSpPr>
          <p:cNvPr id="25" name="Text Box 2"/>
          <p:cNvSpPr txBox="1">
            <a:spLocks noChangeArrowheads="1"/>
          </p:cNvSpPr>
          <p:nvPr/>
        </p:nvSpPr>
        <p:spPr bwMode="auto">
          <a:xfrm>
            <a:off x="6863030" y="4763596"/>
            <a:ext cx="1366022" cy="552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49" tIns="51475" rIns="99349" bIns="51475">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5pPr>
            <a:lvl6pPr marL="25146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6pPr>
            <a:lvl7pPr marL="29718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7pPr>
            <a:lvl8pPr marL="34290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8pPr>
            <a:lvl9pPr marL="38862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9pPr>
          </a:lstStyle>
          <a:p>
            <a:pPr eaLnBrk="1" hangingPunct="1">
              <a:lnSpc>
                <a:spcPct val="80000"/>
              </a:lnSpc>
              <a:buFont typeface="Arial Unicode MS" pitchFamily="34" charset="-128"/>
              <a:buNone/>
            </a:pPr>
            <a:endParaRPr lang="en-GB" b="1" dirty="0">
              <a:ea typeface="Arial Unicode MS" pitchFamily="34" charset="-128"/>
              <a:cs typeface="Arial Unicode MS" pitchFamily="34" charset="-128"/>
            </a:endParaRPr>
          </a:p>
          <a:p>
            <a:pPr eaLnBrk="1" hangingPunct="1">
              <a:lnSpc>
                <a:spcPct val="80000"/>
              </a:lnSpc>
              <a:buFont typeface="Arial Unicode MS" pitchFamily="34" charset="-128"/>
              <a:buNone/>
            </a:pPr>
            <a:r>
              <a:rPr lang="en-GB" b="1" dirty="0">
                <a:ea typeface="Arial Unicode MS" pitchFamily="34" charset="-128"/>
                <a:cs typeface="Arial Unicode MS" pitchFamily="34" charset="-128"/>
              </a:rPr>
              <a:t>1500 - 2000 </a:t>
            </a:r>
          </a:p>
        </p:txBody>
      </p:sp>
      <p:sp>
        <p:nvSpPr>
          <p:cNvPr id="26" name="Text Box 3"/>
          <p:cNvSpPr txBox="1">
            <a:spLocks noChangeArrowheads="1"/>
          </p:cNvSpPr>
          <p:nvPr/>
        </p:nvSpPr>
        <p:spPr bwMode="auto">
          <a:xfrm>
            <a:off x="6872640" y="2745297"/>
            <a:ext cx="1798378" cy="380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9349" tIns="51475" rIns="99349" bIns="51475">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5pPr>
            <a:lvl6pPr marL="25146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6pPr>
            <a:lvl7pPr marL="29718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7pPr>
            <a:lvl8pPr marL="34290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8pPr>
            <a:lvl9pPr marL="38862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9pPr>
          </a:lstStyle>
          <a:p>
            <a:pPr eaLnBrk="1" hangingPunct="1">
              <a:lnSpc>
                <a:spcPct val="100000"/>
              </a:lnSpc>
              <a:buFont typeface="Arial Unicode MS" pitchFamily="34" charset="-128"/>
              <a:buNone/>
            </a:pPr>
            <a:r>
              <a:rPr lang="en-GB" b="1" dirty="0" smtClean="0">
                <a:ea typeface="Arial Unicode MS" pitchFamily="34" charset="-128"/>
                <a:cs typeface="Arial Unicode MS" pitchFamily="34" charset="-128"/>
              </a:rPr>
              <a:t>470-655</a:t>
            </a:r>
            <a:endParaRPr lang="en-GB" b="1" dirty="0">
              <a:ea typeface="Arial Unicode MS" pitchFamily="34" charset="-128"/>
              <a:cs typeface="Arial Unicode MS" pitchFamily="34" charset="-128"/>
            </a:endParaRPr>
          </a:p>
        </p:txBody>
      </p:sp>
      <p:sp>
        <p:nvSpPr>
          <p:cNvPr id="27" name="Text Box 4"/>
          <p:cNvSpPr txBox="1">
            <a:spLocks noChangeArrowheads="1"/>
          </p:cNvSpPr>
          <p:nvPr/>
        </p:nvSpPr>
        <p:spPr bwMode="auto">
          <a:xfrm>
            <a:off x="6863030" y="1642048"/>
            <a:ext cx="604595" cy="657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349" tIns="51475" rIns="99349" bIns="51475">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5pPr>
            <a:lvl6pPr marL="25146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6pPr>
            <a:lvl7pPr marL="29718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7pPr>
            <a:lvl8pPr marL="34290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8pPr>
            <a:lvl9pPr marL="38862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9pPr>
          </a:lstStyle>
          <a:p>
            <a:pPr eaLnBrk="1" hangingPunct="1">
              <a:lnSpc>
                <a:spcPct val="100000"/>
              </a:lnSpc>
              <a:buFont typeface="Arial Unicode MS" pitchFamily="34" charset="-128"/>
              <a:buNone/>
            </a:pPr>
            <a:endParaRPr lang="en-GB" b="1" dirty="0">
              <a:ea typeface="Arial Unicode MS" pitchFamily="34" charset="-128"/>
              <a:cs typeface="Arial Unicode MS" pitchFamily="34" charset="-128"/>
            </a:endParaRPr>
          </a:p>
          <a:p>
            <a:pPr eaLnBrk="1" hangingPunct="1">
              <a:lnSpc>
                <a:spcPct val="100000"/>
              </a:lnSpc>
              <a:buFont typeface="Arial Unicode MS" pitchFamily="34" charset="-128"/>
              <a:buNone/>
            </a:pPr>
            <a:r>
              <a:rPr lang="en-GB" b="1" dirty="0">
                <a:ea typeface="Arial Unicode MS" pitchFamily="34" charset="-128"/>
                <a:cs typeface="Arial Unicode MS" pitchFamily="34" charset="-128"/>
              </a:rPr>
              <a:t>730 </a:t>
            </a:r>
          </a:p>
        </p:txBody>
      </p:sp>
      <p:sp>
        <p:nvSpPr>
          <p:cNvPr id="28" name="Text Box 14"/>
          <p:cNvSpPr txBox="1">
            <a:spLocks noChangeArrowheads="1"/>
          </p:cNvSpPr>
          <p:nvPr/>
        </p:nvSpPr>
        <p:spPr bwMode="auto">
          <a:xfrm>
            <a:off x="6872640" y="3685485"/>
            <a:ext cx="1201688" cy="3809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9360" tIns="51480" rIns="99360" bIns="5148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5pPr>
            <a:lvl6pPr marL="25146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6pPr>
            <a:lvl7pPr marL="29718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7pPr>
            <a:lvl8pPr marL="34290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8pPr>
            <a:lvl9pPr marL="3886200" indent="-228600" defTabSz="447675" eaLnBrk="0" fontAlgn="base" hangingPunct="0">
              <a:lnSpc>
                <a:spcPct val="87000"/>
              </a:lnSpc>
              <a:spcBef>
                <a:spcPct val="0"/>
              </a:spcBef>
              <a:spcAft>
                <a:spcPct val="0"/>
              </a:spcAft>
              <a:buClr>
                <a:srgbClr val="000000"/>
              </a:buClr>
              <a:buSzPct val="45000"/>
              <a:buFont typeface="Wingdings" pitchFamily="2" charse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itchFamily="34" charset="0"/>
                <a:ea typeface="MS Gothic" pitchFamily="49" charset="-128"/>
              </a:defRPr>
            </a:lvl9pPr>
          </a:lstStyle>
          <a:p>
            <a:pPr eaLnBrk="1" hangingPunct="1">
              <a:lnSpc>
                <a:spcPct val="100000"/>
              </a:lnSpc>
              <a:buClr>
                <a:srgbClr val="009900"/>
              </a:buClr>
            </a:pPr>
            <a:r>
              <a:rPr lang="en-GB" b="1" dirty="0" smtClean="0"/>
              <a:t>700 </a:t>
            </a:r>
          </a:p>
        </p:txBody>
      </p:sp>
      <p:sp>
        <p:nvSpPr>
          <p:cNvPr id="30" name="Line 10"/>
          <p:cNvSpPr>
            <a:spLocks noChangeShapeType="1"/>
          </p:cNvSpPr>
          <p:nvPr/>
        </p:nvSpPr>
        <p:spPr bwMode="auto">
          <a:xfrm>
            <a:off x="120079" y="597893"/>
            <a:ext cx="8988425" cy="1587"/>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0" tIns="45716" rIns="91430" bIns="45716"/>
          <a:lstStyle/>
          <a:p>
            <a:endParaRPr lang="fr-FR"/>
          </a:p>
        </p:txBody>
      </p:sp>
    </p:spTree>
    <p:extLst>
      <p:ext uri="{BB962C8B-B14F-4D97-AF65-F5344CB8AC3E}">
        <p14:creationId xmlns:p14="http://schemas.microsoft.com/office/powerpoint/2010/main" val="359822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ext Box 2"/>
          <p:cNvSpPr txBox="1">
            <a:spLocks noChangeArrowheads="1"/>
          </p:cNvSpPr>
          <p:nvPr/>
        </p:nvSpPr>
        <p:spPr bwMode="auto">
          <a:xfrm>
            <a:off x="533400" y="1752600"/>
            <a:ext cx="8001000"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800" dirty="0" smtClean="0"/>
              <a:t>Plus de </a:t>
            </a:r>
            <a:r>
              <a:rPr lang="fr-FR" sz="2800" dirty="0"/>
              <a:t>C dans les forêts (biomasse + sol) que dans l’atmosphère..</a:t>
            </a:r>
          </a:p>
          <a:p>
            <a:pPr algn="ctr">
              <a:spcBef>
                <a:spcPct val="50000"/>
              </a:spcBef>
            </a:pPr>
            <a:endParaRPr lang="fr-FR" sz="2800" dirty="0"/>
          </a:p>
          <a:p>
            <a:pPr algn="ctr">
              <a:spcBef>
                <a:spcPct val="50000"/>
              </a:spcBef>
            </a:pPr>
            <a:endParaRPr lang="fr-FR" sz="2800" dirty="0"/>
          </a:p>
          <a:p>
            <a:pPr algn="ctr">
              <a:spcBef>
                <a:spcPct val="50000"/>
              </a:spcBef>
            </a:pPr>
            <a:r>
              <a:rPr lang="fr-FR" sz="2800" dirty="0"/>
              <a:t>Le déboisement = 17% des émissions de GES</a:t>
            </a:r>
          </a:p>
        </p:txBody>
      </p:sp>
    </p:spTree>
    <p:extLst>
      <p:ext uri="{BB962C8B-B14F-4D97-AF65-F5344CB8AC3E}">
        <p14:creationId xmlns:p14="http://schemas.microsoft.com/office/powerpoint/2010/main" val="153611211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type="body" idx="1"/>
          </p:nvPr>
        </p:nvSpPr>
        <p:spPr>
          <a:xfrm>
            <a:off x="328613" y="548680"/>
            <a:ext cx="8815387" cy="4114800"/>
          </a:xfrm>
        </p:spPr>
        <p:txBody>
          <a:bodyPr/>
          <a:lstStyle/>
          <a:p>
            <a:r>
              <a:rPr lang="fr-FR" sz="2800" dirty="0">
                <a:solidFill>
                  <a:srgbClr val="00FF00"/>
                </a:solidFill>
              </a:rPr>
              <a:t>Bilan C des parcelles agroforestières</a:t>
            </a:r>
          </a:p>
          <a:p>
            <a:endParaRPr lang="fr-FR" sz="2800" dirty="0">
              <a:solidFill>
                <a:srgbClr val="00FF00"/>
              </a:solidFill>
            </a:endParaRPr>
          </a:p>
          <a:p>
            <a:pPr>
              <a:buFontTx/>
              <a:buNone/>
            </a:pPr>
            <a:endParaRPr lang="fr-FR" sz="1800" dirty="0">
              <a:solidFill>
                <a:schemeClr val="folHlink"/>
              </a:solidFill>
            </a:endParaRPr>
          </a:p>
        </p:txBody>
      </p:sp>
      <p:pic>
        <p:nvPicPr>
          <p:cNvPr id="240644" name="Picture 4" descr="E:\Documents and Settings\Images INRA\Best-off\Arthus-Bertrand\F001197912C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725" y="1772816"/>
            <a:ext cx="6350000" cy="414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4985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ext Box 2"/>
          <p:cNvSpPr txBox="1">
            <a:spLocks noChangeArrowheads="1"/>
          </p:cNvSpPr>
          <p:nvPr/>
        </p:nvSpPr>
        <p:spPr bwMode="auto">
          <a:xfrm>
            <a:off x="443875" y="980081"/>
            <a:ext cx="5712301" cy="154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2000" dirty="0"/>
              <a:t>Arbre agroforestier plus efficace que arbre forestier pour stocker du carbone:</a:t>
            </a:r>
          </a:p>
          <a:p>
            <a:pPr lvl="1">
              <a:spcBef>
                <a:spcPct val="50000"/>
              </a:spcBef>
            </a:pPr>
            <a:r>
              <a:rPr lang="fr-FR" sz="2000" dirty="0"/>
              <a:t>Croissance plus rapide</a:t>
            </a:r>
          </a:p>
          <a:p>
            <a:pPr lvl="1">
              <a:spcBef>
                <a:spcPct val="50000"/>
              </a:spcBef>
            </a:pPr>
            <a:r>
              <a:rPr lang="fr-FR" sz="2000" dirty="0"/>
              <a:t>Enracinement plus profond</a:t>
            </a:r>
          </a:p>
        </p:txBody>
      </p:sp>
      <p:sp>
        <p:nvSpPr>
          <p:cNvPr id="250883" name="Text Box 3"/>
          <p:cNvSpPr txBox="1">
            <a:spLocks noChangeArrowheads="1"/>
          </p:cNvSpPr>
          <p:nvPr/>
        </p:nvSpPr>
        <p:spPr bwMode="auto">
          <a:xfrm>
            <a:off x="-1732" y="188640"/>
            <a:ext cx="563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800" dirty="0"/>
              <a:t>A l’échelle de l’arbre</a:t>
            </a:r>
          </a:p>
        </p:txBody>
      </p:sp>
      <p:pic>
        <p:nvPicPr>
          <p:cNvPr id="4" name="Picture 2" descr="E:\Documents and Settings\Images INRA\Best-off\Images compressées pour envoi par mail\images pour le site INTERNET SAFE\Images du mois\DSCN45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789040"/>
            <a:ext cx="3948113" cy="2960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Documents and Settings\Images INRA\Best-off\Images compressées pour envoi par mail\Images pour le troisième rapport annuel\Dscn06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883716"/>
            <a:ext cx="3787775" cy="2841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Documents and Settings\Images INRA\Best-off\Images compressées pour envoi par mail\Images pour le troisième rapport annuel\AF1 abattag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723715"/>
            <a:ext cx="1811199" cy="241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09706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ext Box 2"/>
          <p:cNvSpPr txBox="1">
            <a:spLocks noChangeArrowheads="1"/>
          </p:cNvSpPr>
          <p:nvPr/>
        </p:nvSpPr>
        <p:spPr bwMode="auto">
          <a:xfrm>
            <a:off x="251520" y="1752600"/>
            <a:ext cx="8640960" cy="2425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2000" dirty="0"/>
              <a:t>La forêt stocke </a:t>
            </a:r>
            <a:r>
              <a:rPr lang="fr-FR" sz="2000" dirty="0" smtClean="0"/>
              <a:t>plus </a:t>
            </a:r>
            <a:r>
              <a:rPr lang="fr-FR" sz="2000" dirty="0"/>
              <a:t>de carbone qu’une parcelle agroforestière</a:t>
            </a:r>
          </a:p>
          <a:p>
            <a:pPr algn="ctr">
              <a:spcBef>
                <a:spcPct val="50000"/>
              </a:spcBef>
            </a:pPr>
            <a:endParaRPr lang="fr-FR" sz="2000" dirty="0"/>
          </a:p>
          <a:p>
            <a:pPr algn="ctr">
              <a:spcBef>
                <a:spcPct val="50000"/>
              </a:spcBef>
            </a:pPr>
            <a:r>
              <a:rPr lang="fr-FR" sz="2000" dirty="0"/>
              <a:t>Un BTA fixe </a:t>
            </a:r>
            <a:r>
              <a:rPr lang="fr-FR" sz="2000" dirty="0" smtClean="0"/>
              <a:t>plus </a:t>
            </a:r>
            <a:r>
              <a:rPr lang="fr-FR" sz="2000" dirty="0"/>
              <a:t>de C qu’une parcelle </a:t>
            </a:r>
            <a:r>
              <a:rPr lang="fr-FR" sz="2000" dirty="0" smtClean="0"/>
              <a:t>agroforestière</a:t>
            </a:r>
          </a:p>
          <a:p>
            <a:pPr algn="ctr">
              <a:spcBef>
                <a:spcPct val="50000"/>
              </a:spcBef>
            </a:pPr>
            <a:endParaRPr lang="fr-FR" sz="2000" dirty="0"/>
          </a:p>
          <a:p>
            <a:pPr algn="ctr">
              <a:spcBef>
                <a:spcPct val="50000"/>
              </a:spcBef>
            </a:pPr>
            <a:r>
              <a:rPr lang="fr-FR" sz="2000" dirty="0" smtClean="0"/>
              <a:t>Mais une parcelle agroforestière stocke beaucoup plus de C qu’une parcelle agricole</a:t>
            </a:r>
            <a:endParaRPr lang="fr-FR" sz="2000" dirty="0"/>
          </a:p>
        </p:txBody>
      </p:sp>
      <p:sp>
        <p:nvSpPr>
          <p:cNvPr id="252931" name="Text Box 3"/>
          <p:cNvSpPr txBox="1">
            <a:spLocks noChangeArrowheads="1"/>
          </p:cNvSpPr>
          <p:nvPr/>
        </p:nvSpPr>
        <p:spPr bwMode="auto">
          <a:xfrm>
            <a:off x="533400" y="609600"/>
            <a:ext cx="563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800"/>
              <a:t>A l’échelle de l’hectare</a:t>
            </a:r>
          </a:p>
        </p:txBody>
      </p:sp>
    </p:spTree>
    <p:extLst>
      <p:ext uri="{BB962C8B-B14F-4D97-AF65-F5344CB8AC3E}">
        <p14:creationId xmlns:p14="http://schemas.microsoft.com/office/powerpoint/2010/main" val="70497463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3"/>
          <p:cNvSpPr>
            <a:spLocks noGrp="1" noChangeArrowheads="1"/>
          </p:cNvSpPr>
          <p:nvPr>
            <p:ph type="body" idx="1"/>
          </p:nvPr>
        </p:nvSpPr>
        <p:spPr>
          <a:xfrm>
            <a:off x="467544" y="764704"/>
            <a:ext cx="7772400" cy="4876800"/>
          </a:xfrm>
        </p:spPr>
        <p:txBody>
          <a:bodyPr/>
          <a:lstStyle/>
          <a:p>
            <a:r>
              <a:rPr lang="fr-FR" sz="1800" dirty="0">
                <a:solidFill>
                  <a:srgbClr val="FFFFCC"/>
                </a:solidFill>
              </a:rPr>
              <a:t>ORDRES DE </a:t>
            </a:r>
            <a:r>
              <a:rPr lang="fr-FR" sz="1800" dirty="0" smtClean="0">
                <a:solidFill>
                  <a:srgbClr val="FFFFCC"/>
                </a:solidFill>
              </a:rPr>
              <a:t>GRANDEURS des stockages de C</a:t>
            </a:r>
            <a:endParaRPr lang="fr-FR" sz="1800" dirty="0">
              <a:solidFill>
                <a:srgbClr val="FFFFCC"/>
              </a:solidFill>
            </a:endParaRPr>
          </a:p>
          <a:p>
            <a:endParaRPr lang="fr-FR" sz="1800" dirty="0">
              <a:solidFill>
                <a:srgbClr val="FFFFCC"/>
              </a:solidFill>
            </a:endParaRPr>
          </a:p>
          <a:p>
            <a:r>
              <a:rPr lang="fr-FR" sz="1800" dirty="0">
                <a:solidFill>
                  <a:srgbClr val="FFFFCC"/>
                </a:solidFill>
              </a:rPr>
              <a:t>TCS : 300 kg C/ha/an pendant </a:t>
            </a:r>
            <a:r>
              <a:rPr lang="fr-FR" sz="1800" dirty="0" smtClean="0">
                <a:solidFill>
                  <a:srgbClr val="FFFFCC"/>
                </a:solidFill>
              </a:rPr>
              <a:t>quelques </a:t>
            </a:r>
            <a:r>
              <a:rPr lang="fr-FR" sz="1800" dirty="0">
                <a:solidFill>
                  <a:srgbClr val="FFFFCC"/>
                </a:solidFill>
              </a:rPr>
              <a:t>Années</a:t>
            </a:r>
          </a:p>
          <a:p>
            <a:r>
              <a:rPr lang="fr-FR" sz="1800" dirty="0">
                <a:solidFill>
                  <a:srgbClr val="FFFFCC"/>
                </a:solidFill>
              </a:rPr>
              <a:t>BTA : 3 à 4 T C/ha/an pendant 50 ans</a:t>
            </a:r>
          </a:p>
          <a:p>
            <a:r>
              <a:rPr lang="fr-FR" sz="1800" dirty="0">
                <a:solidFill>
                  <a:srgbClr val="FFFFCC"/>
                </a:solidFill>
              </a:rPr>
              <a:t>Forêt : 0 à 1 T C/ha/an? </a:t>
            </a:r>
          </a:p>
          <a:p>
            <a:r>
              <a:rPr lang="fr-FR" sz="1800" dirty="0" err="1">
                <a:solidFill>
                  <a:srgbClr val="FFFFCC"/>
                </a:solidFill>
              </a:rPr>
              <a:t>Agroforêt</a:t>
            </a:r>
            <a:r>
              <a:rPr lang="fr-FR" sz="1800" dirty="0">
                <a:solidFill>
                  <a:srgbClr val="FFFFCC"/>
                </a:solidFill>
              </a:rPr>
              <a:t> : 1 à 2 T C/ha/an pendant 50 </a:t>
            </a:r>
            <a:r>
              <a:rPr lang="fr-FR" sz="1800" dirty="0" smtClean="0">
                <a:solidFill>
                  <a:srgbClr val="FFFFCC"/>
                </a:solidFill>
              </a:rPr>
              <a:t>ans</a:t>
            </a:r>
            <a:endParaRPr lang="fr-FR" sz="1800" dirty="0">
              <a:solidFill>
                <a:srgbClr val="FFFFCC"/>
              </a:solidFill>
            </a:endParaRPr>
          </a:p>
          <a:p>
            <a:r>
              <a:rPr lang="fr-FR" sz="1800" dirty="0">
                <a:solidFill>
                  <a:srgbClr val="FFFFCC"/>
                </a:solidFill>
              </a:rPr>
              <a:t>Défrichement : - 100 T C/ha/an pendant 1 an</a:t>
            </a:r>
          </a:p>
          <a:p>
            <a:endParaRPr lang="fr-FR" sz="1800" dirty="0">
              <a:solidFill>
                <a:srgbClr val="FFFFCC"/>
              </a:solidFill>
            </a:endParaRPr>
          </a:p>
          <a:p>
            <a:r>
              <a:rPr lang="fr-FR" sz="1800" dirty="0">
                <a:solidFill>
                  <a:srgbClr val="FFFFCC"/>
                </a:solidFill>
              </a:rPr>
              <a:t>Conversion au bio : ?</a:t>
            </a:r>
          </a:p>
          <a:p>
            <a:r>
              <a:rPr lang="fr-FR" sz="1800" dirty="0">
                <a:solidFill>
                  <a:srgbClr val="FFFFCC"/>
                </a:solidFill>
              </a:rPr>
              <a:t>Biomasse-énergie : évite dégagements de GES</a:t>
            </a:r>
          </a:p>
          <a:p>
            <a:r>
              <a:rPr lang="fr-FR" sz="1800" dirty="0">
                <a:solidFill>
                  <a:srgbClr val="FFFFCC"/>
                </a:solidFill>
              </a:rPr>
              <a:t>Autres : ?</a:t>
            </a:r>
          </a:p>
        </p:txBody>
      </p:sp>
    </p:spTree>
    <p:extLst>
      <p:ext uri="{BB962C8B-B14F-4D97-AF65-F5344CB8AC3E}">
        <p14:creationId xmlns:p14="http://schemas.microsoft.com/office/powerpoint/2010/main" val="155410395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fr-FR" sz="2800">
                <a:solidFill>
                  <a:srgbClr val="FFFFCC"/>
                </a:solidFill>
              </a:rPr>
              <a:t>Quiz</a:t>
            </a:r>
          </a:p>
        </p:txBody>
      </p:sp>
      <p:sp>
        <p:nvSpPr>
          <p:cNvPr id="257027" name="Rectangle 3"/>
          <p:cNvSpPr>
            <a:spLocks noGrp="1" noChangeArrowheads="1"/>
          </p:cNvSpPr>
          <p:nvPr>
            <p:ph type="body" idx="1"/>
          </p:nvPr>
        </p:nvSpPr>
        <p:spPr>
          <a:xfrm>
            <a:off x="107504" y="1556792"/>
            <a:ext cx="8915400" cy="2667000"/>
          </a:xfrm>
        </p:spPr>
        <p:txBody>
          <a:bodyPr/>
          <a:lstStyle/>
          <a:p>
            <a:r>
              <a:rPr lang="fr-FR" sz="1800" dirty="0">
                <a:solidFill>
                  <a:srgbClr val="FFFFCC"/>
                </a:solidFill>
              </a:rPr>
              <a:t>L’entreprise X veut compenser 1000 T C / an avec des plantations agroforestières. Un ha agroforestier stocke en moyenne 2 T C/ha/an pendant 50 ans. Quelle est la bonne stratégie?</a:t>
            </a:r>
          </a:p>
          <a:p>
            <a:pPr lvl="1"/>
            <a:endParaRPr lang="fr-FR" sz="1600" dirty="0">
              <a:solidFill>
                <a:srgbClr val="FFFFCC"/>
              </a:solidFill>
            </a:endParaRPr>
          </a:p>
          <a:p>
            <a:pPr lvl="1"/>
            <a:r>
              <a:rPr lang="fr-FR" sz="1600" dirty="0">
                <a:solidFill>
                  <a:srgbClr val="FFFFCC"/>
                </a:solidFill>
              </a:rPr>
              <a:t>1. Investir dans la plantation de 500 ha</a:t>
            </a:r>
          </a:p>
          <a:p>
            <a:pPr lvl="1"/>
            <a:r>
              <a:rPr lang="fr-FR" sz="1600" dirty="0">
                <a:solidFill>
                  <a:srgbClr val="FFFFCC"/>
                </a:solidFill>
              </a:rPr>
              <a:t>2. Investir dans la plantation de 20 ha par an pendant 50 ans</a:t>
            </a:r>
          </a:p>
          <a:p>
            <a:pPr lvl="1"/>
            <a:r>
              <a:rPr lang="fr-FR" sz="1600" dirty="0">
                <a:solidFill>
                  <a:srgbClr val="FFFFCC"/>
                </a:solidFill>
              </a:rPr>
              <a:t>3. Investir dans la plantation de 20 ha par an ad </a:t>
            </a:r>
            <a:r>
              <a:rPr lang="fr-FR" sz="1600" dirty="0" err="1">
                <a:solidFill>
                  <a:srgbClr val="FFFFCC"/>
                </a:solidFill>
              </a:rPr>
              <a:t>eternam</a:t>
            </a:r>
            <a:endParaRPr lang="fr-FR" sz="1600" dirty="0">
              <a:solidFill>
                <a:srgbClr val="FFFFCC"/>
              </a:solidFill>
            </a:endParaRPr>
          </a:p>
          <a:p>
            <a:pPr lvl="1"/>
            <a:r>
              <a:rPr lang="fr-FR" sz="1600" dirty="0">
                <a:solidFill>
                  <a:srgbClr val="FFFFCC"/>
                </a:solidFill>
              </a:rPr>
              <a:t>4. Investir dans la plantation de 5000 ha</a:t>
            </a:r>
          </a:p>
        </p:txBody>
      </p:sp>
    </p:spTree>
    <p:extLst>
      <p:ext uri="{BB962C8B-B14F-4D97-AF65-F5344CB8AC3E}">
        <p14:creationId xmlns:p14="http://schemas.microsoft.com/office/powerpoint/2010/main" val="79633076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tree cover 2"/>
          <p:cNvPicPr>
            <a:picLocks noChangeAspect="1" noChangeArrowheads="1"/>
          </p:cNvPicPr>
          <p:nvPr/>
        </p:nvPicPr>
        <p:blipFill>
          <a:blip r:embed="rId3">
            <a:extLst>
              <a:ext uri="{28A0092B-C50C-407E-A947-70E740481C1C}">
                <a14:useLocalDpi xmlns:a14="http://schemas.microsoft.com/office/drawing/2010/main" val="0"/>
              </a:ext>
            </a:extLst>
          </a:blip>
          <a:srcRect b="82"/>
          <a:stretch>
            <a:fillRect/>
          </a:stretch>
        </p:blipFill>
        <p:spPr bwMode="auto">
          <a:xfrm>
            <a:off x="107950" y="914400"/>
            <a:ext cx="8586788"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txBox="1">
            <a:spLocks/>
          </p:cNvSpPr>
          <p:nvPr/>
        </p:nvSpPr>
        <p:spPr>
          <a:xfrm>
            <a:off x="5181600" y="5302250"/>
            <a:ext cx="3962400" cy="762000"/>
          </a:xfrm>
          <a:prstGeom prst="rect">
            <a:avLst/>
          </a:prstGeom>
          <a:solidFill>
            <a:schemeClr val="accent2">
              <a:lumMod val="20000"/>
              <a:lumOff val="80000"/>
            </a:schemeClr>
          </a:solidFill>
        </p:spPr>
        <p:txBody>
          <a:bodyPr>
            <a:normAutofit/>
          </a:bodyPr>
          <a:lstStyle>
            <a:lvl1pPr algn="l">
              <a:defRPr sz="2400">
                <a:solidFill>
                  <a:schemeClr val="tx1"/>
                </a:solidFill>
                <a:latin typeface="Comic Sans MS" pitchFamily="66" charset="0"/>
              </a:defRPr>
            </a:lvl1pPr>
            <a:lvl2pPr marL="742950" indent="-285750" algn="l">
              <a:defRPr sz="2400">
                <a:solidFill>
                  <a:schemeClr val="tx1"/>
                </a:solidFill>
                <a:latin typeface="Comic Sans MS" pitchFamily="66" charset="0"/>
              </a:defRPr>
            </a:lvl2pPr>
            <a:lvl3pPr marL="1143000" indent="-228600" algn="l">
              <a:defRPr sz="2400">
                <a:solidFill>
                  <a:schemeClr val="tx1"/>
                </a:solidFill>
                <a:latin typeface="Comic Sans MS" pitchFamily="66" charset="0"/>
              </a:defRPr>
            </a:lvl3pPr>
            <a:lvl4pPr marL="1600200" indent="-228600" algn="l">
              <a:defRPr sz="2400">
                <a:solidFill>
                  <a:schemeClr val="tx1"/>
                </a:solidFill>
                <a:latin typeface="Comic Sans MS" pitchFamily="66" charset="0"/>
              </a:defRPr>
            </a:lvl4pPr>
            <a:lvl5pPr marL="2057400" indent="-228600" algn="l">
              <a:defRPr sz="2400">
                <a:solidFill>
                  <a:schemeClr val="tx1"/>
                </a:solidFill>
                <a:latin typeface="Comic Sans MS" pitchFamily="66" charset="0"/>
              </a:defRPr>
            </a:lvl5pPr>
            <a:lvl6pPr marL="2514600" indent="-228600" fontAlgn="base">
              <a:spcBef>
                <a:spcPct val="0"/>
              </a:spcBef>
              <a:spcAft>
                <a:spcPct val="0"/>
              </a:spcAft>
              <a:defRPr sz="2400">
                <a:solidFill>
                  <a:schemeClr val="tx1"/>
                </a:solidFill>
                <a:latin typeface="Comic Sans MS" pitchFamily="66" charset="0"/>
              </a:defRPr>
            </a:lvl6pPr>
            <a:lvl7pPr marL="2971800" indent="-228600" fontAlgn="base">
              <a:spcBef>
                <a:spcPct val="0"/>
              </a:spcBef>
              <a:spcAft>
                <a:spcPct val="0"/>
              </a:spcAft>
              <a:defRPr sz="2400">
                <a:solidFill>
                  <a:schemeClr val="tx1"/>
                </a:solidFill>
                <a:latin typeface="Comic Sans MS" pitchFamily="66" charset="0"/>
              </a:defRPr>
            </a:lvl7pPr>
            <a:lvl8pPr marL="3429000" indent="-228600" fontAlgn="base">
              <a:spcBef>
                <a:spcPct val="0"/>
              </a:spcBef>
              <a:spcAft>
                <a:spcPct val="0"/>
              </a:spcAft>
              <a:defRPr sz="2400">
                <a:solidFill>
                  <a:schemeClr val="tx1"/>
                </a:solidFill>
                <a:latin typeface="Comic Sans MS" pitchFamily="66" charset="0"/>
              </a:defRPr>
            </a:lvl8pPr>
            <a:lvl9pPr marL="3886200" indent="-228600" fontAlgn="base">
              <a:spcBef>
                <a:spcPct val="0"/>
              </a:spcBef>
              <a:spcAft>
                <a:spcPct val="0"/>
              </a:spcAft>
              <a:defRPr sz="2400">
                <a:solidFill>
                  <a:schemeClr val="tx1"/>
                </a:solidFill>
                <a:latin typeface="Comic Sans MS" pitchFamily="66" charset="0"/>
              </a:defRPr>
            </a:lvl9pPr>
          </a:lstStyle>
          <a:p>
            <a:pPr hangingPunct="0">
              <a:lnSpc>
                <a:spcPct val="93000"/>
              </a:lnSpc>
              <a:buClr>
                <a:srgbClr val="000000"/>
              </a:buClr>
              <a:buSzPct val="100000"/>
              <a:buFont typeface="Times New Roman" pitchFamily="16" charset="0"/>
              <a:buNone/>
              <a:defRPr/>
            </a:pPr>
            <a:r>
              <a:rPr lang="en-GB" sz="1000" dirty="0" err="1">
                <a:latin typeface="Verdana" pitchFamily="34" charset="0"/>
                <a:ea typeface="SimSun" charset="-122"/>
              </a:rPr>
              <a:t>Zomer</a:t>
            </a:r>
            <a:r>
              <a:rPr lang="en-GB" sz="1000" dirty="0">
                <a:latin typeface="Verdana" pitchFamily="34" charset="0"/>
                <a:ea typeface="SimSun" charset="-122"/>
              </a:rPr>
              <a:t> et al. (2009) Trees on Farm: Analysis of Global Extent and Geographical Patterns of Agroforestry. ICRAF Working Paper no. 89. Nairobi, Kenya: World Agroforestry Centre. 60pp</a:t>
            </a:r>
            <a:endParaRPr lang="en-GB" sz="2000" dirty="0">
              <a:solidFill>
                <a:schemeClr val="tx2"/>
              </a:solidFill>
              <a:latin typeface="Verdana" pitchFamily="34" charset="0"/>
              <a:ea typeface="SimSun" charset="-122"/>
            </a:endParaRPr>
          </a:p>
        </p:txBody>
      </p:sp>
      <p:sp>
        <p:nvSpPr>
          <p:cNvPr id="17411" name="Text Box 17"/>
          <p:cNvSpPr txBox="1">
            <a:spLocks noChangeArrowheads="1"/>
          </p:cNvSpPr>
          <p:nvPr/>
        </p:nvSpPr>
        <p:spPr bwMode="auto">
          <a:xfrm>
            <a:off x="304800" y="457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0">
              <a:lnSpc>
                <a:spcPct val="93000"/>
              </a:lnSpc>
              <a:spcBef>
                <a:spcPct val="50000"/>
              </a:spcBef>
              <a:buClr>
                <a:srgbClr val="000000"/>
              </a:buClr>
              <a:buSzPct val="100000"/>
              <a:buFont typeface="Times New Roman" pitchFamily="18" charset="0"/>
              <a:buNone/>
            </a:pPr>
            <a:r>
              <a:rPr lang="fr-FR" altLang="fr-FR" sz="2400" b="1">
                <a:solidFill>
                  <a:srgbClr val="FFCC00"/>
                </a:solidFill>
              </a:rPr>
              <a:t>L’arbre hors forêt…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r>
              <a:rPr lang="fr-FR" sz="2800" dirty="0" smtClean="0">
                <a:solidFill>
                  <a:srgbClr val="FFFFCC"/>
                </a:solidFill>
              </a:rPr>
              <a:t>Réponse… beaucoup plus que 5000 ha… car…</a:t>
            </a:r>
            <a:endParaRPr lang="fr-FR" sz="2800" dirty="0">
              <a:solidFill>
                <a:srgbClr val="FFFFCC"/>
              </a:solidFill>
            </a:endParaRPr>
          </a:p>
        </p:txBody>
      </p:sp>
      <p:sp>
        <p:nvSpPr>
          <p:cNvPr id="267267" name="Rectangle 3"/>
          <p:cNvSpPr>
            <a:spLocks noGrp="1" noChangeArrowheads="1"/>
          </p:cNvSpPr>
          <p:nvPr>
            <p:ph type="body" idx="1"/>
          </p:nvPr>
        </p:nvSpPr>
        <p:spPr>
          <a:xfrm>
            <a:off x="683568" y="1484784"/>
            <a:ext cx="8153400" cy="2438400"/>
          </a:xfrm>
        </p:spPr>
        <p:txBody>
          <a:bodyPr/>
          <a:lstStyle/>
          <a:p>
            <a:r>
              <a:rPr lang="fr-FR" sz="1800" dirty="0">
                <a:solidFill>
                  <a:srgbClr val="FFFFCC"/>
                </a:solidFill>
              </a:rPr>
              <a:t>O</a:t>
            </a:r>
            <a:r>
              <a:rPr lang="fr-FR" sz="1800" dirty="0" smtClean="0">
                <a:solidFill>
                  <a:srgbClr val="FFFFCC"/>
                </a:solidFill>
              </a:rPr>
              <a:t>n ne peut pas créditer </a:t>
            </a:r>
            <a:r>
              <a:rPr lang="fr-FR" sz="1800" dirty="0">
                <a:solidFill>
                  <a:srgbClr val="FFFFCC"/>
                </a:solidFill>
              </a:rPr>
              <a:t>le stockage potentiel à celui qui plante</a:t>
            </a:r>
          </a:p>
          <a:p>
            <a:endParaRPr lang="fr-FR" sz="1800" dirty="0">
              <a:solidFill>
                <a:srgbClr val="FFFFCC"/>
              </a:solidFill>
            </a:endParaRPr>
          </a:p>
          <a:p>
            <a:r>
              <a:rPr lang="fr-FR" sz="1800" dirty="0" smtClean="0">
                <a:solidFill>
                  <a:srgbClr val="FFFFCC"/>
                </a:solidFill>
              </a:rPr>
              <a:t>On doit créditer aussi ceux qui vont gérer la parcelle et garantir qu’elle stockera du carbone</a:t>
            </a:r>
          </a:p>
          <a:p>
            <a:endParaRPr lang="fr-FR" sz="1800" dirty="0" smtClean="0">
              <a:solidFill>
                <a:srgbClr val="FFFFCC"/>
              </a:solidFill>
            </a:endParaRPr>
          </a:p>
          <a:p>
            <a:r>
              <a:rPr lang="fr-FR" sz="1800" dirty="0" smtClean="0">
                <a:solidFill>
                  <a:srgbClr val="FFFFCC"/>
                </a:solidFill>
              </a:rPr>
              <a:t>Faut-il créditer le C</a:t>
            </a:r>
            <a:endParaRPr lang="fr-FR" sz="1800" dirty="0">
              <a:solidFill>
                <a:srgbClr val="FFFFCC"/>
              </a:solidFill>
            </a:endParaRPr>
          </a:p>
          <a:p>
            <a:r>
              <a:rPr lang="fr-FR" sz="1800" dirty="0">
                <a:solidFill>
                  <a:srgbClr val="FFFFCC"/>
                </a:solidFill>
              </a:rPr>
              <a:t>En fonction des stockages courants (très faibles au début, </a:t>
            </a:r>
            <a:r>
              <a:rPr lang="fr-FR" sz="1800" dirty="0" smtClean="0">
                <a:solidFill>
                  <a:srgbClr val="FFFFCC"/>
                </a:solidFill>
              </a:rPr>
              <a:t>forts </a:t>
            </a:r>
            <a:r>
              <a:rPr lang="fr-FR" sz="1800" dirty="0">
                <a:solidFill>
                  <a:srgbClr val="FFFFCC"/>
                </a:solidFill>
              </a:rPr>
              <a:t>quand les arbres sont </a:t>
            </a:r>
            <a:r>
              <a:rPr lang="fr-FR" sz="1800" dirty="0" smtClean="0">
                <a:solidFill>
                  <a:srgbClr val="FFFFCC"/>
                </a:solidFill>
              </a:rPr>
              <a:t>grands</a:t>
            </a:r>
            <a:r>
              <a:rPr lang="fr-FR" sz="1800" dirty="0">
                <a:solidFill>
                  <a:srgbClr val="FFFFCC"/>
                </a:solidFill>
              </a:rPr>
              <a:t>)</a:t>
            </a:r>
          </a:p>
          <a:p>
            <a:r>
              <a:rPr lang="fr-FR" sz="1800" dirty="0">
                <a:solidFill>
                  <a:srgbClr val="FFFFCC"/>
                </a:solidFill>
              </a:rPr>
              <a:t>En fonction des stockages moyens?</a:t>
            </a:r>
          </a:p>
          <a:p>
            <a:r>
              <a:rPr lang="fr-FR" sz="1800" dirty="0">
                <a:solidFill>
                  <a:srgbClr val="FFFFCC"/>
                </a:solidFill>
              </a:rPr>
              <a:t>En tenant compte des déstockages ultérieurs (biomasse et sol)</a:t>
            </a:r>
          </a:p>
          <a:p>
            <a:endParaRPr lang="fr-FR" sz="1800" dirty="0" smtClean="0">
              <a:solidFill>
                <a:srgbClr val="FFFFCC"/>
              </a:solidFill>
            </a:endParaRPr>
          </a:p>
        </p:txBody>
      </p:sp>
    </p:spTree>
    <p:extLst>
      <p:ext uri="{BB962C8B-B14F-4D97-AF65-F5344CB8AC3E}">
        <p14:creationId xmlns:p14="http://schemas.microsoft.com/office/powerpoint/2010/main" val="49835482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685800" y="609600"/>
            <a:ext cx="8153400" cy="1143000"/>
          </a:xfrm>
        </p:spPr>
        <p:txBody>
          <a:bodyPr/>
          <a:lstStyle/>
          <a:p>
            <a:r>
              <a:rPr lang="fr-FR" sz="3200" dirty="0">
                <a:solidFill>
                  <a:srgbClr val="FFFFCC"/>
                </a:solidFill>
              </a:rPr>
              <a:t>Planter </a:t>
            </a:r>
            <a:r>
              <a:rPr lang="fr-FR" dirty="0" smtClean="0">
                <a:solidFill>
                  <a:srgbClr val="FFFFCC"/>
                </a:solidFill>
              </a:rPr>
              <a:t>des</a:t>
            </a:r>
            <a:r>
              <a:rPr lang="fr-FR" sz="3200" dirty="0" smtClean="0">
                <a:solidFill>
                  <a:srgbClr val="FFFFCC"/>
                </a:solidFill>
              </a:rPr>
              <a:t> arbres </a:t>
            </a:r>
            <a:r>
              <a:rPr lang="fr-FR" sz="3200" dirty="0">
                <a:solidFill>
                  <a:srgbClr val="FFFFCC"/>
                </a:solidFill>
              </a:rPr>
              <a:t>pour stocker du C ?</a:t>
            </a:r>
          </a:p>
        </p:txBody>
      </p:sp>
      <p:sp>
        <p:nvSpPr>
          <p:cNvPr id="259075" name="Rectangle 3"/>
          <p:cNvSpPr>
            <a:spLocks noGrp="1" noChangeArrowheads="1"/>
          </p:cNvSpPr>
          <p:nvPr>
            <p:ph type="body" idx="1"/>
          </p:nvPr>
        </p:nvSpPr>
        <p:spPr>
          <a:xfrm>
            <a:off x="685800" y="1981200"/>
            <a:ext cx="8153400" cy="4114800"/>
          </a:xfrm>
        </p:spPr>
        <p:txBody>
          <a:bodyPr/>
          <a:lstStyle/>
          <a:p>
            <a:r>
              <a:rPr lang="fr-FR" sz="1800" dirty="0">
                <a:solidFill>
                  <a:srgbClr val="FFFFCC"/>
                </a:solidFill>
              </a:rPr>
              <a:t>Stocker du C est un processus lent, y compris avec les arbres</a:t>
            </a:r>
          </a:p>
          <a:p>
            <a:endParaRPr lang="fr-FR" sz="1800" dirty="0">
              <a:solidFill>
                <a:srgbClr val="FFFFCC"/>
              </a:solidFill>
            </a:endParaRPr>
          </a:p>
          <a:p>
            <a:r>
              <a:rPr lang="fr-FR" sz="1800" dirty="0">
                <a:solidFill>
                  <a:srgbClr val="FFFFCC"/>
                </a:solidFill>
              </a:rPr>
              <a:t>Déstocker du C peut être au contraire rapide et peu réversible</a:t>
            </a:r>
          </a:p>
          <a:p>
            <a:endParaRPr lang="fr-FR" sz="1800" dirty="0">
              <a:solidFill>
                <a:srgbClr val="FFFFCC"/>
              </a:solidFill>
            </a:endParaRPr>
          </a:p>
          <a:p>
            <a:r>
              <a:rPr lang="fr-FR" sz="1800" dirty="0">
                <a:solidFill>
                  <a:srgbClr val="FFFFCC"/>
                </a:solidFill>
              </a:rPr>
              <a:t>Planter ne veut pas dire stocker, mais mettre en place un </a:t>
            </a:r>
            <a:r>
              <a:rPr lang="fr-FR" sz="1800" dirty="0" err="1">
                <a:solidFill>
                  <a:srgbClr val="FFFFCC"/>
                </a:solidFill>
              </a:rPr>
              <a:t>puit</a:t>
            </a:r>
            <a:r>
              <a:rPr lang="fr-FR" sz="1800" dirty="0">
                <a:solidFill>
                  <a:srgbClr val="FFFFCC"/>
                </a:solidFill>
              </a:rPr>
              <a:t> potentiel qu’il faut gérer sur le long terme. A qui va profiter l’effort? </a:t>
            </a:r>
          </a:p>
        </p:txBody>
      </p:sp>
    </p:spTree>
    <p:extLst>
      <p:ext uri="{BB962C8B-B14F-4D97-AF65-F5344CB8AC3E}">
        <p14:creationId xmlns:p14="http://schemas.microsoft.com/office/powerpoint/2010/main" val="238715169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2"/>
          <p:cNvSpPr>
            <a:spLocks noGrp="1" noChangeArrowheads="1"/>
          </p:cNvSpPr>
          <p:nvPr>
            <p:ph type="title"/>
          </p:nvPr>
        </p:nvSpPr>
        <p:spPr>
          <a:xfrm>
            <a:off x="0" y="0"/>
            <a:ext cx="9144000" cy="1143000"/>
          </a:xfrm>
        </p:spPr>
        <p:txBody>
          <a:bodyPr/>
          <a:lstStyle/>
          <a:p>
            <a:r>
              <a:rPr lang="fr-FR" sz="3200" dirty="0"/>
              <a:t>L’arbre enrichit le sol en profondeur en carbone</a:t>
            </a:r>
            <a:endParaRPr lang="en-US" sz="3200" dirty="0"/>
          </a:p>
        </p:txBody>
      </p:sp>
      <p:sp>
        <p:nvSpPr>
          <p:cNvPr id="1334275" name="Rectangle 3"/>
          <p:cNvSpPr>
            <a:spLocks noGrp="1" noChangeArrowheads="1"/>
          </p:cNvSpPr>
          <p:nvPr>
            <p:ph type="body" idx="1"/>
          </p:nvPr>
        </p:nvSpPr>
        <p:spPr>
          <a:xfrm>
            <a:off x="107504" y="1604963"/>
            <a:ext cx="8928992" cy="4713287"/>
          </a:xfrm>
        </p:spPr>
        <p:txBody>
          <a:bodyPr/>
          <a:lstStyle/>
          <a:p>
            <a:r>
              <a:rPr lang="fr-FR" sz="1800" dirty="0">
                <a:solidFill>
                  <a:schemeClr val="bg1"/>
                </a:solidFill>
              </a:rPr>
              <a:t>Par le turn-over racinaire (mortalité saisonnière des racines fines</a:t>
            </a:r>
            <a:r>
              <a:rPr lang="fr-FR" sz="1800" dirty="0" smtClean="0">
                <a:solidFill>
                  <a:schemeClr val="bg1"/>
                </a:solidFill>
              </a:rPr>
              <a:t>) et </a:t>
            </a:r>
            <a:r>
              <a:rPr lang="fr-FR" sz="1800" dirty="0" err="1" smtClean="0">
                <a:solidFill>
                  <a:schemeClr val="bg1"/>
                </a:solidFill>
              </a:rPr>
              <a:t>mycorhizien</a:t>
            </a:r>
            <a:endParaRPr lang="fr-FR" sz="1800" dirty="0">
              <a:solidFill>
                <a:schemeClr val="bg1"/>
              </a:solidFill>
            </a:endParaRPr>
          </a:p>
          <a:p>
            <a:endParaRPr lang="fr-FR" sz="1800" dirty="0">
              <a:solidFill>
                <a:schemeClr val="bg1"/>
              </a:solidFill>
            </a:endParaRPr>
          </a:p>
          <a:p>
            <a:r>
              <a:rPr lang="fr-FR" sz="1800" dirty="0">
                <a:solidFill>
                  <a:schemeClr val="bg1"/>
                </a:solidFill>
              </a:rPr>
              <a:t>Il en résulte un stockage de carbone à long terme</a:t>
            </a:r>
          </a:p>
          <a:p>
            <a:endParaRPr lang="fr-FR" sz="1800" dirty="0">
              <a:solidFill>
                <a:schemeClr val="bg1"/>
              </a:solidFill>
            </a:endParaRPr>
          </a:p>
          <a:p>
            <a:r>
              <a:rPr lang="fr-FR" sz="1800" dirty="0">
                <a:solidFill>
                  <a:schemeClr val="bg1"/>
                </a:solidFill>
              </a:rPr>
              <a:t>Cela améliore les propriétés physico-chimiques du sol </a:t>
            </a:r>
            <a:r>
              <a:rPr lang="fr-FR" sz="1800" dirty="0" smtClean="0">
                <a:solidFill>
                  <a:schemeClr val="bg1"/>
                </a:solidFill>
              </a:rPr>
              <a:t>profond</a:t>
            </a:r>
          </a:p>
          <a:p>
            <a:endParaRPr lang="fr-FR" sz="1800" dirty="0">
              <a:solidFill>
                <a:schemeClr val="bg1"/>
              </a:solidFill>
            </a:endParaRPr>
          </a:p>
          <a:p>
            <a:r>
              <a:rPr lang="fr-FR" sz="1800" dirty="0" smtClean="0">
                <a:solidFill>
                  <a:schemeClr val="bg1"/>
                </a:solidFill>
              </a:rPr>
              <a:t>Cela modifie des flux hydriques</a:t>
            </a:r>
            <a:endParaRPr lang="en-US" sz="1800" dirty="0">
              <a:solidFill>
                <a:schemeClr val="bg1"/>
              </a:solidFill>
            </a:endParaRPr>
          </a:p>
        </p:txBody>
      </p:sp>
    </p:spTree>
    <p:extLst>
      <p:ext uri="{BB962C8B-B14F-4D97-AF65-F5344CB8AC3E}">
        <p14:creationId xmlns:p14="http://schemas.microsoft.com/office/powerpoint/2010/main" val="158363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837" y="620688"/>
            <a:ext cx="8499937"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2211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304800" y="836613"/>
            <a:ext cx="8497888" cy="2808287"/>
          </a:xfrm>
        </p:spPr>
        <p:txBody>
          <a:bodyPr>
            <a:noAutofit/>
          </a:bodyPr>
          <a:lstStyle/>
          <a:p>
            <a:r>
              <a:rPr lang="fr-FR" sz="2800" dirty="0" smtClean="0">
                <a:solidFill>
                  <a:schemeClr val="bg1"/>
                </a:solidFill>
              </a:rPr>
              <a:t>1 </a:t>
            </a:r>
            <a:r>
              <a:rPr lang="fr-FR" sz="2800" dirty="0">
                <a:solidFill>
                  <a:schemeClr val="bg1"/>
                </a:solidFill>
              </a:rPr>
              <a:t>à</a:t>
            </a:r>
            <a:r>
              <a:rPr lang="fr-FR" sz="2800" dirty="0" smtClean="0">
                <a:solidFill>
                  <a:schemeClr val="bg1"/>
                </a:solidFill>
              </a:rPr>
              <a:t> 2 T C/ha/an avec 50-100 arbres/ha</a:t>
            </a:r>
          </a:p>
          <a:p>
            <a:endParaRPr lang="fr-FR" dirty="0" smtClean="0">
              <a:solidFill>
                <a:schemeClr val="bg1"/>
              </a:solidFill>
            </a:endParaRPr>
          </a:p>
          <a:p>
            <a:r>
              <a:rPr lang="fr-FR" sz="1800" dirty="0" smtClean="0">
                <a:solidFill>
                  <a:schemeClr val="bg1"/>
                </a:solidFill>
              </a:rPr>
              <a:t>Mieux que la plupart des autres options pour stocker du C en agriculture</a:t>
            </a:r>
          </a:p>
          <a:p>
            <a:endParaRPr lang="fr-FR" sz="1800" dirty="0" smtClean="0">
              <a:solidFill>
                <a:schemeClr val="bg1"/>
              </a:solidFill>
            </a:endParaRPr>
          </a:p>
          <a:p>
            <a:r>
              <a:rPr lang="fr-FR" sz="1800" dirty="0" smtClean="0">
                <a:solidFill>
                  <a:schemeClr val="bg1"/>
                </a:solidFill>
              </a:rPr>
              <a:t>Stockage dans le sol : études en cours</a:t>
            </a:r>
          </a:p>
          <a:p>
            <a:endParaRPr lang="fr-FR" sz="1800" dirty="0">
              <a:solidFill>
                <a:schemeClr val="bg1"/>
              </a:solidFill>
            </a:endParaRPr>
          </a:p>
          <a:p>
            <a:r>
              <a:rPr lang="fr-FR" sz="1800" dirty="0" smtClean="0">
                <a:solidFill>
                  <a:schemeClr val="bg1"/>
                </a:solidFill>
              </a:rPr>
              <a:t>Rôle probablement majeur des mycorhizes</a:t>
            </a:r>
          </a:p>
          <a:p>
            <a:endParaRPr lang="fr-FR" sz="1800" dirty="0">
              <a:solidFill>
                <a:schemeClr val="bg1"/>
              </a:solidFill>
            </a:endParaRPr>
          </a:p>
          <a:p>
            <a:pPr>
              <a:lnSpc>
                <a:spcPct val="90000"/>
              </a:lnSpc>
            </a:pPr>
            <a:r>
              <a:rPr lang="fr-FR" sz="1600" b="1" dirty="0">
                <a:solidFill>
                  <a:schemeClr val="bg1"/>
                </a:solidFill>
              </a:rPr>
              <a:t>Etude « Analyse du potentiel agricole pour l’atténuation des émissions de gaz à effet de serre en France » </a:t>
            </a:r>
            <a:r>
              <a:rPr lang="fr-FR" sz="1600" b="1" dirty="0" smtClean="0">
                <a:solidFill>
                  <a:schemeClr val="bg1"/>
                </a:solidFill>
              </a:rPr>
              <a:t> INRA </a:t>
            </a:r>
            <a:r>
              <a:rPr lang="fr-FR" sz="1600" b="1" dirty="0">
                <a:solidFill>
                  <a:schemeClr val="bg1"/>
                </a:solidFill>
              </a:rPr>
              <a:t>– ADEME – MAAF – MEDDTL</a:t>
            </a:r>
          </a:p>
          <a:p>
            <a:endParaRPr lang="fr-FR" dirty="0" smtClean="0">
              <a:solidFill>
                <a:schemeClr val="bg1"/>
              </a:solidFill>
            </a:endParaRPr>
          </a:p>
        </p:txBody>
      </p:sp>
      <p:sp>
        <p:nvSpPr>
          <p:cNvPr id="3" name="Rectangle 2"/>
          <p:cNvSpPr/>
          <p:nvPr/>
        </p:nvSpPr>
        <p:spPr>
          <a:xfrm rot="20134938">
            <a:off x="5347377" y="3502726"/>
            <a:ext cx="3645293" cy="707886"/>
          </a:xfrm>
          <a:prstGeom prst="rect">
            <a:avLst/>
          </a:prstGeom>
          <a:solidFill>
            <a:schemeClr val="accent6">
              <a:lumMod val="20000"/>
              <a:lumOff val="80000"/>
            </a:schemeClr>
          </a:solidFill>
        </p:spPr>
        <p:txBody>
          <a:bodyPr wrap="none">
            <a:spAutoFit/>
          </a:bodyPr>
          <a:lstStyle/>
          <a:p>
            <a:pPr>
              <a:defRPr/>
            </a:pPr>
            <a:r>
              <a:rPr lang="fr-FR" sz="4000" b="1" dirty="0" smtClean="0">
                <a:ln w="18000">
                  <a:solidFill>
                    <a:schemeClr val="accent2">
                      <a:satMod val="140000"/>
                    </a:schemeClr>
                  </a:solidFill>
                  <a:prstDash val="solid"/>
                  <a:miter lim="800000"/>
                </a:ln>
                <a:solidFill>
                  <a:schemeClr val="accent5">
                    <a:lumMod val="50000"/>
                  </a:schemeClr>
                </a:solidFill>
                <a:effectLst>
                  <a:outerShdw blurRad="25500" dist="23000" dir="7020000" algn="tl">
                    <a:srgbClr val="000000">
                      <a:alpha val="50000"/>
                    </a:srgbClr>
                  </a:outerShdw>
                </a:effectLst>
                <a:latin typeface="Calibri" pitchFamily="34" charset="0"/>
                <a:cs typeface="Calibri" pitchFamily="34" charset="0"/>
              </a:rPr>
              <a:t>Etudes en cours </a:t>
            </a:r>
            <a:endParaRPr lang="fr-FR" sz="4000" b="1" dirty="0">
              <a:ln w="18000">
                <a:solidFill>
                  <a:schemeClr val="accent2">
                    <a:satMod val="140000"/>
                  </a:schemeClr>
                </a:solidFill>
                <a:prstDash val="solid"/>
                <a:miter lim="800000"/>
              </a:ln>
              <a:solidFill>
                <a:schemeClr val="accent5">
                  <a:lumMod val="50000"/>
                </a:schemeClr>
              </a:solidFill>
              <a:effectLst>
                <a:outerShdw blurRad="25500" dist="23000" dir="7020000" algn="tl">
                  <a:srgbClr val="000000">
                    <a:alpha val="50000"/>
                  </a:srgbClr>
                </a:outerShdw>
              </a:effectLst>
              <a:latin typeface="Calibri" pitchFamily="34" charset="0"/>
              <a:cs typeface="Calibri" pitchFamily="34" charset="0"/>
            </a:endParaRPr>
          </a:p>
        </p:txBody>
      </p:sp>
      <p:sp>
        <p:nvSpPr>
          <p:cNvPr id="8" name="Espace réservé du numéro de diapositive 3"/>
          <p:cNvSpPr>
            <a:spLocks noGrp="1"/>
          </p:cNvSpPr>
          <p:nvPr>
            <p:ph type="sldNum" sz="quarter" idx="4294967295"/>
          </p:nvPr>
        </p:nvSpPr>
        <p:spPr>
          <a:xfrm>
            <a:off x="7884367" y="6246000"/>
            <a:ext cx="1123727" cy="249385"/>
          </a:xfrm>
          <a:prstGeom prst="rect">
            <a:avLst/>
          </a:prstGeom>
        </p:spPr>
        <p:txBody>
          <a:bodyPr>
            <a:normAutofit fontScale="77500" lnSpcReduction="20000"/>
          </a:bodyPr>
          <a:lstStyle/>
          <a:p>
            <a:r>
              <a:rPr lang="fr-BE" sz="1600" dirty="0">
                <a:solidFill>
                  <a:schemeClr val="bg1"/>
                </a:solidFill>
                <a:latin typeface="Arial" pitchFamily="34" charset="0"/>
                <a:cs typeface="Arial" pitchFamily="34" charset="0"/>
              </a:rPr>
              <a:t>.</a:t>
            </a:r>
            <a:r>
              <a:rPr lang="fr-BE" sz="1600" dirty="0" smtClean="0">
                <a:solidFill>
                  <a:schemeClr val="bg1"/>
                </a:solidFill>
                <a:latin typeface="Arial" pitchFamily="34" charset="0"/>
                <a:cs typeface="Arial" pitchFamily="34" charset="0"/>
              </a:rPr>
              <a:t>0</a:t>
            </a:r>
            <a:fld id="{CF4668DC-857F-487D-BFFA-8C0CA5037977}" type="slidenum">
              <a:rPr lang="fr-BE" sz="1600" smtClean="0">
                <a:solidFill>
                  <a:schemeClr val="bg1"/>
                </a:solidFill>
                <a:latin typeface="Arial" pitchFamily="34" charset="0"/>
                <a:cs typeface="Arial" pitchFamily="34" charset="0"/>
              </a:rPr>
              <a:t>34</a:t>
            </a:fld>
            <a:endParaRPr lang="fr-BE"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63520654"/>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a:p>
        </p:txBody>
      </p:sp>
      <p:graphicFrame>
        <p:nvGraphicFramePr>
          <p:cNvPr id="5" name="Graphique 4"/>
          <p:cNvGraphicFramePr>
            <a:graphicFrameLocks/>
          </p:cNvGraphicFramePr>
          <p:nvPr>
            <p:extLst>
              <p:ext uri="{D42A27DB-BD31-4B8C-83A1-F6EECF244321}">
                <p14:modId xmlns:p14="http://schemas.microsoft.com/office/powerpoint/2010/main" val="3296318611"/>
              </p:ext>
            </p:extLst>
          </p:nvPr>
        </p:nvGraphicFramePr>
        <p:xfrm>
          <a:off x="69532" y="908721"/>
          <a:ext cx="9004935" cy="562352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4716016" y="3068960"/>
            <a:ext cx="1080120" cy="457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rot="20134938">
            <a:off x="2127302" y="4626983"/>
            <a:ext cx="6257547" cy="523220"/>
          </a:xfrm>
          <a:prstGeom prst="rect">
            <a:avLst/>
          </a:prstGeom>
          <a:solidFill>
            <a:schemeClr val="accent6">
              <a:lumMod val="20000"/>
              <a:lumOff val="80000"/>
            </a:schemeClr>
          </a:solidFill>
        </p:spPr>
        <p:txBody>
          <a:bodyPr wrap="none">
            <a:spAutoFit/>
          </a:bodyPr>
          <a:lstStyle/>
          <a:p>
            <a:pPr>
              <a:defRPr/>
            </a:pPr>
            <a:r>
              <a:rPr lang="fr-FR" sz="2800" b="1" dirty="0" smtClean="0">
                <a:ln w="18000">
                  <a:solidFill>
                    <a:schemeClr val="accent2">
                      <a:satMod val="140000"/>
                    </a:schemeClr>
                  </a:solidFill>
                  <a:prstDash val="solid"/>
                  <a:miter lim="800000"/>
                </a:ln>
                <a:solidFill>
                  <a:schemeClr val="accent5">
                    <a:lumMod val="50000"/>
                  </a:schemeClr>
                </a:solidFill>
                <a:effectLst>
                  <a:outerShdw blurRad="25500" dist="23000" dir="7020000" algn="tl">
                    <a:srgbClr val="000000">
                      <a:alpha val="50000"/>
                    </a:srgbClr>
                  </a:outerShdw>
                </a:effectLst>
                <a:latin typeface="Calibri" pitchFamily="34" charset="0"/>
                <a:cs typeface="Calibri" pitchFamily="34" charset="0"/>
              </a:rPr>
              <a:t>Rapport d’expertise collective INRA 2013</a:t>
            </a:r>
            <a:endParaRPr lang="fr-FR" sz="2800" b="1" dirty="0">
              <a:ln w="18000">
                <a:solidFill>
                  <a:schemeClr val="accent2">
                    <a:satMod val="140000"/>
                  </a:schemeClr>
                </a:solidFill>
                <a:prstDash val="solid"/>
                <a:miter lim="800000"/>
              </a:ln>
              <a:solidFill>
                <a:schemeClr val="accent5">
                  <a:lumMod val="50000"/>
                </a:schemeClr>
              </a:solidFill>
              <a:effectLst>
                <a:outerShdw blurRad="25500" dist="23000" dir="7020000" algn="tl">
                  <a:srgbClr val="000000">
                    <a:alpha val="50000"/>
                  </a:srgbClr>
                </a:outerShdw>
              </a:effectLst>
              <a:latin typeface="Calibri" pitchFamily="34" charset="0"/>
              <a:cs typeface="Calibri" pitchFamily="34" charset="0"/>
            </a:endParaRPr>
          </a:p>
        </p:txBody>
      </p:sp>
    </p:spTree>
    <p:extLst>
      <p:ext uri="{BB962C8B-B14F-4D97-AF65-F5344CB8AC3E}">
        <p14:creationId xmlns:p14="http://schemas.microsoft.com/office/powerpoint/2010/main" val="17432313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fr-FR" sz="2800">
                <a:solidFill>
                  <a:schemeClr val="bg1"/>
                </a:solidFill>
              </a:rPr>
              <a:t>En résumé : potentiel de fixation comparés</a:t>
            </a:r>
          </a:p>
        </p:txBody>
      </p:sp>
      <p:sp>
        <p:nvSpPr>
          <p:cNvPr id="283651" name="Rectangle 3"/>
          <p:cNvSpPr>
            <a:spLocks noGrp="1" noChangeArrowheads="1"/>
          </p:cNvSpPr>
          <p:nvPr>
            <p:ph type="body" idx="1"/>
          </p:nvPr>
        </p:nvSpPr>
        <p:spPr>
          <a:xfrm>
            <a:off x="457200" y="1604963"/>
            <a:ext cx="8226425" cy="2544117"/>
          </a:xfrm>
        </p:spPr>
        <p:txBody>
          <a:bodyPr/>
          <a:lstStyle/>
          <a:p>
            <a:r>
              <a:rPr lang="fr-FR" sz="1800" dirty="0">
                <a:solidFill>
                  <a:srgbClr val="FFFFCC"/>
                </a:solidFill>
              </a:rPr>
              <a:t>BTA en Europe : 14 M T CO2/an</a:t>
            </a:r>
          </a:p>
          <a:p>
            <a:endParaRPr lang="fr-FR" sz="1800" dirty="0">
              <a:solidFill>
                <a:srgbClr val="FFFFCC"/>
              </a:solidFill>
            </a:endParaRPr>
          </a:p>
          <a:p>
            <a:r>
              <a:rPr lang="fr-FR" sz="1800" dirty="0">
                <a:solidFill>
                  <a:srgbClr val="FFFFCC"/>
                </a:solidFill>
              </a:rPr>
              <a:t>Gestion des forêts existantes en Europe : 19 M T CO2 /an</a:t>
            </a:r>
          </a:p>
          <a:p>
            <a:endParaRPr lang="fr-FR" sz="1800" dirty="0">
              <a:solidFill>
                <a:srgbClr val="FFFFCC"/>
              </a:solidFill>
            </a:endParaRPr>
          </a:p>
          <a:p>
            <a:r>
              <a:rPr lang="fr-FR" sz="1800" dirty="0">
                <a:solidFill>
                  <a:srgbClr val="FFFFCC"/>
                </a:solidFill>
              </a:rPr>
              <a:t>Plan agroforestier (600 000 ha) en France : 4.5 M T CO2/an</a:t>
            </a:r>
          </a:p>
          <a:p>
            <a:endParaRPr lang="fr-FR" sz="1800" dirty="0">
              <a:solidFill>
                <a:srgbClr val="FFFFCC"/>
              </a:solidFill>
            </a:endParaRPr>
          </a:p>
          <a:p>
            <a:r>
              <a:rPr lang="fr-FR" sz="1800" dirty="0">
                <a:solidFill>
                  <a:srgbClr val="FFFFCC"/>
                </a:solidFill>
              </a:rPr>
              <a:t>Plan haies (500 000 km) en France : 2 M T CO2/an</a:t>
            </a:r>
          </a:p>
          <a:p>
            <a:endParaRPr lang="fr-FR" sz="1800" dirty="0">
              <a:solidFill>
                <a:srgbClr val="FFFFCC"/>
              </a:solidFill>
            </a:endParaRPr>
          </a:p>
          <a:p>
            <a:pPr algn="r"/>
            <a:r>
              <a:rPr lang="fr-FR" sz="1800" dirty="0">
                <a:solidFill>
                  <a:srgbClr val="FFFFCC"/>
                </a:solidFill>
              </a:rPr>
              <a:t>Conclusion : l’agroforesterie est une piste très sérieuse</a:t>
            </a:r>
          </a:p>
        </p:txBody>
      </p:sp>
    </p:spTree>
    <p:extLst>
      <p:ext uri="{BB962C8B-B14F-4D97-AF65-F5344CB8AC3E}">
        <p14:creationId xmlns:p14="http://schemas.microsoft.com/office/powerpoint/2010/main" val="160948706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685800" y="1066800"/>
            <a:ext cx="7772400" cy="1143000"/>
          </a:xfrm>
        </p:spPr>
        <p:txBody>
          <a:bodyPr/>
          <a:lstStyle/>
          <a:p>
            <a:r>
              <a:rPr lang="fr-FR" sz="2000">
                <a:solidFill>
                  <a:schemeClr val="bg1"/>
                </a:solidFill>
              </a:rPr>
              <a:t>PROJET DE RAPPORT sur l'agriculture de l'UE et changement climatique (2009/2157(INI)) </a:t>
            </a:r>
            <a:br>
              <a:rPr lang="fr-FR" sz="2000">
                <a:solidFill>
                  <a:schemeClr val="bg1"/>
                </a:solidFill>
              </a:rPr>
            </a:br>
            <a:r>
              <a:rPr lang="fr-FR" sz="2000">
                <a:solidFill>
                  <a:schemeClr val="bg1"/>
                </a:solidFill>
              </a:rPr>
              <a:t>Commission de l'agriculture et du développement rural </a:t>
            </a:r>
            <a:br>
              <a:rPr lang="fr-FR" sz="2000">
                <a:solidFill>
                  <a:schemeClr val="bg1"/>
                </a:solidFill>
              </a:rPr>
            </a:br>
            <a:r>
              <a:rPr lang="fr-FR" sz="2000">
                <a:solidFill>
                  <a:schemeClr val="bg1"/>
                </a:solidFill>
              </a:rPr>
              <a:t>Rapporteur: Stéphane Le Foll</a:t>
            </a:r>
            <a:br>
              <a:rPr lang="fr-FR" sz="2000">
                <a:solidFill>
                  <a:schemeClr val="bg1"/>
                </a:solidFill>
              </a:rPr>
            </a:br>
            <a:endParaRPr lang="fr-FR" sz="2000">
              <a:solidFill>
                <a:schemeClr val="bg1"/>
              </a:solidFill>
            </a:endParaRPr>
          </a:p>
        </p:txBody>
      </p:sp>
      <p:sp>
        <p:nvSpPr>
          <p:cNvPr id="284675" name="Rectangle 3"/>
          <p:cNvSpPr>
            <a:spLocks noGrp="1" noChangeArrowheads="1"/>
          </p:cNvSpPr>
          <p:nvPr>
            <p:ph type="body" idx="1"/>
          </p:nvPr>
        </p:nvSpPr>
        <p:spPr>
          <a:xfrm>
            <a:off x="152400" y="2971800"/>
            <a:ext cx="8839200" cy="2667000"/>
          </a:xfrm>
        </p:spPr>
        <p:txBody>
          <a:bodyPr/>
          <a:lstStyle/>
          <a:p>
            <a:r>
              <a:rPr lang="fr-FR" sz="2400">
                <a:solidFill>
                  <a:srgbClr val="FFFFCC"/>
                </a:solidFill>
              </a:rPr>
              <a:t>4 mesures pour améliorer le bilan de C de l’agriculture européenne</a:t>
            </a:r>
          </a:p>
          <a:p>
            <a:pPr lvl="1"/>
            <a:r>
              <a:rPr lang="fr-FR" sz="2000">
                <a:solidFill>
                  <a:srgbClr val="FFFFCC"/>
                </a:solidFill>
              </a:rPr>
              <a:t>TCS et couverture végétale permanente</a:t>
            </a:r>
          </a:p>
          <a:p>
            <a:pPr lvl="1"/>
            <a:r>
              <a:rPr lang="fr-FR" sz="2000">
                <a:solidFill>
                  <a:srgbClr val="FFFFCC"/>
                </a:solidFill>
              </a:rPr>
              <a:t>Agroforesterie et haies</a:t>
            </a:r>
          </a:p>
          <a:p>
            <a:pPr lvl="1"/>
            <a:r>
              <a:rPr lang="fr-FR" sz="2000">
                <a:solidFill>
                  <a:srgbClr val="FFFFCC"/>
                </a:solidFill>
              </a:rPr>
              <a:t>Protection des terres riches en C (tourbières, zones humides)</a:t>
            </a:r>
          </a:p>
          <a:p>
            <a:pPr lvl="1"/>
            <a:r>
              <a:rPr lang="fr-FR" sz="2000">
                <a:solidFill>
                  <a:srgbClr val="FFFFCC"/>
                </a:solidFill>
              </a:rPr>
              <a:t>Economies d’énergie, modernisation bâtiments</a:t>
            </a:r>
          </a:p>
          <a:p>
            <a:pPr lvl="1">
              <a:buFontTx/>
              <a:buNone/>
            </a:pPr>
            <a:endParaRPr lang="fr-FR" sz="2000">
              <a:solidFill>
                <a:srgbClr val="FFFFCC"/>
              </a:solidFill>
            </a:endParaRPr>
          </a:p>
        </p:txBody>
      </p:sp>
    </p:spTree>
    <p:extLst>
      <p:ext uri="{BB962C8B-B14F-4D97-AF65-F5344CB8AC3E}">
        <p14:creationId xmlns:p14="http://schemas.microsoft.com/office/powerpoint/2010/main" val="24200278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487363" y="1617663"/>
            <a:ext cx="8153400" cy="3602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nchor="ctr"/>
          <a:lstStyle/>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dirty="0" err="1" smtClean="0">
                <a:solidFill>
                  <a:srgbClr val="66FF33"/>
                </a:solidFill>
                <a:latin typeface="Comic Sans MS" pitchFamily="64" charset="0"/>
              </a:rPr>
              <a:t>Atténuation</a:t>
            </a:r>
            <a:r>
              <a:rPr lang="en-US" sz="3600" b="1" dirty="0" smtClean="0">
                <a:solidFill>
                  <a:srgbClr val="66FF33"/>
                </a:solidFill>
                <a:latin typeface="Comic Sans MS" pitchFamily="64" charset="0"/>
              </a:rPr>
              <a:t> </a:t>
            </a:r>
            <a:r>
              <a:rPr lang="en-US" sz="3600" b="1" dirty="0" smtClean="0">
                <a:solidFill>
                  <a:srgbClr val="66FF33"/>
                </a:solidFill>
                <a:latin typeface="Comic Sans MS" pitchFamily="64" charset="0"/>
              </a:rPr>
              <a:t>locale</a:t>
            </a: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3600" b="1" dirty="0">
              <a:solidFill>
                <a:srgbClr val="66FF33"/>
              </a:solidFill>
              <a:latin typeface="Comic Sans MS" pitchFamily="64" charset="0"/>
            </a:endParaRP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err="1" smtClean="0">
                <a:latin typeface="Comic Sans MS" pitchFamily="64" charset="0"/>
              </a:rPr>
              <a:t>Quelle</a:t>
            </a:r>
            <a:r>
              <a:rPr lang="en-US" sz="3200" b="1" dirty="0" smtClean="0">
                <a:latin typeface="Comic Sans MS" pitchFamily="64" charset="0"/>
              </a:rPr>
              <a:t> </a:t>
            </a:r>
            <a:r>
              <a:rPr lang="en-US" sz="3200" b="1" dirty="0" err="1" smtClean="0">
                <a:latin typeface="Comic Sans MS" pitchFamily="64" charset="0"/>
              </a:rPr>
              <a:t>capacité</a:t>
            </a:r>
            <a:r>
              <a:rPr lang="en-US" sz="3200" b="1" dirty="0" smtClean="0">
                <a:latin typeface="Comic Sans MS" pitchFamily="64" charset="0"/>
              </a:rPr>
              <a:t> des </a:t>
            </a:r>
            <a:r>
              <a:rPr lang="en-US" sz="3200" b="1" dirty="0" err="1" smtClean="0">
                <a:latin typeface="Comic Sans MS" pitchFamily="64" charset="0"/>
              </a:rPr>
              <a:t>arbres</a:t>
            </a:r>
            <a:r>
              <a:rPr lang="en-US" sz="3200" b="1" dirty="0" smtClean="0">
                <a:latin typeface="Comic Sans MS" pitchFamily="64" charset="0"/>
              </a:rPr>
              <a:t> hors </a:t>
            </a:r>
            <a:r>
              <a:rPr lang="en-US" sz="3200" b="1" dirty="0" err="1" smtClean="0">
                <a:latin typeface="Comic Sans MS" pitchFamily="64" charset="0"/>
              </a:rPr>
              <a:t>forêt</a:t>
            </a:r>
            <a:r>
              <a:rPr lang="en-US" sz="3200" b="1" dirty="0" smtClean="0">
                <a:latin typeface="Comic Sans MS" pitchFamily="64" charset="0"/>
              </a:rPr>
              <a:t> à </a:t>
            </a:r>
            <a:r>
              <a:rPr lang="en-US" sz="3200" b="1" dirty="0" err="1" smtClean="0">
                <a:latin typeface="Comic Sans MS" pitchFamily="64" charset="0"/>
              </a:rPr>
              <a:t>tempérer</a:t>
            </a:r>
            <a:r>
              <a:rPr lang="en-US" sz="3200" b="1" dirty="0" smtClean="0">
                <a:latin typeface="Comic Sans MS" pitchFamily="64" charset="0"/>
              </a:rPr>
              <a:t> les </a:t>
            </a:r>
            <a:r>
              <a:rPr lang="en-US" sz="3200" b="1" dirty="0" err="1" smtClean="0">
                <a:latin typeface="Comic Sans MS" pitchFamily="64" charset="0"/>
              </a:rPr>
              <a:t>excès</a:t>
            </a:r>
            <a:r>
              <a:rPr lang="en-US" sz="3200" b="1" dirty="0" smtClean="0">
                <a:latin typeface="Comic Sans MS" pitchFamily="64" charset="0"/>
              </a:rPr>
              <a:t> </a:t>
            </a:r>
            <a:r>
              <a:rPr lang="en-US" sz="3200" b="1" dirty="0" err="1" smtClean="0">
                <a:latin typeface="Comic Sans MS" pitchFamily="64" charset="0"/>
              </a:rPr>
              <a:t>climatiques</a:t>
            </a:r>
            <a:r>
              <a:rPr lang="en-US" sz="3200" b="1" dirty="0" smtClean="0">
                <a:latin typeface="Comic Sans MS" pitchFamily="64" charset="0"/>
              </a:rPr>
              <a:t>? </a:t>
            </a:r>
            <a:endParaRPr lang="en-US" sz="2000" b="1" dirty="0">
              <a:solidFill>
                <a:srgbClr val="66FF33"/>
              </a:solidFill>
              <a:latin typeface="Comic Sans MS" pitchFamily="64" charset="0"/>
            </a:endParaRP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dirty="0">
                <a:solidFill>
                  <a:srgbClr val="66FF33"/>
                </a:solidFill>
                <a:latin typeface="Comic Sans MS" pitchFamily="64" charset="0"/>
              </a:rPr>
              <a:t/>
            </a:r>
            <a:br>
              <a:rPr lang="en-US" sz="1600" b="1" dirty="0">
                <a:solidFill>
                  <a:srgbClr val="66FF33"/>
                </a:solidFill>
                <a:latin typeface="Comic Sans MS" pitchFamily="64" charset="0"/>
              </a:rPr>
            </a:br>
            <a:r>
              <a:rPr lang="en-US" sz="1600" b="1" dirty="0">
                <a:solidFill>
                  <a:srgbClr val="66FF33"/>
                </a:solidFill>
                <a:latin typeface="Comic Sans MS" pitchFamily="64" charset="0"/>
              </a:rPr>
              <a:t> </a:t>
            </a:r>
            <a:br>
              <a:rPr lang="en-US" sz="1600" b="1" dirty="0">
                <a:solidFill>
                  <a:srgbClr val="66FF33"/>
                </a:solidFill>
                <a:latin typeface="Comic Sans MS" pitchFamily="64" charset="0"/>
              </a:rPr>
            </a:br>
            <a:r>
              <a:rPr lang="en-US" sz="1600" b="1" dirty="0">
                <a:solidFill>
                  <a:srgbClr val="000000"/>
                </a:solidFill>
                <a:latin typeface="Comic Sans MS" pitchFamily="64" charset="0"/>
              </a:rPr>
              <a:t/>
            </a:r>
            <a:br>
              <a:rPr lang="en-US" sz="1600" b="1" dirty="0">
                <a:solidFill>
                  <a:srgbClr val="000000"/>
                </a:solidFill>
                <a:latin typeface="Comic Sans MS" pitchFamily="64" charset="0"/>
              </a:rPr>
            </a:br>
            <a:endParaRPr lang="en-US" sz="1600" b="1" dirty="0">
              <a:solidFill>
                <a:srgbClr val="000000"/>
              </a:solidFill>
              <a:latin typeface="Comic Sans MS" pitchFamily="64" charset="0"/>
            </a:endParaRPr>
          </a:p>
        </p:txBody>
      </p:sp>
    </p:spTree>
    <p:extLst>
      <p:ext uri="{BB962C8B-B14F-4D97-AF65-F5344CB8AC3E}">
        <p14:creationId xmlns:p14="http://schemas.microsoft.com/office/powerpoint/2010/main" val="5433281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658963" y="836712"/>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nchor="ct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2800" dirty="0" err="1" smtClean="0">
                <a:solidFill>
                  <a:srgbClr val="FFCC00"/>
                </a:solidFill>
                <a:latin typeface="Comic Sans MS" pitchFamily="66" charset="0"/>
              </a:rPr>
              <a:t>Grandes</a:t>
            </a:r>
            <a:r>
              <a:rPr lang="en-US" altLang="fr-FR" sz="2800" dirty="0" smtClean="0">
                <a:solidFill>
                  <a:srgbClr val="FFCC00"/>
                </a:solidFill>
                <a:latin typeface="Comic Sans MS" pitchFamily="66" charset="0"/>
              </a:rPr>
              <a:t> cultures et </a:t>
            </a:r>
            <a:r>
              <a:rPr lang="en-US" altLang="fr-FR" sz="2800" dirty="0" err="1" smtClean="0">
                <a:solidFill>
                  <a:srgbClr val="FFCC00"/>
                </a:solidFill>
                <a:latin typeface="Comic Sans MS" pitchFamily="66" charset="0"/>
              </a:rPr>
              <a:t>changement</a:t>
            </a:r>
            <a:r>
              <a:rPr lang="en-US" altLang="fr-FR" sz="2800" dirty="0" smtClean="0">
                <a:solidFill>
                  <a:srgbClr val="FFCC00"/>
                </a:solidFill>
                <a:latin typeface="Comic Sans MS" pitchFamily="66" charset="0"/>
              </a:rPr>
              <a:t> </a:t>
            </a:r>
            <a:r>
              <a:rPr lang="en-US" altLang="fr-FR" sz="2800" dirty="0" err="1" smtClean="0">
                <a:solidFill>
                  <a:srgbClr val="FFCC00"/>
                </a:solidFill>
                <a:latin typeface="Comic Sans MS" pitchFamily="66" charset="0"/>
              </a:rPr>
              <a:t>climatique</a:t>
            </a:r>
            <a:endParaRPr lang="en-US" altLang="fr-FR" sz="2800" dirty="0">
              <a:solidFill>
                <a:srgbClr val="FFCC00"/>
              </a:solidFill>
              <a:latin typeface="Comic Sans MS" pitchFamily="66" charset="0"/>
            </a:endParaRPr>
          </a:p>
          <a:p>
            <a:pPr algn="ctr" hangingPunct="1">
              <a:lnSpc>
                <a:spcPct val="100000"/>
              </a:lnSpc>
              <a:buClrTx/>
              <a:buFontTx/>
              <a:buNone/>
            </a:pPr>
            <a:endParaRPr lang="en-US" altLang="fr-FR" sz="2800" dirty="0" smtClean="0">
              <a:solidFill>
                <a:srgbClr val="FFCC00"/>
              </a:solidFill>
              <a:latin typeface="Comic Sans MS" pitchFamily="66" charset="0"/>
            </a:endParaRPr>
          </a:p>
          <a:p>
            <a:pPr algn="ctr" hangingPunct="1">
              <a:lnSpc>
                <a:spcPct val="100000"/>
              </a:lnSpc>
              <a:buClrTx/>
              <a:buFontTx/>
              <a:buNone/>
            </a:pPr>
            <a:endParaRPr lang="en-US" altLang="fr-FR" sz="2800" dirty="0">
              <a:solidFill>
                <a:srgbClr val="FFCC00"/>
              </a:solidFill>
              <a:latin typeface="Comic Sans MS" pitchFamily="66" charset="0"/>
            </a:endParaRPr>
          </a:p>
          <a:p>
            <a:pPr algn="ctr" hangingPunct="1">
              <a:lnSpc>
                <a:spcPct val="100000"/>
              </a:lnSpc>
              <a:buClrTx/>
              <a:buFontTx/>
              <a:buNone/>
            </a:pPr>
            <a:endParaRPr lang="en-US" altLang="fr-FR" sz="2800" dirty="0">
              <a:solidFill>
                <a:srgbClr val="FFCC00"/>
              </a:solidFill>
              <a:latin typeface="Comic Sans MS" pitchFamily="66" charset="0"/>
            </a:endParaRPr>
          </a:p>
          <a:p>
            <a:pPr algn="ctr" hangingPunct="1">
              <a:lnSpc>
                <a:spcPct val="100000"/>
              </a:lnSpc>
              <a:buClrTx/>
              <a:buFontTx/>
              <a:buNone/>
            </a:pPr>
            <a:r>
              <a:rPr lang="en-US" altLang="fr-FR" sz="2000" dirty="0" err="1">
                <a:latin typeface="Comic Sans MS" pitchFamily="66" charset="0"/>
              </a:rPr>
              <a:t>Jusqu’en</a:t>
            </a:r>
            <a:r>
              <a:rPr lang="en-US" altLang="fr-FR" sz="2000" dirty="0">
                <a:latin typeface="Comic Sans MS" pitchFamily="66" charset="0"/>
              </a:rPr>
              <a:t> 2007 : </a:t>
            </a:r>
            <a:r>
              <a:rPr lang="en-US" altLang="fr-FR" sz="2000" dirty="0" err="1">
                <a:latin typeface="Comic Sans MS" pitchFamily="66" charset="0"/>
              </a:rPr>
              <a:t>incertitudes</a:t>
            </a:r>
            <a:r>
              <a:rPr lang="en-US" altLang="fr-FR" sz="2000" dirty="0">
                <a:latin typeface="Comic Sans MS" pitchFamily="66" charset="0"/>
              </a:rPr>
              <a:t> </a:t>
            </a:r>
            <a:r>
              <a:rPr lang="en-US" altLang="fr-FR" sz="2000" dirty="0" err="1">
                <a:latin typeface="Comic Sans MS" pitchFamily="66" charset="0"/>
              </a:rPr>
              <a:t>sur</a:t>
            </a:r>
            <a:r>
              <a:rPr lang="en-US" altLang="fr-FR" sz="2000" dirty="0">
                <a:latin typeface="Comic Sans MS" pitchFamily="66" charset="0"/>
              </a:rPr>
              <a:t> </a:t>
            </a:r>
            <a:r>
              <a:rPr lang="en-US" altLang="fr-FR" sz="2000" dirty="0" err="1">
                <a:latin typeface="Comic Sans MS" pitchFamily="66" charset="0"/>
              </a:rPr>
              <a:t>l’impact</a:t>
            </a:r>
            <a:r>
              <a:rPr lang="en-US" altLang="fr-FR" sz="2000" dirty="0">
                <a:latin typeface="Comic Sans MS" pitchFamily="66" charset="0"/>
              </a:rPr>
              <a:t> du </a:t>
            </a:r>
            <a:r>
              <a:rPr lang="en-US" altLang="fr-FR" sz="2000" dirty="0" err="1" smtClean="0">
                <a:latin typeface="Comic Sans MS" pitchFamily="66" charset="0"/>
              </a:rPr>
              <a:t>Changement</a:t>
            </a:r>
            <a:r>
              <a:rPr lang="en-US" altLang="fr-FR" sz="2000" dirty="0" smtClean="0">
                <a:latin typeface="Comic Sans MS" pitchFamily="66" charset="0"/>
              </a:rPr>
              <a:t> </a:t>
            </a:r>
            <a:r>
              <a:rPr lang="en-US" altLang="fr-FR" sz="2000" dirty="0" err="1" smtClean="0">
                <a:latin typeface="Comic Sans MS" pitchFamily="66" charset="0"/>
              </a:rPr>
              <a:t>Climatique</a:t>
            </a:r>
            <a:r>
              <a:rPr lang="en-US" altLang="fr-FR" sz="2000" dirty="0" smtClean="0">
                <a:latin typeface="Comic Sans MS" pitchFamily="66" charset="0"/>
              </a:rPr>
              <a:t> </a:t>
            </a:r>
            <a:r>
              <a:rPr lang="en-US" altLang="fr-FR" sz="2000" dirty="0" err="1">
                <a:latin typeface="Comic Sans MS" pitchFamily="66" charset="0"/>
              </a:rPr>
              <a:t>sur</a:t>
            </a:r>
            <a:r>
              <a:rPr lang="en-US" altLang="fr-FR" sz="2000" dirty="0">
                <a:latin typeface="Comic Sans MS" pitchFamily="66" charset="0"/>
              </a:rPr>
              <a:t> les cultures </a:t>
            </a:r>
            <a:r>
              <a:rPr lang="en-US" altLang="fr-FR" sz="2000" dirty="0" err="1">
                <a:latin typeface="Comic Sans MS" pitchFamily="66" charset="0"/>
              </a:rPr>
              <a:t>tempérées</a:t>
            </a:r>
            <a:endParaRPr lang="en-US" altLang="fr-FR" sz="2000" dirty="0">
              <a:latin typeface="Comic Sans MS" pitchFamily="66" charset="0"/>
            </a:endParaRPr>
          </a:p>
        </p:txBody>
      </p:sp>
      <p:sp>
        <p:nvSpPr>
          <p:cNvPr id="24578" name="Rectangle 2"/>
          <p:cNvSpPr>
            <a:spLocks noChangeArrowheads="1"/>
          </p:cNvSpPr>
          <p:nvPr/>
        </p:nvSpPr>
        <p:spPr bwMode="auto">
          <a:xfrm>
            <a:off x="685800" y="3284984"/>
            <a:ext cx="77724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marL="339725" indent="-339725"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1pPr>
            <a:lvl2pPr marL="1082675" indent="-339725"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9pPr>
          </a:lstStyle>
          <a:p>
            <a:pPr hangingPunct="1">
              <a:lnSpc>
                <a:spcPct val="100000"/>
              </a:lnSpc>
              <a:spcBef>
                <a:spcPts val="450"/>
              </a:spcBef>
              <a:buClr>
                <a:srgbClr val="FFFFCC"/>
              </a:buClr>
              <a:buFont typeface="Comic Sans MS" pitchFamily="66" charset="0"/>
              <a:buChar char="•"/>
            </a:pPr>
            <a:r>
              <a:rPr lang="en-US" altLang="fr-FR" dirty="0" err="1">
                <a:latin typeface="Comic Sans MS" pitchFamily="66" charset="0"/>
              </a:rPr>
              <a:t>Sens</a:t>
            </a:r>
            <a:r>
              <a:rPr lang="en-US" altLang="fr-FR" dirty="0">
                <a:latin typeface="Comic Sans MS" pitchFamily="66" charset="0"/>
              </a:rPr>
              <a:t> de </a:t>
            </a:r>
            <a:r>
              <a:rPr lang="en-US" altLang="fr-FR" dirty="0" err="1">
                <a:latin typeface="Comic Sans MS" pitchFamily="66" charset="0"/>
              </a:rPr>
              <a:t>l’impact</a:t>
            </a:r>
            <a:r>
              <a:rPr lang="en-US" altLang="fr-FR" dirty="0">
                <a:latin typeface="Comic Sans MS" pitchFamily="66" charset="0"/>
              </a:rPr>
              <a:t> </a:t>
            </a:r>
            <a:r>
              <a:rPr lang="en-US" altLang="fr-FR" dirty="0" err="1">
                <a:latin typeface="Comic Sans MS" pitchFamily="66" charset="0"/>
              </a:rPr>
              <a:t>discuté</a:t>
            </a:r>
            <a:r>
              <a:rPr lang="en-US" altLang="fr-FR" dirty="0">
                <a:latin typeface="Comic Sans MS" pitchFamily="66" charset="0"/>
              </a:rPr>
              <a:t>, variable</a:t>
            </a:r>
          </a:p>
          <a:p>
            <a:pPr hangingPunct="1">
              <a:lnSpc>
                <a:spcPct val="100000"/>
              </a:lnSpc>
              <a:spcBef>
                <a:spcPts val="450"/>
              </a:spcBef>
              <a:buClrTx/>
              <a:buFontTx/>
              <a:buNone/>
            </a:pPr>
            <a:endParaRPr lang="en-US" altLang="fr-FR" dirty="0">
              <a:latin typeface="Comic Sans MS" pitchFamily="66" charset="0"/>
            </a:endParaRPr>
          </a:p>
          <a:p>
            <a:pPr hangingPunct="1">
              <a:lnSpc>
                <a:spcPct val="100000"/>
              </a:lnSpc>
              <a:spcBef>
                <a:spcPts val="450"/>
              </a:spcBef>
              <a:buClr>
                <a:srgbClr val="FFFFCC"/>
              </a:buClr>
              <a:buFont typeface="Comic Sans MS" pitchFamily="66" charset="0"/>
              <a:buChar char="•"/>
            </a:pPr>
            <a:r>
              <a:rPr lang="en-US" altLang="fr-FR" dirty="0" err="1">
                <a:latin typeface="Comic Sans MS" pitchFamily="66" charset="0"/>
              </a:rPr>
              <a:t>Hypothèse</a:t>
            </a:r>
            <a:r>
              <a:rPr lang="en-US" altLang="fr-FR" dirty="0">
                <a:latin typeface="Comic Sans MS" pitchFamily="66" charset="0"/>
              </a:rPr>
              <a:t> </a:t>
            </a:r>
            <a:r>
              <a:rPr lang="en-US" altLang="fr-FR" dirty="0" err="1">
                <a:latin typeface="Comic Sans MS" pitchFamily="66" charset="0"/>
              </a:rPr>
              <a:t>classique</a:t>
            </a:r>
            <a:r>
              <a:rPr lang="en-US" altLang="fr-FR" dirty="0">
                <a:latin typeface="Comic Sans MS" pitchFamily="66" charset="0"/>
              </a:rPr>
              <a:t> </a:t>
            </a:r>
          </a:p>
          <a:p>
            <a:pPr hangingPunct="1">
              <a:lnSpc>
                <a:spcPct val="100000"/>
              </a:lnSpc>
              <a:spcBef>
                <a:spcPts val="450"/>
              </a:spcBef>
              <a:buClr>
                <a:srgbClr val="FFFFCC"/>
              </a:buClr>
              <a:buFont typeface="Comic Sans MS" pitchFamily="66" charset="0"/>
              <a:buChar char="•"/>
            </a:pPr>
            <a:endParaRPr lang="en-US" altLang="fr-FR" dirty="0">
              <a:latin typeface="Comic Sans MS" pitchFamily="66" charset="0"/>
            </a:endParaRPr>
          </a:p>
          <a:p>
            <a:pPr lvl="1" hangingPunct="1">
              <a:lnSpc>
                <a:spcPct val="100000"/>
              </a:lnSpc>
              <a:spcBef>
                <a:spcPts val="450"/>
              </a:spcBef>
              <a:buClr>
                <a:srgbClr val="FFFFCC"/>
              </a:buClr>
              <a:buFont typeface="Comic Sans MS" pitchFamily="66" charset="0"/>
              <a:buChar char="•"/>
            </a:pPr>
            <a:r>
              <a:rPr lang="en-US" altLang="fr-FR" dirty="0" err="1">
                <a:latin typeface="Comic Sans MS" pitchFamily="66" charset="0"/>
              </a:rPr>
              <a:t>céréales</a:t>
            </a:r>
            <a:r>
              <a:rPr lang="en-US" altLang="fr-FR" dirty="0">
                <a:latin typeface="Comic Sans MS" pitchFamily="66" charset="0"/>
              </a:rPr>
              <a:t> </a:t>
            </a:r>
            <a:r>
              <a:rPr lang="en-US" altLang="fr-FR" dirty="0" err="1">
                <a:latin typeface="Comic Sans MS" pitchFamily="66" charset="0"/>
              </a:rPr>
              <a:t>d’hiver</a:t>
            </a:r>
            <a:r>
              <a:rPr lang="en-US" altLang="fr-FR" dirty="0">
                <a:latin typeface="Comic Sans MS" pitchFamily="66" charset="0"/>
              </a:rPr>
              <a:t> +100 km </a:t>
            </a:r>
            <a:r>
              <a:rPr lang="en-US" altLang="fr-FR" dirty="0" err="1">
                <a:latin typeface="Comic Sans MS" pitchFamily="66" charset="0"/>
              </a:rPr>
              <a:t>vers</a:t>
            </a:r>
            <a:r>
              <a:rPr lang="en-US" altLang="fr-FR" dirty="0">
                <a:latin typeface="Comic Sans MS" pitchFamily="66" charset="0"/>
              </a:rPr>
              <a:t> le </a:t>
            </a:r>
            <a:r>
              <a:rPr lang="en-US" altLang="fr-FR" dirty="0" err="1">
                <a:latin typeface="Comic Sans MS" pitchFamily="66" charset="0"/>
              </a:rPr>
              <a:t>nord</a:t>
            </a:r>
            <a:r>
              <a:rPr lang="en-US" altLang="fr-FR" dirty="0">
                <a:latin typeface="Comic Sans MS" pitchFamily="66" charset="0"/>
              </a:rPr>
              <a:t>; </a:t>
            </a:r>
          </a:p>
          <a:p>
            <a:pPr lvl="1" hangingPunct="1">
              <a:lnSpc>
                <a:spcPct val="100000"/>
              </a:lnSpc>
              <a:spcBef>
                <a:spcPts val="450"/>
              </a:spcBef>
              <a:buClr>
                <a:srgbClr val="FFFFCC"/>
              </a:buClr>
              <a:buFont typeface="Comic Sans MS" pitchFamily="66" charset="0"/>
              <a:buChar char="•"/>
            </a:pPr>
            <a:r>
              <a:rPr lang="en-US" altLang="fr-FR" dirty="0" err="1">
                <a:latin typeface="Comic Sans MS" pitchFamily="66" charset="0"/>
              </a:rPr>
              <a:t>maïs</a:t>
            </a:r>
            <a:r>
              <a:rPr lang="en-US" altLang="fr-FR" dirty="0">
                <a:latin typeface="Comic Sans MS" pitchFamily="66" charset="0"/>
              </a:rPr>
              <a:t> : +300 m altitude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ctrTitle" idx="4294967295"/>
          </p:nvPr>
        </p:nvSpPr>
        <p:spPr>
          <a:xfrm>
            <a:off x="0" y="1905000"/>
            <a:ext cx="9144000" cy="3581400"/>
          </a:xfrm>
        </p:spPr>
        <p:txBody>
          <a:bodyPr/>
          <a:lstStyle/>
          <a:p>
            <a:pPr eaLnBrk="1"/>
            <a:r>
              <a:rPr lang="en-GB" altLang="fr-FR" sz="2400" i="1" smtClean="0"/>
              <a:t>‘The proportion of trees on farms and in forests varies considerably among countries, but </a:t>
            </a:r>
            <a:br>
              <a:rPr lang="en-GB" altLang="fr-FR" sz="2400" i="1" smtClean="0"/>
            </a:br>
            <a:r>
              <a:rPr lang="en-GB" altLang="fr-FR" sz="2400" b="1" i="1" smtClean="0"/>
              <a:t>two trends</a:t>
            </a:r>
            <a:r>
              <a:rPr lang="en-GB" altLang="fr-FR" sz="2400" i="1" smtClean="0"/>
              <a:t> seem almost universal in the tropics:</a:t>
            </a:r>
            <a:br>
              <a:rPr lang="en-GB" altLang="fr-FR" sz="2400" i="1" smtClean="0"/>
            </a:br>
            <a:r>
              <a:rPr lang="en-GB" altLang="fr-FR" sz="2400" i="1" smtClean="0"/>
              <a:t> </a:t>
            </a:r>
            <a:br>
              <a:rPr lang="en-GB" altLang="fr-FR" sz="2400" i="1" smtClean="0"/>
            </a:br>
            <a:r>
              <a:rPr lang="en-GB" altLang="fr-FR" sz="2400" i="1" smtClean="0"/>
              <a:t>-- the number of trees in forests is </a:t>
            </a:r>
            <a:r>
              <a:rPr lang="en-GB" altLang="fr-FR" sz="2400" i="1" u="sng" smtClean="0"/>
              <a:t>declining</a:t>
            </a:r>
            <a:r>
              <a:rPr lang="en-GB" altLang="fr-FR" sz="2400" i="1" smtClean="0"/>
              <a:t>, and </a:t>
            </a:r>
            <a:br>
              <a:rPr lang="en-GB" altLang="fr-FR" sz="2400" i="1" smtClean="0"/>
            </a:br>
            <a:r>
              <a:rPr lang="en-GB" altLang="fr-FR" sz="2400" i="1" u="sng" smtClean="0"/>
              <a:t/>
            </a:r>
            <a:br>
              <a:rPr lang="en-GB" altLang="fr-FR" sz="2400" i="1" u="sng" smtClean="0"/>
            </a:br>
            <a:r>
              <a:rPr lang="en-GB" altLang="fr-FR" sz="2400" i="1" smtClean="0"/>
              <a:t>-- the number on farms is </a:t>
            </a:r>
            <a:r>
              <a:rPr lang="en-GB" altLang="fr-FR" sz="2400" i="1" u="sng" smtClean="0"/>
              <a:t>increasing</a:t>
            </a:r>
            <a:r>
              <a:rPr lang="en-GB" altLang="fr-FR" sz="2400" i="1" smtClean="0"/>
              <a:t>’ </a:t>
            </a:r>
            <a:br>
              <a:rPr lang="en-GB" altLang="fr-FR" sz="2400" i="1" smtClean="0"/>
            </a:br>
            <a:r>
              <a:rPr lang="en-GB" altLang="fr-FR" sz="2400" i="1" smtClean="0"/>
              <a:t/>
            </a:r>
            <a:br>
              <a:rPr lang="en-GB" altLang="fr-FR" sz="2400" i="1" smtClean="0"/>
            </a:br>
            <a:r>
              <a:rPr lang="en-GB" altLang="fr-FR" sz="1600" b="1" i="1" smtClean="0"/>
              <a:t>FAO. 2005. State of the World’s Forests</a:t>
            </a:r>
            <a:endParaRPr lang="en-US" altLang="fr-FR" sz="1600" b="1" i="1" smtClean="0"/>
          </a:p>
        </p:txBody>
      </p:sp>
      <p:pic>
        <p:nvPicPr>
          <p:cNvPr id="1945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5638800"/>
            <a:ext cx="12858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22250"/>
            <a:ext cx="6948488"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1"/>
          <p:cNvSpPr>
            <a:spLocks noChangeArrowheads="1"/>
          </p:cNvSpPr>
          <p:nvPr/>
        </p:nvSpPr>
        <p:spPr bwMode="auto">
          <a:xfrm>
            <a:off x="0" y="3644900"/>
            <a:ext cx="30241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nchor="ct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4000">
                <a:solidFill>
                  <a:srgbClr val="FFCC00"/>
                </a:solidFill>
                <a:latin typeface="Comic Sans MS" pitchFamily="66" charset="0"/>
              </a:rPr>
              <a:t>2008…</a:t>
            </a:r>
          </a:p>
        </p:txBody>
      </p:sp>
      <p:pic>
        <p:nvPicPr>
          <p:cNvPr id="26627"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9188" y="2835275"/>
            <a:ext cx="5173662"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nchor="ct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4400">
                <a:solidFill>
                  <a:srgbClr val="FFCC00"/>
                </a:solidFill>
                <a:latin typeface="Comic Sans MS" pitchFamily="66" charset="0"/>
              </a:rPr>
              <a:t>2010…</a:t>
            </a:r>
          </a:p>
        </p:txBody>
      </p:sp>
      <p:sp>
        <p:nvSpPr>
          <p:cNvPr id="28674" name="Rectangle 2"/>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hangingPunct="0">
              <a:lnSpc>
                <a:spcPct val="93000"/>
              </a:lnSpc>
              <a:buClr>
                <a:srgbClr val="000000"/>
              </a:buClr>
              <a:buSzPct val="100000"/>
              <a:buFont typeface="Times New Roman" pitchFamily="18" charset="0"/>
              <a:buNone/>
            </a:pPr>
            <a:endParaRPr lang="en-US" altLang="fr-FR"/>
          </a:p>
        </p:txBody>
      </p:sp>
      <p:sp>
        <p:nvSpPr>
          <p:cNvPr id="28675" name="Rectangle 3"/>
          <p:cNvSpPr>
            <a:spLocks noChangeArrowheads="1"/>
          </p:cNvSpPr>
          <p:nvPr/>
        </p:nvSpPr>
        <p:spPr bwMode="auto">
          <a:xfrm>
            <a:off x="360363" y="4622800"/>
            <a:ext cx="842486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2000">
                <a:solidFill>
                  <a:srgbClr val="FFFFFF"/>
                </a:solidFill>
                <a:latin typeface="Comic Sans MS" pitchFamily="66" charset="0"/>
              </a:rPr>
              <a:t>Brisson N., Gate P., Gouache D., Charmet G., Oury F.-X. and Huard F. 2010. Why are wheat yields stagnating in Europe? A comprehensive data analysis for France. Field Crops Research 119: 201-212.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685800" y="332656"/>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nchor="ct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3600" dirty="0" err="1">
                <a:solidFill>
                  <a:srgbClr val="FFCC00"/>
                </a:solidFill>
                <a:latin typeface="Comic Sans MS" pitchFamily="66" charset="0"/>
              </a:rPr>
              <a:t>Trouver</a:t>
            </a:r>
            <a:r>
              <a:rPr lang="en-US" altLang="fr-FR" sz="3600" dirty="0">
                <a:solidFill>
                  <a:srgbClr val="FFCC00"/>
                </a:solidFill>
                <a:latin typeface="Comic Sans MS" pitchFamily="66" charset="0"/>
              </a:rPr>
              <a:t>  le </a:t>
            </a:r>
            <a:r>
              <a:rPr lang="en-US" altLang="fr-FR" sz="3600" dirty="0" err="1">
                <a:solidFill>
                  <a:srgbClr val="FFCC00"/>
                </a:solidFill>
                <a:latin typeface="Comic Sans MS" pitchFamily="66" charset="0"/>
              </a:rPr>
              <a:t>coupable</a:t>
            </a:r>
            <a:r>
              <a:rPr lang="en-US" altLang="fr-FR" sz="3600" dirty="0">
                <a:solidFill>
                  <a:srgbClr val="FFCC00"/>
                </a:solidFill>
                <a:latin typeface="Comic Sans MS" pitchFamily="66" charset="0"/>
              </a:rPr>
              <a:t> </a:t>
            </a:r>
          </a:p>
        </p:txBody>
      </p:sp>
      <p:sp>
        <p:nvSpPr>
          <p:cNvPr id="21506" name="Rectangle 2"/>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marL="339725" indent="-339725"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9pPr>
          </a:lstStyle>
          <a:p>
            <a:pPr hangingPunct="1">
              <a:lnSpc>
                <a:spcPct val="100000"/>
              </a:lnSpc>
              <a:spcBef>
                <a:spcPts val="600"/>
              </a:spcBef>
              <a:buClr>
                <a:srgbClr val="FFFFCC"/>
              </a:buClr>
              <a:buFont typeface="Comic Sans MS" pitchFamily="66" charset="0"/>
              <a:buChar char="•"/>
            </a:pPr>
            <a:r>
              <a:rPr lang="en-US" altLang="fr-FR" sz="2400" dirty="0">
                <a:solidFill>
                  <a:srgbClr val="FFFFCC"/>
                </a:solidFill>
                <a:latin typeface="Comic Sans MS" pitchFamily="66" charset="0"/>
              </a:rPr>
              <a:t>Fin du </a:t>
            </a:r>
            <a:r>
              <a:rPr lang="en-US" altLang="fr-FR" sz="2400" dirty="0" err="1">
                <a:solidFill>
                  <a:srgbClr val="FFFFCC"/>
                </a:solidFill>
                <a:latin typeface="Comic Sans MS" pitchFamily="66" charset="0"/>
              </a:rPr>
              <a:t>progrès</a:t>
            </a:r>
            <a:r>
              <a:rPr lang="en-US" altLang="fr-FR" sz="2400" dirty="0">
                <a:solidFill>
                  <a:srgbClr val="FFFFCC"/>
                </a:solidFill>
                <a:latin typeface="Comic Sans MS" pitchFamily="66" charset="0"/>
              </a:rPr>
              <a:t> </a:t>
            </a:r>
            <a:r>
              <a:rPr lang="en-US" altLang="fr-FR" sz="2400" dirty="0" err="1">
                <a:solidFill>
                  <a:srgbClr val="FFFFCC"/>
                </a:solidFill>
                <a:latin typeface="Comic Sans MS" pitchFamily="66" charset="0"/>
              </a:rPr>
              <a:t>génétique</a:t>
            </a:r>
            <a:r>
              <a:rPr lang="en-US" altLang="fr-FR" sz="2400" dirty="0">
                <a:solidFill>
                  <a:srgbClr val="FFFFCC"/>
                </a:solidFill>
                <a:latin typeface="Comic Sans MS" pitchFamily="66" charset="0"/>
              </a:rPr>
              <a:t> ?</a:t>
            </a:r>
          </a:p>
          <a:p>
            <a:pPr marL="0" indent="0" algn="r" hangingPunct="1">
              <a:lnSpc>
                <a:spcPct val="100000"/>
              </a:lnSpc>
              <a:spcBef>
                <a:spcPts val="600"/>
              </a:spcBef>
              <a:buClr>
                <a:srgbClr val="FFFFCC"/>
              </a:buClr>
            </a:pPr>
            <a:r>
              <a:rPr lang="en-US" altLang="fr-FR" sz="2400" dirty="0">
                <a:solidFill>
                  <a:srgbClr val="FFFFCC"/>
                </a:solidFill>
                <a:latin typeface="Comic Sans MS" pitchFamily="66" charset="0"/>
              </a:rPr>
              <a:t>                           </a:t>
            </a:r>
            <a:r>
              <a:rPr lang="en-US" altLang="fr-FR" sz="2400" dirty="0">
                <a:solidFill>
                  <a:srgbClr val="FFC000"/>
                </a:solidFill>
                <a:latin typeface="Comic Sans MS" pitchFamily="66" charset="0"/>
              </a:rPr>
              <a:t>Pas du tout, au contraire</a:t>
            </a:r>
          </a:p>
          <a:p>
            <a:pPr hangingPunct="1">
              <a:lnSpc>
                <a:spcPct val="100000"/>
              </a:lnSpc>
              <a:spcBef>
                <a:spcPts val="600"/>
              </a:spcBef>
              <a:buClrTx/>
              <a:buFontTx/>
              <a:buNone/>
            </a:pPr>
            <a:endParaRPr lang="en-US" altLang="fr-FR" sz="2400" dirty="0">
              <a:solidFill>
                <a:srgbClr val="FFFFCC"/>
              </a:solidFill>
              <a:latin typeface="Comic Sans MS" pitchFamily="66" charset="0"/>
            </a:endParaRPr>
          </a:p>
          <a:p>
            <a:pPr hangingPunct="1">
              <a:lnSpc>
                <a:spcPct val="100000"/>
              </a:lnSpc>
              <a:spcBef>
                <a:spcPts val="600"/>
              </a:spcBef>
              <a:buClr>
                <a:srgbClr val="FFFFCC"/>
              </a:buClr>
              <a:buFont typeface="Comic Sans MS" pitchFamily="66" charset="0"/>
              <a:buChar char="•"/>
            </a:pPr>
            <a:r>
              <a:rPr lang="en-US" altLang="fr-FR" sz="2400" dirty="0">
                <a:solidFill>
                  <a:srgbClr val="FFFFCC"/>
                </a:solidFill>
                <a:latin typeface="Comic Sans MS" pitchFamily="66" charset="0"/>
              </a:rPr>
              <a:t>Plus de </a:t>
            </a:r>
            <a:r>
              <a:rPr lang="en-US" altLang="fr-FR" sz="2400" dirty="0" err="1">
                <a:solidFill>
                  <a:srgbClr val="FFFFCC"/>
                </a:solidFill>
                <a:latin typeface="Comic Sans MS" pitchFamily="66" charset="0"/>
              </a:rPr>
              <a:t>ravageurs</a:t>
            </a:r>
            <a:r>
              <a:rPr lang="en-US" altLang="fr-FR" sz="2400" dirty="0">
                <a:solidFill>
                  <a:srgbClr val="FFFFCC"/>
                </a:solidFill>
                <a:latin typeface="Comic Sans MS" pitchFamily="66" charset="0"/>
              </a:rPr>
              <a:t> ? </a:t>
            </a:r>
          </a:p>
          <a:p>
            <a:pPr marL="0" indent="0" hangingPunct="1">
              <a:lnSpc>
                <a:spcPct val="100000"/>
              </a:lnSpc>
              <a:spcBef>
                <a:spcPts val="600"/>
              </a:spcBef>
              <a:buClr>
                <a:srgbClr val="FFFFCC"/>
              </a:buClr>
            </a:pPr>
            <a:r>
              <a:rPr lang="en-US" altLang="fr-FR" sz="2400" dirty="0">
                <a:solidFill>
                  <a:srgbClr val="FFFFCC"/>
                </a:solidFill>
                <a:latin typeface="Comic Sans MS" pitchFamily="66" charset="0"/>
              </a:rPr>
              <a:t>                                                                         </a:t>
            </a:r>
            <a:r>
              <a:rPr lang="en-US" altLang="fr-FR" sz="2400" dirty="0">
                <a:solidFill>
                  <a:srgbClr val="FFC000"/>
                </a:solidFill>
                <a:latin typeface="Comic Sans MS" pitchFamily="66" charset="0"/>
              </a:rPr>
              <a:t>Non</a:t>
            </a:r>
          </a:p>
          <a:p>
            <a:pPr hangingPunct="1">
              <a:lnSpc>
                <a:spcPct val="100000"/>
              </a:lnSpc>
              <a:spcBef>
                <a:spcPts val="600"/>
              </a:spcBef>
              <a:buClrTx/>
              <a:buFontTx/>
              <a:buNone/>
            </a:pPr>
            <a:endParaRPr lang="en-US" altLang="fr-FR" sz="2400" dirty="0">
              <a:solidFill>
                <a:srgbClr val="FFFFCC"/>
              </a:solidFill>
              <a:latin typeface="Comic Sans MS" pitchFamily="66" charset="0"/>
            </a:endParaRPr>
          </a:p>
          <a:p>
            <a:pPr hangingPunct="1">
              <a:lnSpc>
                <a:spcPct val="100000"/>
              </a:lnSpc>
              <a:spcBef>
                <a:spcPts val="600"/>
              </a:spcBef>
              <a:buClr>
                <a:srgbClr val="FFFFCC"/>
              </a:buClr>
              <a:buFont typeface="Comic Sans MS" pitchFamily="66" charset="0"/>
              <a:buChar char="•"/>
            </a:pPr>
            <a:r>
              <a:rPr lang="en-US" altLang="fr-FR" sz="2400" dirty="0" err="1">
                <a:solidFill>
                  <a:srgbClr val="FFFFCC"/>
                </a:solidFill>
                <a:latin typeface="Comic Sans MS" pitchFamily="66" charset="0"/>
              </a:rPr>
              <a:t>Moins</a:t>
            </a:r>
            <a:r>
              <a:rPr lang="en-US" altLang="fr-FR" sz="2400" dirty="0">
                <a:solidFill>
                  <a:srgbClr val="FFFFCC"/>
                </a:solidFill>
                <a:latin typeface="Comic Sans MS" pitchFamily="66" charset="0"/>
              </a:rPr>
              <a:t> </a:t>
            </a:r>
            <a:r>
              <a:rPr lang="en-US" altLang="fr-FR" sz="2400" dirty="0" err="1">
                <a:solidFill>
                  <a:srgbClr val="FFFFCC"/>
                </a:solidFill>
                <a:latin typeface="Comic Sans MS" pitchFamily="66" charset="0"/>
              </a:rPr>
              <a:t>d’engrais</a:t>
            </a:r>
            <a:r>
              <a:rPr lang="en-US" altLang="fr-FR" sz="2400" dirty="0">
                <a:solidFill>
                  <a:srgbClr val="FFFFCC"/>
                </a:solidFill>
                <a:latin typeface="Comic Sans MS" pitchFamily="66" charset="0"/>
              </a:rPr>
              <a:t> </a:t>
            </a:r>
            <a:r>
              <a:rPr lang="en-US" altLang="fr-FR" sz="2400" dirty="0" err="1">
                <a:solidFill>
                  <a:srgbClr val="FFFFCC"/>
                </a:solidFill>
                <a:latin typeface="Comic Sans MS" pitchFamily="66" charset="0"/>
              </a:rPr>
              <a:t>ou</a:t>
            </a:r>
            <a:r>
              <a:rPr lang="en-US" altLang="fr-FR" sz="2400" dirty="0">
                <a:solidFill>
                  <a:srgbClr val="FFFFCC"/>
                </a:solidFill>
                <a:latin typeface="Comic Sans MS" pitchFamily="66" charset="0"/>
              </a:rPr>
              <a:t> de cultures de </a:t>
            </a:r>
            <a:r>
              <a:rPr lang="en-US" altLang="fr-FR" sz="2400" dirty="0" err="1">
                <a:solidFill>
                  <a:srgbClr val="FFFFCC"/>
                </a:solidFill>
                <a:latin typeface="Comic Sans MS" pitchFamily="66" charset="0"/>
              </a:rPr>
              <a:t>légumineuses</a:t>
            </a:r>
            <a:r>
              <a:rPr lang="en-US" altLang="fr-FR" sz="2400" dirty="0">
                <a:solidFill>
                  <a:srgbClr val="FFFFCC"/>
                </a:solidFill>
                <a:latin typeface="Comic Sans MS" pitchFamily="66" charset="0"/>
              </a:rPr>
              <a:t> </a:t>
            </a:r>
            <a:r>
              <a:rPr lang="en-US" altLang="fr-FR" sz="2400" dirty="0" err="1">
                <a:solidFill>
                  <a:srgbClr val="FFFFCC"/>
                </a:solidFill>
                <a:latin typeface="Comic Sans MS" pitchFamily="66" charset="0"/>
              </a:rPr>
              <a:t>dans</a:t>
            </a:r>
            <a:r>
              <a:rPr lang="en-US" altLang="fr-FR" sz="2400" dirty="0">
                <a:solidFill>
                  <a:srgbClr val="FFFFCC"/>
                </a:solidFill>
                <a:latin typeface="Comic Sans MS" pitchFamily="66" charset="0"/>
              </a:rPr>
              <a:t> les rotations ? </a:t>
            </a:r>
          </a:p>
          <a:p>
            <a:pPr marL="0" indent="0" algn="r" hangingPunct="1">
              <a:lnSpc>
                <a:spcPct val="100000"/>
              </a:lnSpc>
              <a:spcBef>
                <a:spcPts val="600"/>
              </a:spcBef>
              <a:buClr>
                <a:srgbClr val="FFFFCC"/>
              </a:buClr>
            </a:pPr>
            <a:r>
              <a:rPr lang="en-US" altLang="fr-FR" sz="2400" dirty="0">
                <a:solidFill>
                  <a:srgbClr val="FFFFCC"/>
                </a:solidFill>
                <a:latin typeface="Comic Sans MS" pitchFamily="66" charset="0"/>
              </a:rPr>
              <a:t>                       </a:t>
            </a:r>
            <a:r>
              <a:rPr lang="en-US" altLang="fr-FR" sz="2400" dirty="0" err="1">
                <a:solidFill>
                  <a:srgbClr val="FFC000"/>
                </a:solidFill>
                <a:latin typeface="Comic Sans MS" pitchFamily="66" charset="0"/>
              </a:rPr>
              <a:t>Peut-être</a:t>
            </a:r>
            <a:r>
              <a:rPr lang="en-US" altLang="fr-FR" sz="2400" dirty="0">
                <a:solidFill>
                  <a:srgbClr val="FFC000"/>
                </a:solidFill>
                <a:latin typeface="Comic Sans MS" pitchFamily="66" charset="0"/>
              </a:rPr>
              <a:t>, </a:t>
            </a:r>
            <a:r>
              <a:rPr lang="en-US" altLang="fr-FR" sz="2400" dirty="0" err="1">
                <a:solidFill>
                  <a:srgbClr val="FFC000"/>
                </a:solidFill>
                <a:latin typeface="Comic Sans MS" pitchFamily="66" charset="0"/>
              </a:rPr>
              <a:t>mais</a:t>
            </a:r>
            <a:r>
              <a:rPr lang="en-US" altLang="fr-FR" sz="2400" dirty="0">
                <a:solidFill>
                  <a:srgbClr val="FFC000"/>
                </a:solidFill>
                <a:latin typeface="Comic Sans MS" pitchFamily="66" charset="0"/>
              </a:rPr>
              <a:t> </a:t>
            </a:r>
            <a:r>
              <a:rPr lang="en-US" altLang="fr-FR" sz="2400" dirty="0" err="1">
                <a:solidFill>
                  <a:srgbClr val="FFC000"/>
                </a:solidFill>
                <a:latin typeface="Comic Sans MS" pitchFamily="66" charset="0"/>
              </a:rPr>
              <a:t>explique</a:t>
            </a:r>
            <a:r>
              <a:rPr lang="en-US" altLang="fr-FR" sz="2400" dirty="0">
                <a:solidFill>
                  <a:srgbClr val="FFC000"/>
                </a:solidFill>
                <a:latin typeface="Comic Sans MS" pitchFamily="66" charset="0"/>
              </a:rPr>
              <a:t> 20%</a:t>
            </a:r>
            <a:r>
              <a:rPr lang="en-US" altLang="fr-FR" sz="2400" dirty="0">
                <a:solidFill>
                  <a:srgbClr val="FFFFCC"/>
                </a:solidFill>
                <a:latin typeface="Comic Sans MS" pitchFamily="66" charset="0"/>
              </a:rPr>
              <a:t> </a:t>
            </a:r>
          </a:p>
          <a:p>
            <a:pPr hangingPunct="1">
              <a:lnSpc>
                <a:spcPct val="100000"/>
              </a:lnSpc>
              <a:spcBef>
                <a:spcPts val="600"/>
              </a:spcBef>
              <a:buClr>
                <a:srgbClr val="FFFFCC"/>
              </a:buClr>
              <a:buFont typeface="Comic Sans MS" pitchFamily="66" charset="0"/>
              <a:buChar char="•"/>
            </a:pPr>
            <a:r>
              <a:rPr lang="en-US" altLang="fr-FR" sz="2400" dirty="0" err="1">
                <a:solidFill>
                  <a:srgbClr val="FFFFCC"/>
                </a:solidFill>
                <a:latin typeface="Comic Sans MS" pitchFamily="66" charset="0"/>
              </a:rPr>
              <a:t>Alors</a:t>
            </a:r>
            <a:r>
              <a:rPr lang="en-US" altLang="fr-FR" sz="2400" dirty="0">
                <a:solidFill>
                  <a:srgbClr val="FFFFCC"/>
                </a:solidFill>
                <a:latin typeface="Comic Sans MS" pitchFamily="66" charset="0"/>
              </a:rPr>
              <a:t> ?</a:t>
            </a:r>
          </a:p>
          <a:p>
            <a:pPr hangingPunct="1">
              <a:lnSpc>
                <a:spcPct val="100000"/>
              </a:lnSpc>
              <a:spcBef>
                <a:spcPts val="600"/>
              </a:spcBef>
              <a:buClrTx/>
              <a:buFontTx/>
              <a:buNone/>
            </a:pPr>
            <a:endParaRPr lang="en-US" altLang="fr-FR" sz="2400" dirty="0">
              <a:solidFill>
                <a:srgbClr val="FFFFCC"/>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150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150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21506">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1116013" y="765175"/>
            <a:ext cx="71278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3200">
                <a:solidFill>
                  <a:srgbClr val="FFFFCC"/>
                </a:solidFill>
                <a:latin typeface="Comic Sans MS" pitchFamily="66" charset="0"/>
              </a:rPr>
              <a:t>C’est le changement climatique</a:t>
            </a:r>
          </a:p>
        </p:txBody>
      </p:sp>
      <p:sp>
        <p:nvSpPr>
          <p:cNvPr id="32770" name="Rectangle 2"/>
          <p:cNvSpPr>
            <a:spLocks noChangeArrowheads="1"/>
          </p:cNvSpPr>
          <p:nvPr/>
        </p:nvSpPr>
        <p:spPr bwMode="auto">
          <a:xfrm>
            <a:off x="611188" y="2492375"/>
            <a:ext cx="460851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a:solidFill>
                  <a:srgbClr val="FFFFFF"/>
                </a:solidFill>
                <a:latin typeface="Comic Sans MS" pitchFamily="66" charset="0"/>
              </a:rPr>
              <a:t>Les grandes cultures souffrent de plus en plus </a:t>
            </a:r>
          </a:p>
          <a:p>
            <a:pPr hangingPunct="1">
              <a:lnSpc>
                <a:spcPct val="100000"/>
              </a:lnSpc>
              <a:buClrTx/>
              <a:buFontTx/>
              <a:buNone/>
            </a:pPr>
            <a:endParaRPr lang="en-US" altLang="fr-FR">
              <a:solidFill>
                <a:srgbClr val="FFFFFF"/>
              </a:solidFill>
              <a:latin typeface="Comic Sans MS" pitchFamily="66" charset="0"/>
            </a:endParaRPr>
          </a:p>
          <a:p>
            <a:pPr hangingPunct="1">
              <a:lnSpc>
                <a:spcPct val="100000"/>
              </a:lnSpc>
              <a:buClrTx/>
              <a:buFontTx/>
              <a:buNone/>
            </a:pPr>
            <a:endParaRPr lang="en-US" altLang="fr-FR">
              <a:solidFill>
                <a:srgbClr val="FFFFFF"/>
              </a:solidFill>
              <a:latin typeface="Comic Sans MS" pitchFamily="66" charset="0"/>
            </a:endParaRPr>
          </a:p>
          <a:p>
            <a:pPr hangingPunct="1">
              <a:lnSpc>
                <a:spcPct val="100000"/>
              </a:lnSpc>
              <a:buClrTx/>
              <a:buFontTx/>
              <a:buNone/>
            </a:pPr>
            <a:r>
              <a:rPr lang="en-US" altLang="fr-FR">
                <a:solidFill>
                  <a:srgbClr val="FFFFFF"/>
                </a:solidFill>
                <a:latin typeface="Comic Sans MS" pitchFamily="66" charset="0"/>
              </a:rPr>
              <a:t>De stress thermiques ou hydriques précoces dans leur cycle</a:t>
            </a:r>
          </a:p>
          <a:p>
            <a:pPr hangingPunct="1">
              <a:lnSpc>
                <a:spcPct val="100000"/>
              </a:lnSpc>
              <a:buClrTx/>
              <a:buFontTx/>
              <a:buNone/>
            </a:pPr>
            <a:endParaRPr lang="en-US" altLang="fr-FR">
              <a:solidFill>
                <a:srgbClr val="FFFFFF"/>
              </a:solidFill>
              <a:latin typeface="Comic Sans MS" pitchFamily="66" charset="0"/>
            </a:endParaRPr>
          </a:p>
          <a:p>
            <a:pPr hangingPunct="1">
              <a:lnSpc>
                <a:spcPct val="100000"/>
              </a:lnSpc>
              <a:buClrTx/>
              <a:buFontTx/>
              <a:buNone/>
            </a:pPr>
            <a:r>
              <a:rPr lang="en-US" altLang="fr-FR">
                <a:solidFill>
                  <a:srgbClr val="FFFFFF"/>
                </a:solidFill>
                <a:latin typeface="Comic Sans MS" pitchFamily="66" charset="0"/>
              </a:rPr>
              <a:t>De stress thermiques ou hydriques pendant le remplissage des grains.</a:t>
            </a:r>
            <a:br>
              <a:rPr lang="en-US" altLang="fr-FR">
                <a:solidFill>
                  <a:srgbClr val="FFFFFF"/>
                </a:solidFill>
                <a:latin typeface="Comic Sans MS" pitchFamily="66" charset="0"/>
              </a:rPr>
            </a:br>
            <a:r>
              <a:rPr lang="en-US" altLang="fr-FR">
                <a:solidFill>
                  <a:srgbClr val="FFFFFF"/>
                </a:solidFill>
                <a:latin typeface="Comic Sans MS" pitchFamily="66" charset="0"/>
              </a:rPr>
              <a:t> </a:t>
            </a:r>
          </a:p>
        </p:txBody>
      </p:sp>
      <p:pic>
        <p:nvPicPr>
          <p:cNvPr id="32771"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5938" y="2708275"/>
            <a:ext cx="2859087" cy="3384550"/>
          </a:xfrm>
          <a:prstGeom prst="rect">
            <a:avLst/>
          </a:prstGeom>
          <a:noFill/>
          <a:ln w="635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8788" y="4005263"/>
            <a:ext cx="3228975" cy="2279650"/>
          </a:xfrm>
          <a:prstGeom prst="rect">
            <a:avLst/>
          </a:prstGeom>
          <a:noFill/>
          <a:ln w="63500">
            <a:solidFill>
              <a:srgbClr val="000000"/>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298" name="Rectangle 2"/>
          <p:cNvSpPr>
            <a:spLocks noGrp="1" noChangeArrowheads="1"/>
          </p:cNvSpPr>
          <p:nvPr>
            <p:ph type="title"/>
          </p:nvPr>
        </p:nvSpPr>
        <p:spPr>
          <a:xfrm>
            <a:off x="683568" y="0"/>
            <a:ext cx="8460432" cy="1143000"/>
          </a:xfrm>
        </p:spPr>
        <p:txBody>
          <a:bodyPr/>
          <a:lstStyle/>
          <a:p>
            <a:r>
              <a:rPr lang="fr-FR" sz="3200" dirty="0"/>
              <a:t>L’arbre tempère le microclimat du sol</a:t>
            </a:r>
            <a:endParaRPr lang="en-US" sz="3200" dirty="0"/>
          </a:p>
        </p:txBody>
      </p:sp>
      <p:sp>
        <p:nvSpPr>
          <p:cNvPr id="1335299" name="Rectangle 3"/>
          <p:cNvSpPr>
            <a:spLocks noGrp="1" noChangeArrowheads="1"/>
          </p:cNvSpPr>
          <p:nvPr>
            <p:ph type="body" idx="1"/>
          </p:nvPr>
        </p:nvSpPr>
        <p:spPr/>
        <p:txBody>
          <a:bodyPr/>
          <a:lstStyle/>
          <a:p>
            <a:r>
              <a:rPr lang="fr-FR" sz="1800" dirty="0">
                <a:solidFill>
                  <a:schemeClr val="bg1"/>
                </a:solidFill>
              </a:rPr>
              <a:t>Par son ombre </a:t>
            </a:r>
            <a:r>
              <a:rPr lang="fr-FR" sz="1800" dirty="0" smtClean="0">
                <a:solidFill>
                  <a:schemeClr val="bg1"/>
                </a:solidFill>
              </a:rPr>
              <a:t>diurne et son masque nocturne</a:t>
            </a:r>
            <a:endParaRPr lang="fr-FR" sz="1800" dirty="0">
              <a:solidFill>
                <a:schemeClr val="bg1"/>
              </a:solidFill>
            </a:endParaRPr>
          </a:p>
          <a:p>
            <a:endParaRPr lang="fr-FR" sz="1800" dirty="0">
              <a:solidFill>
                <a:schemeClr val="bg1"/>
              </a:solidFill>
            </a:endParaRPr>
          </a:p>
          <a:p>
            <a:pPr lvl="1"/>
            <a:r>
              <a:rPr lang="fr-FR" sz="1600" dirty="0" smtClean="0">
                <a:solidFill>
                  <a:schemeClr val="bg1"/>
                </a:solidFill>
              </a:rPr>
              <a:t>Réduction des amplitudes thermiques</a:t>
            </a:r>
          </a:p>
          <a:p>
            <a:pPr lvl="1"/>
            <a:r>
              <a:rPr lang="fr-FR" sz="1600" dirty="0" smtClean="0">
                <a:solidFill>
                  <a:schemeClr val="bg1"/>
                </a:solidFill>
              </a:rPr>
              <a:t>Retards au réchauffement et au refroidissement</a:t>
            </a:r>
          </a:p>
          <a:p>
            <a:pPr lvl="1"/>
            <a:r>
              <a:rPr lang="fr-FR" sz="1600" dirty="0" smtClean="0">
                <a:solidFill>
                  <a:schemeClr val="bg1"/>
                </a:solidFill>
              </a:rPr>
              <a:t>Réduction des condensations par refroidissement</a:t>
            </a:r>
          </a:p>
          <a:p>
            <a:pPr lvl="1"/>
            <a:endParaRPr lang="fr-FR" sz="1600" dirty="0" smtClean="0">
              <a:solidFill>
                <a:schemeClr val="bg1"/>
              </a:solidFill>
            </a:endParaRPr>
          </a:p>
          <a:p>
            <a:pPr lvl="1"/>
            <a:r>
              <a:rPr lang="fr-FR" sz="1600" dirty="0" smtClean="0">
                <a:solidFill>
                  <a:schemeClr val="bg1"/>
                </a:solidFill>
              </a:rPr>
              <a:t>Diminution </a:t>
            </a:r>
            <a:r>
              <a:rPr lang="fr-FR" sz="1600" dirty="0">
                <a:solidFill>
                  <a:schemeClr val="bg1"/>
                </a:solidFill>
              </a:rPr>
              <a:t>de l’évaporation du sol</a:t>
            </a:r>
          </a:p>
          <a:p>
            <a:pPr lvl="1"/>
            <a:r>
              <a:rPr lang="fr-FR" sz="1600" dirty="0" smtClean="0">
                <a:solidFill>
                  <a:schemeClr val="bg1"/>
                </a:solidFill>
              </a:rPr>
              <a:t>Diminution </a:t>
            </a:r>
            <a:r>
              <a:rPr lang="fr-FR" sz="1600" dirty="0">
                <a:solidFill>
                  <a:schemeClr val="bg1"/>
                </a:solidFill>
              </a:rPr>
              <a:t>de la minéralisation de l’azote en été (loi exponentielle avec température), ce qui limite les lessivages d’automne</a:t>
            </a:r>
          </a:p>
          <a:p>
            <a:pPr lvl="1"/>
            <a:r>
              <a:rPr lang="fr-FR" sz="1600" dirty="0" smtClean="0">
                <a:solidFill>
                  <a:schemeClr val="bg1"/>
                </a:solidFill>
              </a:rPr>
              <a:t>Modification </a:t>
            </a:r>
            <a:r>
              <a:rPr lang="fr-FR" sz="1600" dirty="0">
                <a:solidFill>
                  <a:schemeClr val="bg1"/>
                </a:solidFill>
              </a:rPr>
              <a:t>de la faune et de la flore </a:t>
            </a:r>
            <a:r>
              <a:rPr lang="fr-FR" sz="1600" dirty="0" smtClean="0">
                <a:solidFill>
                  <a:schemeClr val="bg1"/>
                </a:solidFill>
              </a:rPr>
              <a:t>tellurique</a:t>
            </a:r>
          </a:p>
          <a:p>
            <a:pPr lvl="1"/>
            <a:r>
              <a:rPr lang="fr-FR" sz="1600" dirty="0" smtClean="0">
                <a:solidFill>
                  <a:schemeClr val="bg1"/>
                </a:solidFill>
              </a:rPr>
              <a:t>Retards à la germination au printemps</a:t>
            </a:r>
            <a:endParaRPr lang="fr-FR" sz="1600" dirty="0">
              <a:solidFill>
                <a:schemeClr val="bg1"/>
              </a:solidFill>
            </a:endParaRPr>
          </a:p>
          <a:p>
            <a:endParaRPr lang="fr-FR" sz="1800" dirty="0">
              <a:solidFill>
                <a:schemeClr val="bg1"/>
              </a:solidFill>
            </a:endParaRPr>
          </a:p>
        </p:txBody>
      </p:sp>
    </p:spTree>
    <p:extLst>
      <p:ext uri="{BB962C8B-B14F-4D97-AF65-F5344CB8AC3E}">
        <p14:creationId xmlns:p14="http://schemas.microsoft.com/office/powerpoint/2010/main" val="3080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755650" y="1268413"/>
            <a:ext cx="7848600" cy="4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2400">
                <a:solidFill>
                  <a:srgbClr val="FFFFCC"/>
                </a:solidFill>
                <a:latin typeface="Comic Sans MS" pitchFamily="66" charset="0"/>
              </a:rPr>
              <a:t>Pour s’adapter au changement climatique, on envisage d’utiliser des variétés à cycle plus court (stratégie d’évitement), mais à productivité moins forte</a:t>
            </a:r>
          </a:p>
          <a:p>
            <a:pPr hangingPunct="1">
              <a:lnSpc>
                <a:spcPct val="100000"/>
              </a:lnSpc>
              <a:buClrTx/>
              <a:buFontTx/>
              <a:buNone/>
            </a:pPr>
            <a:endParaRPr lang="en-US" altLang="fr-FR" sz="2400">
              <a:solidFill>
                <a:srgbClr val="FFFFCC"/>
              </a:solidFill>
              <a:latin typeface="Comic Sans MS" pitchFamily="66" charset="0"/>
            </a:endParaRPr>
          </a:p>
          <a:p>
            <a:pPr algn="r" hangingPunct="1">
              <a:lnSpc>
                <a:spcPct val="100000"/>
              </a:lnSpc>
              <a:buClrTx/>
              <a:buFontTx/>
              <a:buNone/>
            </a:pPr>
            <a:r>
              <a:rPr lang="en-US" altLang="fr-FR" sz="2000">
                <a:solidFill>
                  <a:srgbClr val="FFFFCC"/>
                </a:solidFill>
                <a:latin typeface="Comic Sans MS" pitchFamily="66" charset="0"/>
              </a:rPr>
              <a:t>En agroforesterie, ces variétés augmenteront la complémentarité arbres-cultures</a:t>
            </a:r>
          </a:p>
          <a:p>
            <a:pPr hangingPunct="1">
              <a:lnSpc>
                <a:spcPct val="100000"/>
              </a:lnSpc>
              <a:buClrTx/>
              <a:buFontTx/>
              <a:buNone/>
            </a:pPr>
            <a:endParaRPr lang="en-US" altLang="fr-FR" sz="2000">
              <a:solidFill>
                <a:srgbClr val="FFFFCC"/>
              </a:solidFill>
              <a:latin typeface="Comic Sans MS" pitchFamily="66" charset="0"/>
            </a:endParaRPr>
          </a:p>
          <a:p>
            <a:pPr algn="r" hangingPunct="1">
              <a:lnSpc>
                <a:spcPct val="100000"/>
              </a:lnSpc>
              <a:buClrTx/>
              <a:buFontTx/>
              <a:buNone/>
            </a:pPr>
            <a:r>
              <a:rPr lang="en-US" altLang="fr-FR" sz="2000">
                <a:solidFill>
                  <a:srgbClr val="FFFFCC"/>
                </a:solidFill>
                <a:latin typeface="Comic Sans MS" pitchFamily="66" charset="0"/>
              </a:rPr>
              <a:t>En agroforesterie, des variétés à cycle long et à fort potentiel peuvent être conservées</a:t>
            </a:r>
          </a:p>
          <a:p>
            <a:pPr hangingPunct="1">
              <a:lnSpc>
                <a:spcPct val="100000"/>
              </a:lnSpc>
              <a:buClrTx/>
              <a:buFontTx/>
              <a:buNone/>
            </a:pPr>
            <a:endParaRPr lang="en-US" altLang="fr-FR" sz="2400">
              <a:solidFill>
                <a:srgbClr val="FFFFCC"/>
              </a:solidFill>
              <a:latin typeface="Comic Sans MS" pitchFamily="66" charset="0"/>
            </a:endParaRPr>
          </a:p>
          <a:p>
            <a:pPr hangingPunct="1">
              <a:lnSpc>
                <a:spcPct val="100000"/>
              </a:lnSpc>
              <a:buClrTx/>
              <a:buFontTx/>
              <a:buNone/>
            </a:pPr>
            <a:endParaRPr lang="en-US" altLang="fr-FR" sz="2400">
              <a:solidFill>
                <a:srgbClr val="FFFFCC"/>
              </a:solidFill>
              <a:latin typeface="Comic Sans MS" pitchFamily="66" charset="0"/>
            </a:endParaRPr>
          </a:p>
          <a:p>
            <a:pPr hangingPunct="1">
              <a:lnSpc>
                <a:spcPct val="100000"/>
              </a:lnSpc>
              <a:buClrTx/>
              <a:buFontTx/>
              <a:buNone/>
            </a:pPr>
            <a:endParaRPr lang="en-US" altLang="fr-FR" sz="2400">
              <a:solidFill>
                <a:srgbClr val="FFFFCC"/>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1700213"/>
            <a:ext cx="594677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1"/>
          <p:cNvSpPr>
            <a:spLocks noChangeArrowheads="1"/>
          </p:cNvSpPr>
          <p:nvPr/>
        </p:nvSpPr>
        <p:spPr bwMode="auto">
          <a:xfrm>
            <a:off x="668338" y="620713"/>
            <a:ext cx="77755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2400">
                <a:solidFill>
                  <a:srgbClr val="00FF00"/>
                </a:solidFill>
                <a:latin typeface="Comic Sans MS" pitchFamily="66" charset="0"/>
              </a:rPr>
              <a:t>2011 : année parfaite pour tester ces hypothèses ?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684213" y="5154613"/>
            <a:ext cx="7775575" cy="50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smtClean="0">
                <a:solidFill>
                  <a:srgbClr val="00FF00"/>
                </a:solidFill>
                <a:latin typeface="Comic Sans MS" pitchFamily="64" charset="0"/>
              </a:rPr>
              <a:t>… </a:t>
            </a:r>
            <a:r>
              <a:rPr lang="en-US" sz="2400" dirty="0" err="1" smtClean="0">
                <a:solidFill>
                  <a:srgbClr val="00FF00"/>
                </a:solidFill>
                <a:latin typeface="Comic Sans MS" pitchFamily="64" charset="0"/>
              </a:rPr>
              <a:t>raté</a:t>
            </a:r>
            <a:r>
              <a:rPr lang="en-US" sz="2400" dirty="0" smtClean="0">
                <a:solidFill>
                  <a:srgbClr val="00FF00"/>
                </a:solidFill>
                <a:latin typeface="Comic Sans MS" pitchFamily="64" charset="0"/>
              </a:rPr>
              <a:t>!</a:t>
            </a:r>
            <a:endParaRPr lang="en-US" sz="2400" dirty="0">
              <a:solidFill>
                <a:srgbClr val="00FF00"/>
              </a:solidFill>
              <a:latin typeface="Comic Sans MS" pitchFamily="64" charset="0"/>
            </a:endParaRP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620713"/>
            <a:ext cx="5638800" cy="422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80129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487363" y="1617663"/>
            <a:ext cx="8153400" cy="3602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nchor="ctr"/>
          <a:lstStyle/>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dirty="0" smtClean="0">
                <a:solidFill>
                  <a:srgbClr val="66FF33"/>
                </a:solidFill>
                <a:latin typeface="Comic Sans MS" pitchFamily="64" charset="0"/>
              </a:rPr>
              <a:t>Adaptation</a:t>
            </a: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3600" b="1" dirty="0">
              <a:solidFill>
                <a:srgbClr val="66FF33"/>
              </a:solidFill>
              <a:latin typeface="Comic Sans MS" pitchFamily="64" charset="0"/>
            </a:endParaRP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dirty="0" err="1" smtClean="0">
                <a:latin typeface="Comic Sans MS" pitchFamily="64" charset="0"/>
              </a:rPr>
              <a:t>Quelle</a:t>
            </a:r>
            <a:r>
              <a:rPr lang="en-US" sz="3200" b="1" dirty="0" smtClean="0">
                <a:latin typeface="Comic Sans MS" pitchFamily="64" charset="0"/>
              </a:rPr>
              <a:t> </a:t>
            </a:r>
            <a:r>
              <a:rPr lang="en-US" sz="3200" b="1" dirty="0" err="1" smtClean="0">
                <a:latin typeface="Comic Sans MS" pitchFamily="64" charset="0"/>
              </a:rPr>
              <a:t>capacité</a:t>
            </a:r>
            <a:r>
              <a:rPr lang="en-US" sz="3200" b="1" dirty="0" smtClean="0">
                <a:latin typeface="Comic Sans MS" pitchFamily="64" charset="0"/>
              </a:rPr>
              <a:t> des </a:t>
            </a:r>
            <a:r>
              <a:rPr lang="en-US" sz="3200" b="1" dirty="0" err="1" smtClean="0">
                <a:latin typeface="Comic Sans MS" pitchFamily="64" charset="0"/>
              </a:rPr>
              <a:t>arbres</a:t>
            </a:r>
            <a:r>
              <a:rPr lang="en-US" sz="3200" b="1" dirty="0" smtClean="0">
                <a:latin typeface="Comic Sans MS" pitchFamily="64" charset="0"/>
              </a:rPr>
              <a:t> hors </a:t>
            </a:r>
            <a:r>
              <a:rPr lang="en-US" sz="3200" b="1" dirty="0" err="1" smtClean="0">
                <a:latin typeface="Comic Sans MS" pitchFamily="64" charset="0"/>
              </a:rPr>
              <a:t>forêt</a:t>
            </a:r>
            <a:r>
              <a:rPr lang="en-US" sz="3200" b="1" dirty="0" smtClean="0">
                <a:latin typeface="Comic Sans MS" pitchFamily="64" charset="0"/>
              </a:rPr>
              <a:t> à </a:t>
            </a:r>
            <a:r>
              <a:rPr lang="en-US" sz="3200" b="1" dirty="0" err="1" smtClean="0">
                <a:latin typeface="Comic Sans MS" pitchFamily="64" charset="0"/>
              </a:rPr>
              <a:t>s’adapter</a:t>
            </a:r>
            <a:r>
              <a:rPr lang="en-US" sz="3200" b="1" dirty="0" smtClean="0">
                <a:latin typeface="Comic Sans MS" pitchFamily="64" charset="0"/>
              </a:rPr>
              <a:t> au </a:t>
            </a:r>
            <a:r>
              <a:rPr lang="en-US" sz="3200" b="1" dirty="0" err="1" smtClean="0">
                <a:latin typeface="Comic Sans MS" pitchFamily="64" charset="0"/>
              </a:rPr>
              <a:t>changement</a:t>
            </a:r>
            <a:r>
              <a:rPr lang="en-US" sz="3200" b="1" dirty="0" smtClean="0">
                <a:latin typeface="Comic Sans MS" pitchFamily="64" charset="0"/>
              </a:rPr>
              <a:t> </a:t>
            </a:r>
            <a:r>
              <a:rPr lang="en-US" sz="3200" b="1" dirty="0" err="1" smtClean="0">
                <a:latin typeface="Comic Sans MS" pitchFamily="64" charset="0"/>
              </a:rPr>
              <a:t>climatique</a:t>
            </a:r>
            <a:r>
              <a:rPr lang="en-US" sz="3200" b="1" dirty="0" smtClean="0">
                <a:latin typeface="Comic Sans MS" pitchFamily="64" charset="0"/>
              </a:rPr>
              <a:t>? </a:t>
            </a:r>
            <a:endParaRPr lang="en-US" sz="2000" b="1" dirty="0">
              <a:solidFill>
                <a:srgbClr val="66FF33"/>
              </a:solidFill>
              <a:latin typeface="Comic Sans MS" pitchFamily="64" charset="0"/>
            </a:endParaRP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dirty="0">
                <a:solidFill>
                  <a:srgbClr val="66FF33"/>
                </a:solidFill>
                <a:latin typeface="Comic Sans MS" pitchFamily="64" charset="0"/>
              </a:rPr>
              <a:t/>
            </a:r>
            <a:br>
              <a:rPr lang="en-US" sz="1600" b="1" dirty="0">
                <a:solidFill>
                  <a:srgbClr val="66FF33"/>
                </a:solidFill>
                <a:latin typeface="Comic Sans MS" pitchFamily="64" charset="0"/>
              </a:rPr>
            </a:br>
            <a:r>
              <a:rPr lang="en-US" sz="1600" b="1" dirty="0">
                <a:solidFill>
                  <a:srgbClr val="66FF33"/>
                </a:solidFill>
                <a:latin typeface="Comic Sans MS" pitchFamily="64" charset="0"/>
              </a:rPr>
              <a:t> </a:t>
            </a:r>
            <a:br>
              <a:rPr lang="en-US" sz="1600" b="1" dirty="0">
                <a:solidFill>
                  <a:srgbClr val="66FF33"/>
                </a:solidFill>
                <a:latin typeface="Comic Sans MS" pitchFamily="64" charset="0"/>
              </a:rPr>
            </a:br>
            <a:r>
              <a:rPr lang="en-US" sz="1600" b="1" dirty="0">
                <a:solidFill>
                  <a:srgbClr val="000000"/>
                </a:solidFill>
                <a:latin typeface="Comic Sans MS" pitchFamily="64" charset="0"/>
              </a:rPr>
              <a:t/>
            </a:r>
            <a:br>
              <a:rPr lang="en-US" sz="1600" b="1" dirty="0">
                <a:solidFill>
                  <a:srgbClr val="000000"/>
                </a:solidFill>
                <a:latin typeface="Comic Sans MS" pitchFamily="64" charset="0"/>
              </a:rPr>
            </a:br>
            <a:endParaRPr lang="en-US" sz="1600" b="1" dirty="0">
              <a:solidFill>
                <a:srgbClr val="000000"/>
              </a:solidFill>
              <a:latin typeface="Comic Sans MS" pitchFamily="64" charset="0"/>
            </a:endParaRPr>
          </a:p>
        </p:txBody>
      </p:sp>
    </p:spTree>
    <p:extLst>
      <p:ext uri="{BB962C8B-B14F-4D97-AF65-F5344CB8AC3E}">
        <p14:creationId xmlns:p14="http://schemas.microsoft.com/office/powerpoint/2010/main" val="37851745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algn="ctr" eaLnBrk="1"/>
            <a:r>
              <a:rPr lang="fr-FR" altLang="fr-FR" dirty="0" smtClean="0"/>
              <a:t>Systèmes </a:t>
            </a:r>
            <a:r>
              <a:rPr lang="fr-FR" altLang="fr-FR" dirty="0" smtClean="0"/>
              <a:t>hétérogènes</a:t>
            </a:r>
            <a:endParaRPr lang="fr-FR" altLang="fr-FR" sz="2400" dirty="0" smtClean="0"/>
          </a:p>
        </p:txBody>
      </p:sp>
      <p:pic>
        <p:nvPicPr>
          <p:cNvPr id="21506" name="Picture 2" descr="npo0000b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1431925"/>
            <a:ext cx="432276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7"/>
          <p:cNvSpPr txBox="1">
            <a:spLocks noChangeArrowheads="1"/>
          </p:cNvSpPr>
          <p:nvPr/>
        </p:nvSpPr>
        <p:spPr bwMode="auto">
          <a:xfrm>
            <a:off x="304800" y="4708525"/>
            <a:ext cx="8462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hangingPunct="0">
              <a:lnSpc>
                <a:spcPct val="93000"/>
              </a:lnSpc>
              <a:buClr>
                <a:srgbClr val="000000"/>
              </a:buClr>
              <a:buSzPct val="100000"/>
              <a:buFont typeface="Times New Roman" pitchFamily="18" charset="0"/>
              <a:buNone/>
            </a:pPr>
            <a:r>
              <a:rPr lang="fr-FR" altLang="fr-FR" sz="2000"/>
              <a:t>Systèmes agroforestiers 			Systèmes agrivoltaïques</a:t>
            </a:r>
          </a:p>
        </p:txBody>
      </p:sp>
      <p:pic>
        <p:nvPicPr>
          <p:cNvPr id="21509" name="Picture 11" descr="C:\Users\grégoire talbot\Documents\rapports et présentations\tutelles spetembre 2010\test2.jpg"/>
          <p:cNvPicPr>
            <a:picLocks noChangeAspect="1" noChangeArrowheads="1"/>
          </p:cNvPicPr>
          <p:nvPr/>
        </p:nvPicPr>
        <p:blipFill>
          <a:blip r:embed="rId3">
            <a:extLst>
              <a:ext uri="{28A0092B-C50C-407E-A947-70E740481C1C}">
                <a14:useLocalDpi xmlns:a14="http://schemas.microsoft.com/office/drawing/2010/main" val="0"/>
              </a:ext>
            </a:extLst>
          </a:blip>
          <a:srcRect r="7451"/>
          <a:stretch>
            <a:fillRect/>
          </a:stretch>
        </p:blipFill>
        <p:spPr bwMode="auto">
          <a:xfrm>
            <a:off x="4567238" y="1431925"/>
            <a:ext cx="44958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685800" y="60960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nchor="ct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3600">
                <a:solidFill>
                  <a:srgbClr val="FFCC00"/>
                </a:solidFill>
                <a:latin typeface="Comic Sans MS" pitchFamily="66" charset="0"/>
              </a:rPr>
              <a:t>Arbres et changement climatique ?</a:t>
            </a:r>
          </a:p>
        </p:txBody>
      </p:sp>
      <p:sp>
        <p:nvSpPr>
          <p:cNvPr id="40962" name="Rectangle 2"/>
          <p:cNvSpPr>
            <a:spLocks noChangeArrowheads="1"/>
          </p:cNvSpPr>
          <p:nvPr/>
        </p:nvSpPr>
        <p:spPr bwMode="auto">
          <a:xfrm>
            <a:off x="685800" y="1981200"/>
            <a:ext cx="77724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marL="339725" indent="-339725"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9pPr>
          </a:lstStyle>
          <a:p>
            <a:pPr hangingPunct="1">
              <a:lnSpc>
                <a:spcPct val="100000"/>
              </a:lnSpc>
              <a:spcBef>
                <a:spcPts val="600"/>
              </a:spcBef>
              <a:buClr>
                <a:srgbClr val="FFFFFF"/>
              </a:buClr>
              <a:buFont typeface="Comic Sans MS" pitchFamily="66" charset="0"/>
              <a:buChar char="•"/>
            </a:pPr>
            <a:r>
              <a:rPr lang="en-US" altLang="fr-FR" sz="2000">
                <a:solidFill>
                  <a:srgbClr val="FFFFFF"/>
                </a:solidFill>
                <a:latin typeface="Comic Sans MS" pitchFamily="66" charset="0"/>
              </a:rPr>
              <a:t>Augmentation du CO2</a:t>
            </a:r>
          </a:p>
          <a:p>
            <a:pPr hangingPunct="1">
              <a:lnSpc>
                <a:spcPct val="100000"/>
              </a:lnSpc>
              <a:spcBef>
                <a:spcPts val="600"/>
              </a:spcBef>
              <a:buClrTx/>
              <a:buFontTx/>
              <a:buNone/>
            </a:pPr>
            <a:endParaRPr lang="en-US" altLang="fr-FR" sz="2000">
              <a:solidFill>
                <a:srgbClr val="FFFFFF"/>
              </a:solidFill>
              <a:latin typeface="Comic Sans MS" pitchFamily="66" charset="0"/>
            </a:endParaRPr>
          </a:p>
          <a:p>
            <a:pPr hangingPunct="1">
              <a:lnSpc>
                <a:spcPct val="100000"/>
              </a:lnSpc>
              <a:spcBef>
                <a:spcPts val="600"/>
              </a:spcBef>
              <a:buClr>
                <a:srgbClr val="FFFFFF"/>
              </a:buClr>
              <a:buFont typeface="Comic Sans MS" pitchFamily="66" charset="0"/>
              <a:buChar char="•"/>
            </a:pPr>
            <a:r>
              <a:rPr lang="en-US" altLang="fr-FR" sz="2000">
                <a:solidFill>
                  <a:srgbClr val="FFFFFF"/>
                </a:solidFill>
                <a:latin typeface="Comic Sans MS" pitchFamily="66" charset="0"/>
              </a:rPr>
              <a:t>Augmentation des températures? Lesquelles, et quand?</a:t>
            </a:r>
          </a:p>
          <a:p>
            <a:pPr hangingPunct="1">
              <a:lnSpc>
                <a:spcPct val="100000"/>
              </a:lnSpc>
              <a:spcBef>
                <a:spcPts val="600"/>
              </a:spcBef>
              <a:buClrTx/>
              <a:buFontTx/>
              <a:buNone/>
            </a:pPr>
            <a:endParaRPr lang="en-US" altLang="fr-FR" sz="2000">
              <a:solidFill>
                <a:srgbClr val="FFFFFF"/>
              </a:solidFill>
              <a:latin typeface="Comic Sans MS" pitchFamily="66" charset="0"/>
            </a:endParaRPr>
          </a:p>
          <a:p>
            <a:pPr hangingPunct="1">
              <a:lnSpc>
                <a:spcPct val="100000"/>
              </a:lnSpc>
              <a:spcBef>
                <a:spcPts val="600"/>
              </a:spcBef>
              <a:buClr>
                <a:srgbClr val="FFFFFF"/>
              </a:buClr>
              <a:buFont typeface="Comic Sans MS" pitchFamily="66" charset="0"/>
              <a:buChar char="•"/>
            </a:pPr>
            <a:r>
              <a:rPr lang="en-US" altLang="fr-FR" sz="2000">
                <a:solidFill>
                  <a:srgbClr val="FFFFFF"/>
                </a:solidFill>
                <a:latin typeface="Comic Sans MS" pitchFamily="66" charset="0"/>
              </a:rPr>
              <a:t>Changements de pluviométrie et/ou d’hygrométrie?</a:t>
            </a:r>
          </a:p>
          <a:p>
            <a:pPr hangingPunct="1">
              <a:lnSpc>
                <a:spcPct val="100000"/>
              </a:lnSpc>
              <a:spcBef>
                <a:spcPts val="600"/>
              </a:spcBef>
              <a:buClrTx/>
              <a:buFontTx/>
              <a:buNone/>
            </a:pPr>
            <a:endParaRPr lang="en-US" altLang="fr-FR" sz="2000">
              <a:solidFill>
                <a:srgbClr val="FFFFFF"/>
              </a:solidFill>
              <a:latin typeface="Comic Sans MS" pitchFamily="66" charset="0"/>
            </a:endParaRPr>
          </a:p>
          <a:p>
            <a:pPr hangingPunct="1">
              <a:lnSpc>
                <a:spcPct val="100000"/>
              </a:lnSpc>
              <a:spcBef>
                <a:spcPts val="600"/>
              </a:spcBef>
              <a:buClr>
                <a:srgbClr val="FFFFFF"/>
              </a:buClr>
              <a:buFont typeface="Comic Sans MS" pitchFamily="66" charset="0"/>
              <a:buChar char="•"/>
            </a:pPr>
            <a:r>
              <a:rPr lang="en-US" altLang="fr-FR" sz="2000">
                <a:solidFill>
                  <a:srgbClr val="FFFFFF"/>
                </a:solidFill>
                <a:latin typeface="Comic Sans MS" pitchFamily="66" charset="0"/>
              </a:rPr>
              <a:t>Fréquence des évènements extrêmes (gelées, grêle, vent)</a:t>
            </a:r>
          </a:p>
          <a:p>
            <a:pPr hangingPunct="1">
              <a:lnSpc>
                <a:spcPct val="100000"/>
              </a:lnSpc>
              <a:spcBef>
                <a:spcPts val="600"/>
              </a:spcBef>
              <a:buClr>
                <a:srgbClr val="FFFFFF"/>
              </a:buClr>
              <a:buFont typeface="Comic Sans MS" pitchFamily="66" charset="0"/>
              <a:buChar char="•"/>
            </a:pPr>
            <a:endParaRPr lang="en-US" altLang="fr-FR" sz="2000">
              <a:solidFill>
                <a:srgbClr val="FFFFFF"/>
              </a:solidFill>
              <a:latin typeface="Comic Sans MS" pitchFamily="66" charset="0"/>
            </a:endParaRPr>
          </a:p>
          <a:p>
            <a:pPr hangingPunct="1">
              <a:lnSpc>
                <a:spcPct val="100000"/>
              </a:lnSpc>
              <a:spcBef>
                <a:spcPts val="600"/>
              </a:spcBef>
              <a:buClr>
                <a:srgbClr val="FFFFFF"/>
              </a:buClr>
              <a:buFont typeface="Comic Sans MS" pitchFamily="66" charset="0"/>
              <a:buChar char="•"/>
            </a:pPr>
            <a:r>
              <a:rPr lang="en-US" altLang="fr-FR" sz="2000">
                <a:solidFill>
                  <a:srgbClr val="FFFFFF"/>
                </a:solidFill>
                <a:latin typeface="Comic Sans MS" pitchFamily="66" charset="0"/>
              </a:rPr>
              <a:t>Concommittances, interactions, enchaînements</a:t>
            </a:r>
          </a:p>
          <a:p>
            <a:pPr hangingPunct="1">
              <a:lnSpc>
                <a:spcPct val="100000"/>
              </a:lnSpc>
              <a:spcBef>
                <a:spcPts val="600"/>
              </a:spcBef>
              <a:buClrTx/>
              <a:buFontTx/>
              <a:buNone/>
            </a:pPr>
            <a:endParaRPr lang="en-US" altLang="fr-FR">
              <a:solidFill>
                <a:srgbClr val="FFFFFF"/>
              </a:solidFill>
              <a:latin typeface="Comic Sans MS" pitchFamily="66" charset="0"/>
            </a:endParaRPr>
          </a:p>
          <a:p>
            <a:pPr hangingPunct="1">
              <a:lnSpc>
                <a:spcPct val="100000"/>
              </a:lnSpc>
              <a:spcBef>
                <a:spcPts val="500"/>
              </a:spcBef>
              <a:buClrTx/>
              <a:buFontTx/>
              <a:buNone/>
            </a:pPr>
            <a:endParaRPr lang="en-US" altLang="fr-FR">
              <a:solidFill>
                <a:srgbClr val="FFFFFF"/>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685800" y="60960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nchor="ct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3600">
                <a:solidFill>
                  <a:srgbClr val="FFCC00"/>
                </a:solidFill>
                <a:latin typeface="Comic Sans MS" pitchFamily="66" charset="0"/>
              </a:rPr>
              <a:t>Arbres et changement climatique ?</a:t>
            </a:r>
          </a:p>
        </p:txBody>
      </p:sp>
      <p:sp>
        <p:nvSpPr>
          <p:cNvPr id="6146" name="Rectangle 2"/>
          <p:cNvSpPr>
            <a:spLocks noChangeArrowheads="1"/>
          </p:cNvSpPr>
          <p:nvPr/>
        </p:nvSpPr>
        <p:spPr bwMode="auto">
          <a:xfrm>
            <a:off x="685800" y="1981200"/>
            <a:ext cx="7772400" cy="4183063"/>
          </a:xfrm>
          <a:prstGeom prst="rect">
            <a:avLst/>
          </a:prstGeom>
          <a:noFill/>
          <a:ln>
            <a:noFill/>
          </a:ln>
          <a:effectLst/>
          <a:extLst/>
        </p:spPr>
        <p:txBody>
          <a:bodyPr tIns="91440"/>
          <a:lstStyle/>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a:solidFill>
                  <a:srgbClr val="FFFFFF"/>
                </a:solidFill>
                <a:latin typeface="Comic Sans MS" pitchFamily="64" charset="0"/>
                <a:ea typeface="SimSun" charset="-122"/>
              </a:rPr>
              <a:t>Augmentation du CO2</a:t>
            </a:r>
          </a:p>
          <a:p>
            <a:pPr marL="339725" indent="-339725">
              <a:spcBef>
                <a:spcPts val="6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sz="2000" dirty="0">
              <a:solidFill>
                <a:srgbClr val="FFFFFF"/>
              </a:solidFill>
              <a:latin typeface="Comic Sans MS" pitchFamily="64" charset="0"/>
              <a:ea typeface="SimSun" charset="-122"/>
            </a:endParaRP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a:solidFill>
                  <a:schemeClr val="bg1">
                    <a:lumMod val="50000"/>
                  </a:schemeClr>
                </a:solidFill>
                <a:latin typeface="Comic Sans MS" pitchFamily="64" charset="0"/>
                <a:ea typeface="SimSun" charset="-122"/>
              </a:rPr>
              <a:t>Augmentation des </a:t>
            </a:r>
            <a:r>
              <a:rPr lang="en-US" sz="2000" dirty="0" err="1">
                <a:solidFill>
                  <a:schemeClr val="bg1">
                    <a:lumMod val="50000"/>
                  </a:schemeClr>
                </a:solidFill>
                <a:latin typeface="Comic Sans MS" pitchFamily="64" charset="0"/>
                <a:ea typeface="SimSun" charset="-122"/>
              </a:rPr>
              <a:t>températures</a:t>
            </a:r>
            <a:r>
              <a:rPr lang="en-US" sz="2000" dirty="0">
                <a:solidFill>
                  <a:schemeClr val="bg1">
                    <a:lumMod val="50000"/>
                  </a:schemeClr>
                </a:solidFill>
                <a:latin typeface="Comic Sans MS" pitchFamily="64" charset="0"/>
                <a:ea typeface="SimSun" charset="-122"/>
              </a:rPr>
              <a:t>? </a:t>
            </a:r>
            <a:r>
              <a:rPr lang="en-US" sz="2000" dirty="0" err="1">
                <a:solidFill>
                  <a:schemeClr val="bg1">
                    <a:lumMod val="50000"/>
                  </a:schemeClr>
                </a:solidFill>
                <a:latin typeface="Comic Sans MS" pitchFamily="64" charset="0"/>
                <a:ea typeface="SimSun" charset="-122"/>
              </a:rPr>
              <a:t>Lesquelles</a:t>
            </a:r>
            <a:r>
              <a:rPr lang="en-US" sz="2000" dirty="0">
                <a:solidFill>
                  <a:schemeClr val="bg1">
                    <a:lumMod val="50000"/>
                  </a:schemeClr>
                </a:solidFill>
                <a:latin typeface="Comic Sans MS" pitchFamily="64" charset="0"/>
                <a:ea typeface="SimSun" charset="-122"/>
              </a:rPr>
              <a:t>, et </a:t>
            </a:r>
            <a:r>
              <a:rPr lang="en-US" sz="2000" dirty="0" err="1">
                <a:solidFill>
                  <a:schemeClr val="bg1">
                    <a:lumMod val="50000"/>
                  </a:schemeClr>
                </a:solidFill>
                <a:latin typeface="Comic Sans MS" pitchFamily="64" charset="0"/>
                <a:ea typeface="SimSun" charset="-122"/>
              </a:rPr>
              <a:t>quand</a:t>
            </a:r>
            <a:r>
              <a:rPr lang="en-US" sz="2000" dirty="0">
                <a:solidFill>
                  <a:schemeClr val="bg1">
                    <a:lumMod val="50000"/>
                  </a:schemeClr>
                </a:solidFill>
                <a:latin typeface="Comic Sans MS" pitchFamily="64" charset="0"/>
                <a:ea typeface="SimSun" charset="-122"/>
              </a:rPr>
              <a:t>?</a:t>
            </a:r>
          </a:p>
          <a:p>
            <a:pPr marL="339725" indent="-339725">
              <a:spcBef>
                <a:spcPts val="6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sz="2000" dirty="0">
              <a:solidFill>
                <a:schemeClr val="bg1">
                  <a:lumMod val="50000"/>
                </a:schemeClr>
              </a:solidFill>
              <a:latin typeface="Comic Sans MS" pitchFamily="64" charset="0"/>
              <a:ea typeface="SimSun" charset="-122"/>
            </a:endParaRP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err="1">
                <a:solidFill>
                  <a:schemeClr val="bg1">
                    <a:lumMod val="50000"/>
                  </a:schemeClr>
                </a:solidFill>
                <a:latin typeface="Comic Sans MS" pitchFamily="64" charset="0"/>
                <a:ea typeface="SimSun" charset="-122"/>
              </a:rPr>
              <a:t>Changements</a:t>
            </a:r>
            <a:r>
              <a:rPr lang="en-US" sz="2000" dirty="0">
                <a:solidFill>
                  <a:schemeClr val="bg1">
                    <a:lumMod val="50000"/>
                  </a:schemeClr>
                </a:solidFill>
                <a:latin typeface="Comic Sans MS" pitchFamily="64" charset="0"/>
                <a:ea typeface="SimSun" charset="-122"/>
              </a:rPr>
              <a:t> de </a:t>
            </a:r>
            <a:r>
              <a:rPr lang="en-US" sz="2000" dirty="0" err="1">
                <a:solidFill>
                  <a:schemeClr val="bg1">
                    <a:lumMod val="50000"/>
                  </a:schemeClr>
                </a:solidFill>
                <a:latin typeface="Comic Sans MS" pitchFamily="64" charset="0"/>
                <a:ea typeface="SimSun" charset="-122"/>
              </a:rPr>
              <a:t>pluviométrie</a:t>
            </a:r>
            <a:r>
              <a:rPr lang="en-US" sz="2000" dirty="0">
                <a:solidFill>
                  <a:schemeClr val="bg1">
                    <a:lumMod val="50000"/>
                  </a:schemeClr>
                </a:solidFill>
                <a:latin typeface="Comic Sans MS" pitchFamily="64" charset="0"/>
                <a:ea typeface="SimSun" charset="-122"/>
              </a:rPr>
              <a:t> et/</a:t>
            </a:r>
            <a:r>
              <a:rPr lang="en-US" sz="2000" dirty="0" err="1">
                <a:solidFill>
                  <a:schemeClr val="bg1">
                    <a:lumMod val="50000"/>
                  </a:schemeClr>
                </a:solidFill>
                <a:latin typeface="Comic Sans MS" pitchFamily="64" charset="0"/>
                <a:ea typeface="SimSun" charset="-122"/>
              </a:rPr>
              <a:t>ou</a:t>
            </a:r>
            <a:r>
              <a:rPr lang="en-US" sz="2000" dirty="0">
                <a:solidFill>
                  <a:schemeClr val="bg1">
                    <a:lumMod val="50000"/>
                  </a:schemeClr>
                </a:solidFill>
                <a:latin typeface="Comic Sans MS" pitchFamily="64" charset="0"/>
                <a:ea typeface="SimSun" charset="-122"/>
              </a:rPr>
              <a:t> </a:t>
            </a:r>
            <a:r>
              <a:rPr lang="en-US" sz="2000" dirty="0" err="1">
                <a:solidFill>
                  <a:schemeClr val="bg1">
                    <a:lumMod val="50000"/>
                  </a:schemeClr>
                </a:solidFill>
                <a:latin typeface="Comic Sans MS" pitchFamily="64" charset="0"/>
                <a:ea typeface="SimSun" charset="-122"/>
              </a:rPr>
              <a:t>d’hygrométrie</a:t>
            </a:r>
            <a:r>
              <a:rPr lang="en-US" sz="2000" dirty="0">
                <a:solidFill>
                  <a:schemeClr val="bg1">
                    <a:lumMod val="50000"/>
                  </a:schemeClr>
                </a:solidFill>
                <a:latin typeface="Comic Sans MS" pitchFamily="64" charset="0"/>
                <a:ea typeface="SimSun" charset="-122"/>
              </a:rPr>
              <a:t>?</a:t>
            </a:r>
          </a:p>
          <a:p>
            <a:pPr marL="339725" indent="-339725">
              <a:spcBef>
                <a:spcPts val="6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sz="2000" dirty="0">
              <a:solidFill>
                <a:schemeClr val="bg1">
                  <a:lumMod val="50000"/>
                </a:schemeClr>
              </a:solidFill>
              <a:latin typeface="Comic Sans MS" pitchFamily="64" charset="0"/>
              <a:ea typeface="SimSun" charset="-122"/>
            </a:endParaRP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err="1">
                <a:solidFill>
                  <a:schemeClr val="bg1">
                    <a:lumMod val="50000"/>
                  </a:schemeClr>
                </a:solidFill>
                <a:latin typeface="Comic Sans MS" pitchFamily="64" charset="0"/>
                <a:ea typeface="SimSun" charset="-122"/>
              </a:rPr>
              <a:t>Fréquence</a:t>
            </a:r>
            <a:r>
              <a:rPr lang="en-US" sz="2000" dirty="0">
                <a:solidFill>
                  <a:schemeClr val="bg1">
                    <a:lumMod val="50000"/>
                  </a:schemeClr>
                </a:solidFill>
                <a:latin typeface="Comic Sans MS" pitchFamily="64" charset="0"/>
                <a:ea typeface="SimSun" charset="-122"/>
              </a:rPr>
              <a:t> des </a:t>
            </a:r>
            <a:r>
              <a:rPr lang="en-US" sz="2000" dirty="0" err="1">
                <a:solidFill>
                  <a:schemeClr val="bg1">
                    <a:lumMod val="50000"/>
                  </a:schemeClr>
                </a:solidFill>
                <a:latin typeface="Comic Sans MS" pitchFamily="64" charset="0"/>
                <a:ea typeface="SimSun" charset="-122"/>
              </a:rPr>
              <a:t>évènements</a:t>
            </a:r>
            <a:r>
              <a:rPr lang="en-US" sz="2000" dirty="0">
                <a:solidFill>
                  <a:schemeClr val="bg1">
                    <a:lumMod val="50000"/>
                  </a:schemeClr>
                </a:solidFill>
                <a:latin typeface="Comic Sans MS" pitchFamily="64" charset="0"/>
                <a:ea typeface="SimSun" charset="-122"/>
              </a:rPr>
              <a:t> </a:t>
            </a:r>
            <a:r>
              <a:rPr lang="en-US" sz="2000" dirty="0" err="1">
                <a:solidFill>
                  <a:schemeClr val="bg1">
                    <a:lumMod val="50000"/>
                  </a:schemeClr>
                </a:solidFill>
                <a:latin typeface="Comic Sans MS" pitchFamily="64" charset="0"/>
                <a:ea typeface="SimSun" charset="-122"/>
              </a:rPr>
              <a:t>extrêmes</a:t>
            </a:r>
            <a:r>
              <a:rPr lang="en-US" sz="2000" dirty="0">
                <a:solidFill>
                  <a:schemeClr val="bg1">
                    <a:lumMod val="50000"/>
                  </a:schemeClr>
                </a:solidFill>
                <a:latin typeface="Comic Sans MS" pitchFamily="64" charset="0"/>
                <a:ea typeface="SimSun" charset="-122"/>
              </a:rPr>
              <a:t> (</a:t>
            </a:r>
            <a:r>
              <a:rPr lang="en-US" sz="2000" dirty="0" err="1">
                <a:solidFill>
                  <a:schemeClr val="bg1">
                    <a:lumMod val="50000"/>
                  </a:schemeClr>
                </a:solidFill>
                <a:latin typeface="Comic Sans MS" pitchFamily="64" charset="0"/>
                <a:ea typeface="SimSun" charset="-122"/>
              </a:rPr>
              <a:t>gelées</a:t>
            </a:r>
            <a:r>
              <a:rPr lang="en-US" sz="2000" dirty="0">
                <a:solidFill>
                  <a:schemeClr val="bg1">
                    <a:lumMod val="50000"/>
                  </a:schemeClr>
                </a:solidFill>
                <a:latin typeface="Comic Sans MS" pitchFamily="64" charset="0"/>
                <a:ea typeface="SimSun" charset="-122"/>
              </a:rPr>
              <a:t>, </a:t>
            </a:r>
            <a:r>
              <a:rPr lang="en-US" sz="2000" dirty="0" err="1">
                <a:solidFill>
                  <a:schemeClr val="bg1">
                    <a:lumMod val="50000"/>
                  </a:schemeClr>
                </a:solidFill>
                <a:latin typeface="Comic Sans MS" pitchFamily="64" charset="0"/>
                <a:ea typeface="SimSun" charset="-122"/>
              </a:rPr>
              <a:t>grêle</a:t>
            </a:r>
            <a:r>
              <a:rPr lang="en-US" sz="2000" dirty="0">
                <a:solidFill>
                  <a:schemeClr val="bg1">
                    <a:lumMod val="50000"/>
                  </a:schemeClr>
                </a:solidFill>
                <a:latin typeface="Comic Sans MS" pitchFamily="64" charset="0"/>
                <a:ea typeface="SimSun" charset="-122"/>
              </a:rPr>
              <a:t>, vent)</a:t>
            </a: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sz="2000" dirty="0">
              <a:solidFill>
                <a:schemeClr val="bg1">
                  <a:lumMod val="50000"/>
                </a:schemeClr>
              </a:solidFill>
              <a:latin typeface="Comic Sans MS" pitchFamily="64" charset="0"/>
              <a:ea typeface="SimSun" charset="-122"/>
            </a:endParaRP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err="1">
                <a:solidFill>
                  <a:schemeClr val="bg1">
                    <a:lumMod val="50000"/>
                  </a:schemeClr>
                </a:solidFill>
                <a:latin typeface="Comic Sans MS" pitchFamily="64" charset="0"/>
                <a:ea typeface="SimSun" charset="-122"/>
              </a:rPr>
              <a:t>Concommittances</a:t>
            </a:r>
            <a:r>
              <a:rPr lang="en-US" sz="2000" dirty="0">
                <a:solidFill>
                  <a:schemeClr val="bg1">
                    <a:lumMod val="50000"/>
                  </a:schemeClr>
                </a:solidFill>
                <a:latin typeface="Comic Sans MS" pitchFamily="64" charset="0"/>
                <a:ea typeface="SimSun" charset="-122"/>
              </a:rPr>
              <a:t>, interactions, </a:t>
            </a:r>
            <a:r>
              <a:rPr lang="en-US" sz="2000" dirty="0" err="1">
                <a:solidFill>
                  <a:schemeClr val="bg1">
                    <a:lumMod val="50000"/>
                  </a:schemeClr>
                </a:solidFill>
                <a:latin typeface="Comic Sans MS" pitchFamily="64" charset="0"/>
                <a:ea typeface="SimSun" charset="-122"/>
              </a:rPr>
              <a:t>enchaînements</a:t>
            </a:r>
            <a:endParaRPr lang="en-US" sz="2000" dirty="0">
              <a:solidFill>
                <a:schemeClr val="bg1">
                  <a:lumMod val="50000"/>
                </a:schemeClr>
              </a:solidFill>
              <a:latin typeface="Comic Sans MS" pitchFamily="64" charset="0"/>
              <a:ea typeface="SimSun" charset="-122"/>
            </a:endParaRPr>
          </a:p>
          <a:p>
            <a:pPr marL="339725" indent="-339725">
              <a:spcBef>
                <a:spcPts val="6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dirty="0">
              <a:solidFill>
                <a:srgbClr val="FFFFFF"/>
              </a:solidFill>
              <a:latin typeface="Comic Sans MS" pitchFamily="64" charset="0"/>
              <a:ea typeface="SimSun" charset="-122"/>
            </a:endParaRPr>
          </a:p>
          <a:p>
            <a:pPr marL="339725" indent="-339725">
              <a:spcBef>
                <a:spcPts val="5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dirty="0">
              <a:solidFill>
                <a:srgbClr val="FFFFFF"/>
              </a:solidFill>
              <a:latin typeface="Comic Sans MS" pitchFamily="64" charset="0"/>
              <a:ea typeface="SimSun"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468313" y="750888"/>
            <a:ext cx="8064500"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0">
              <a:lnSpc>
                <a:spcPct val="93000"/>
              </a:lnSpc>
              <a:buClr>
                <a:srgbClr val="000000"/>
              </a:buClr>
              <a:buSzPct val="100000"/>
              <a:buFont typeface="Times New Roman" pitchFamily="18" charset="0"/>
              <a:buNone/>
            </a:pPr>
            <a:r>
              <a:rPr lang="fr-FR" altLang="fr-FR" sz="3200" b="1"/>
              <a:t>Moins de stomates sur les feuilles</a:t>
            </a:r>
          </a:p>
          <a:p>
            <a:pPr hangingPunct="0">
              <a:lnSpc>
                <a:spcPct val="93000"/>
              </a:lnSpc>
              <a:buClr>
                <a:srgbClr val="000000"/>
              </a:buClr>
              <a:buSzPct val="100000"/>
              <a:buFont typeface="Times New Roman" pitchFamily="18" charset="0"/>
              <a:buNone/>
            </a:pPr>
            <a:endParaRPr lang="fr-FR" altLang="fr-FR" sz="3200" b="1"/>
          </a:p>
          <a:p>
            <a:pPr hangingPunct="0">
              <a:lnSpc>
                <a:spcPct val="93000"/>
              </a:lnSpc>
              <a:buClr>
                <a:srgbClr val="000000"/>
              </a:buClr>
              <a:buSzPct val="100000"/>
              <a:buFont typeface="Times New Roman" pitchFamily="18" charset="0"/>
              <a:buNone/>
            </a:pPr>
            <a:endParaRPr lang="fr-FR" altLang="fr-FR" b="1"/>
          </a:p>
          <a:p>
            <a:pPr hangingPunct="0">
              <a:lnSpc>
                <a:spcPct val="93000"/>
              </a:lnSpc>
              <a:buClr>
                <a:srgbClr val="000000"/>
              </a:buClr>
              <a:buSzPct val="100000"/>
              <a:buFont typeface="Times New Roman" pitchFamily="18" charset="0"/>
              <a:buNone/>
            </a:pPr>
            <a:r>
              <a:rPr lang="fr-FR" altLang="fr-FR" i="1"/>
              <a:t>American Journal of Botany</a:t>
            </a:r>
            <a:r>
              <a:rPr lang="fr-FR" altLang="fr-FR"/>
              <a:t> </a:t>
            </a:r>
          </a:p>
          <a:p>
            <a:pPr hangingPunct="0">
              <a:lnSpc>
                <a:spcPct val="93000"/>
              </a:lnSpc>
              <a:buClr>
                <a:srgbClr val="000000"/>
              </a:buClr>
              <a:buSzPct val="100000"/>
              <a:buFont typeface="Times New Roman" pitchFamily="18" charset="0"/>
              <a:buNone/>
            </a:pPr>
            <a:r>
              <a:rPr lang="fr-FR" altLang="fr-FR"/>
              <a:t>Abraham Miller-Rushing. </a:t>
            </a:r>
          </a:p>
          <a:p>
            <a:pPr hangingPunct="0">
              <a:lnSpc>
                <a:spcPct val="93000"/>
              </a:lnSpc>
              <a:buClr>
                <a:srgbClr val="000000"/>
              </a:buClr>
              <a:buSzPct val="100000"/>
              <a:buFont typeface="Times New Roman" pitchFamily="18" charset="0"/>
              <a:buNone/>
            </a:pPr>
            <a:endParaRPr lang="fr-FR" altLang="fr-FR"/>
          </a:p>
          <a:p>
            <a:pPr hangingPunct="0">
              <a:lnSpc>
                <a:spcPct val="93000"/>
              </a:lnSpc>
              <a:buClr>
                <a:srgbClr val="000000"/>
              </a:buClr>
              <a:buSzPct val="100000"/>
              <a:buFont typeface="Times New Roman" pitchFamily="18" charset="0"/>
              <a:buNone/>
            </a:pPr>
            <a:r>
              <a:rPr lang="fr-FR" altLang="fr-FR"/>
              <a:t>27 arbres (chênes, érables, charmes) prélevés entre 1893 et 2006 au Arnold Arboretum de l'Université d'Harvard, à Boston. </a:t>
            </a:r>
          </a:p>
          <a:p>
            <a:pPr hangingPunct="0">
              <a:lnSpc>
                <a:spcPct val="93000"/>
              </a:lnSpc>
              <a:buClr>
                <a:srgbClr val="000000"/>
              </a:buClr>
              <a:buSzPct val="100000"/>
              <a:buFont typeface="Times New Roman" pitchFamily="18" charset="0"/>
              <a:buNone/>
            </a:pPr>
            <a:endParaRPr lang="fr-FR" altLang="fr-FR"/>
          </a:p>
          <a:p>
            <a:pPr hangingPunct="0">
              <a:lnSpc>
                <a:spcPct val="93000"/>
              </a:lnSpc>
              <a:buClr>
                <a:srgbClr val="000000"/>
              </a:buClr>
              <a:buSzPct val="100000"/>
              <a:buFont typeface="Times New Roman" pitchFamily="18" charset="0"/>
              <a:buNone/>
            </a:pPr>
            <a:r>
              <a:rPr lang="fr-FR" altLang="fr-FR"/>
              <a:t>Moins de stomates </a:t>
            </a:r>
          </a:p>
          <a:p>
            <a:pPr hangingPunct="0">
              <a:lnSpc>
                <a:spcPct val="93000"/>
              </a:lnSpc>
              <a:buClr>
                <a:srgbClr val="000000"/>
              </a:buClr>
              <a:buSzPct val="100000"/>
              <a:buFont typeface="Times New Roman" pitchFamily="18" charset="0"/>
              <a:buNone/>
            </a:pPr>
            <a:r>
              <a:rPr lang="fr-FR" altLang="fr-FR"/>
              <a:t>Des ouvertures stomatiques plus petites </a:t>
            </a:r>
          </a:p>
          <a:p>
            <a:pPr hangingPunct="0">
              <a:lnSpc>
                <a:spcPct val="93000"/>
              </a:lnSpc>
              <a:buClr>
                <a:srgbClr val="000000"/>
              </a:buClr>
              <a:buSzPct val="100000"/>
              <a:buFont typeface="Times New Roman" pitchFamily="18" charset="0"/>
              <a:buNone/>
            </a:pPr>
            <a:endParaRPr lang="fr-FR" altLang="fr-FR"/>
          </a:p>
          <a:p>
            <a:pPr hangingPunct="0">
              <a:lnSpc>
                <a:spcPct val="93000"/>
              </a:lnSpc>
              <a:buClr>
                <a:srgbClr val="000000"/>
              </a:buClr>
              <a:buSzPct val="100000"/>
              <a:buFont typeface="Times New Roman" pitchFamily="18" charset="0"/>
              <a:buNone/>
            </a:pPr>
            <a:r>
              <a:rPr lang="fr-FR" altLang="fr-FR"/>
              <a:t>Bien connu à l’échelle des temps géologiques </a:t>
            </a:r>
          </a:p>
          <a:p>
            <a:pPr hangingPunct="0">
              <a:lnSpc>
                <a:spcPct val="93000"/>
              </a:lnSpc>
              <a:buClr>
                <a:srgbClr val="000000"/>
              </a:buClr>
              <a:buSzPct val="100000"/>
              <a:buFont typeface="Times New Roman" pitchFamily="18" charset="0"/>
              <a:buNone/>
            </a:pPr>
            <a:endParaRPr lang="fr-FR" altLang="fr-FR"/>
          </a:p>
          <a:p>
            <a:pPr hangingPunct="0">
              <a:lnSpc>
                <a:spcPct val="93000"/>
              </a:lnSpc>
              <a:buClr>
                <a:srgbClr val="000000"/>
              </a:buClr>
              <a:buSzPct val="100000"/>
              <a:buFont typeface="Times New Roman" pitchFamily="18" charset="0"/>
              <a:buNone/>
            </a:pPr>
            <a:r>
              <a:rPr lang="fr-FR" altLang="fr-FR"/>
              <a:t>Sensibilité à la sécheresse réduite chez les feuillus, pas les conifères (INRA)</a:t>
            </a:r>
          </a:p>
          <a:p>
            <a:pPr hangingPunct="0">
              <a:lnSpc>
                <a:spcPct val="93000"/>
              </a:lnSpc>
              <a:buClr>
                <a:srgbClr val="000000"/>
              </a:buClr>
              <a:buSzPct val="100000"/>
              <a:buFont typeface="Times New Roman" pitchFamily="18" charset="0"/>
              <a:buNone/>
            </a:pPr>
            <a:endParaRPr lang="fr-FR" altLang="fr-F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755650" y="1166813"/>
            <a:ext cx="80645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0">
              <a:lnSpc>
                <a:spcPct val="93000"/>
              </a:lnSpc>
              <a:buClr>
                <a:srgbClr val="000000"/>
              </a:buClr>
              <a:buSzPct val="100000"/>
              <a:buFont typeface="Times New Roman" pitchFamily="18" charset="0"/>
              <a:buNone/>
            </a:pPr>
            <a:r>
              <a:rPr lang="fr-FR" altLang="fr-FR" sz="2800"/>
              <a:t>Autres conséquences sur les arbres de l’élévation du CO2:</a:t>
            </a:r>
          </a:p>
          <a:p>
            <a:pPr hangingPunct="0">
              <a:lnSpc>
                <a:spcPct val="93000"/>
              </a:lnSpc>
              <a:buClr>
                <a:srgbClr val="000000"/>
              </a:buClr>
              <a:buSzPct val="100000"/>
              <a:buFont typeface="Times New Roman" pitchFamily="18" charset="0"/>
              <a:buNone/>
            </a:pPr>
            <a:endParaRPr lang="fr-FR" altLang="fr-FR"/>
          </a:p>
          <a:p>
            <a:pPr hangingPunct="0">
              <a:lnSpc>
                <a:spcPct val="93000"/>
              </a:lnSpc>
              <a:buClr>
                <a:srgbClr val="000000"/>
              </a:buClr>
              <a:buSzPct val="100000"/>
              <a:buFont typeface="Times New Roman" pitchFamily="18" charset="0"/>
              <a:buNone/>
            </a:pPr>
            <a:endParaRPr lang="fr-FR" altLang="fr-FR"/>
          </a:p>
          <a:p>
            <a:pPr hangingPunct="0">
              <a:lnSpc>
                <a:spcPct val="93000"/>
              </a:lnSpc>
              <a:buClr>
                <a:srgbClr val="000000"/>
              </a:buClr>
              <a:buSzPct val="100000"/>
              <a:buFont typeface="Times New Roman" pitchFamily="18" charset="0"/>
              <a:buNone/>
            </a:pPr>
            <a:endParaRPr lang="fr-FR" altLang="fr-FR"/>
          </a:p>
          <a:p>
            <a:pPr hangingPunct="0">
              <a:lnSpc>
                <a:spcPct val="93000"/>
              </a:lnSpc>
              <a:buClr>
                <a:srgbClr val="000000"/>
              </a:buClr>
              <a:buSzPct val="100000"/>
              <a:buFont typeface="Times New Roman" pitchFamily="18" charset="0"/>
              <a:buNone/>
            </a:pPr>
            <a:r>
              <a:rPr lang="fr-FR" altLang="fr-FR"/>
              <a:t>Augmentation de leur vitesse de croissance</a:t>
            </a:r>
          </a:p>
          <a:p>
            <a:pPr hangingPunct="0">
              <a:lnSpc>
                <a:spcPct val="93000"/>
              </a:lnSpc>
              <a:buClr>
                <a:srgbClr val="000000"/>
              </a:buClr>
              <a:buSzPct val="100000"/>
              <a:buFont typeface="Times New Roman" pitchFamily="18" charset="0"/>
              <a:buNone/>
            </a:pPr>
            <a:endParaRPr lang="fr-FR" altLang="fr-FR"/>
          </a:p>
          <a:p>
            <a:pPr hangingPunct="0">
              <a:lnSpc>
                <a:spcPct val="93000"/>
              </a:lnSpc>
              <a:buClr>
                <a:srgbClr val="000000"/>
              </a:buClr>
              <a:buSzPct val="100000"/>
              <a:buFont typeface="Times New Roman" pitchFamily="18" charset="0"/>
              <a:buNone/>
            </a:pPr>
            <a:r>
              <a:rPr lang="fr-FR" altLang="fr-FR"/>
              <a:t>Déséquilibre nutritionnel (l'arbre "épuise" le sol)</a:t>
            </a:r>
          </a:p>
          <a:p>
            <a:pPr hangingPunct="0">
              <a:lnSpc>
                <a:spcPct val="93000"/>
              </a:lnSpc>
              <a:buClr>
                <a:srgbClr val="000000"/>
              </a:buClr>
              <a:buSzPct val="100000"/>
              <a:buFont typeface="Times New Roman" pitchFamily="18" charset="0"/>
              <a:buNone/>
            </a:pPr>
            <a:endParaRPr lang="fr-FR" altLang="fr-FR"/>
          </a:p>
          <a:p>
            <a:pPr hangingPunct="0">
              <a:lnSpc>
                <a:spcPct val="93000"/>
              </a:lnSpc>
              <a:buClr>
                <a:srgbClr val="000000"/>
              </a:buClr>
              <a:buSzPct val="100000"/>
              <a:buFont typeface="Times New Roman" pitchFamily="18" charset="0"/>
              <a:buNone/>
            </a:pPr>
            <a:r>
              <a:rPr lang="fr-FR" altLang="fr-FR"/>
              <a:t>Dégradation des propriétés mécaniques du bois et de sa composition chimique (?)</a:t>
            </a:r>
          </a:p>
          <a:p>
            <a:pPr hangingPunct="0">
              <a:lnSpc>
                <a:spcPct val="93000"/>
              </a:lnSpc>
              <a:buClr>
                <a:srgbClr val="000000"/>
              </a:buClr>
              <a:buSzPct val="100000"/>
              <a:buFont typeface="Times New Roman" pitchFamily="18" charset="0"/>
              <a:buNone/>
            </a:pPr>
            <a:endParaRPr lang="fr-FR" altLang="fr-FR"/>
          </a:p>
          <a:p>
            <a:pPr hangingPunct="0">
              <a:lnSpc>
                <a:spcPct val="93000"/>
              </a:lnSpc>
              <a:buClr>
                <a:srgbClr val="000000"/>
              </a:buClr>
              <a:buSzPct val="100000"/>
              <a:buFont typeface="Times New Roman" pitchFamily="18" charset="0"/>
              <a:buNone/>
            </a:pPr>
            <a:r>
              <a:rPr lang="fr-FR" altLang="fr-FR"/>
              <a:t>Pas d’évidence d’un effet différent entres arbres forestiers et  hors forêt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685800" y="60960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nchor="ct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3600" dirty="0" err="1">
                <a:solidFill>
                  <a:srgbClr val="FFCC00"/>
                </a:solidFill>
                <a:latin typeface="Comic Sans MS" pitchFamily="66" charset="0"/>
              </a:rPr>
              <a:t>Quel</a:t>
            </a:r>
            <a:r>
              <a:rPr lang="en-US" altLang="fr-FR" sz="3600" dirty="0">
                <a:solidFill>
                  <a:srgbClr val="FFCC00"/>
                </a:solidFill>
                <a:latin typeface="Comic Sans MS" pitchFamily="66" charset="0"/>
              </a:rPr>
              <a:t> </a:t>
            </a:r>
            <a:r>
              <a:rPr lang="en-US" altLang="fr-FR" sz="3600" dirty="0" err="1">
                <a:solidFill>
                  <a:srgbClr val="FFCC00"/>
                </a:solidFill>
                <a:latin typeface="Comic Sans MS" pitchFamily="66" charset="0"/>
              </a:rPr>
              <a:t>changement</a:t>
            </a:r>
            <a:r>
              <a:rPr lang="en-US" altLang="fr-FR" sz="3600" dirty="0">
                <a:solidFill>
                  <a:srgbClr val="FFCC00"/>
                </a:solidFill>
                <a:latin typeface="Comic Sans MS" pitchFamily="66" charset="0"/>
              </a:rPr>
              <a:t> </a:t>
            </a:r>
            <a:r>
              <a:rPr lang="en-US" altLang="fr-FR" sz="3600" dirty="0" err="1">
                <a:solidFill>
                  <a:srgbClr val="FFCC00"/>
                </a:solidFill>
                <a:latin typeface="Comic Sans MS" pitchFamily="66" charset="0"/>
              </a:rPr>
              <a:t>climatique</a:t>
            </a:r>
            <a:r>
              <a:rPr lang="en-US" altLang="fr-FR" sz="3600" dirty="0">
                <a:solidFill>
                  <a:srgbClr val="FFCC00"/>
                </a:solidFill>
                <a:latin typeface="Comic Sans MS" pitchFamily="66" charset="0"/>
              </a:rPr>
              <a:t> ?</a:t>
            </a:r>
          </a:p>
        </p:txBody>
      </p:sp>
      <p:sp>
        <p:nvSpPr>
          <p:cNvPr id="47106" name="Rectangle 2"/>
          <p:cNvSpPr>
            <a:spLocks noChangeArrowheads="1"/>
          </p:cNvSpPr>
          <p:nvPr/>
        </p:nvSpPr>
        <p:spPr bwMode="auto">
          <a:xfrm>
            <a:off x="685800" y="1981200"/>
            <a:ext cx="77724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marL="339725" indent="-339725"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itchFamily="34" charset="0"/>
                <a:ea typeface="SimSun" pitchFamily="2" charset="-122"/>
              </a:defRPr>
            </a:lvl9pPr>
          </a:lstStyle>
          <a:p>
            <a:pPr hangingPunct="1">
              <a:lnSpc>
                <a:spcPct val="100000"/>
              </a:lnSpc>
              <a:spcBef>
                <a:spcPts val="600"/>
              </a:spcBef>
              <a:buClr>
                <a:srgbClr val="FFFFFF"/>
              </a:buClr>
              <a:buFont typeface="Comic Sans MS" pitchFamily="66" charset="0"/>
              <a:buChar char="•"/>
            </a:pPr>
            <a:r>
              <a:rPr lang="en-US" altLang="fr-FR" sz="2000">
                <a:solidFill>
                  <a:srgbClr val="FFFFFF"/>
                </a:solidFill>
                <a:latin typeface="Comic Sans MS" pitchFamily="66" charset="0"/>
              </a:rPr>
              <a:t> </a:t>
            </a:r>
          </a:p>
          <a:p>
            <a:pPr hangingPunct="1">
              <a:lnSpc>
                <a:spcPct val="100000"/>
              </a:lnSpc>
              <a:spcBef>
                <a:spcPts val="600"/>
              </a:spcBef>
              <a:buClrTx/>
              <a:buFontTx/>
              <a:buNone/>
            </a:pPr>
            <a:endParaRPr lang="en-US" altLang="fr-FR" sz="2000">
              <a:solidFill>
                <a:srgbClr val="FFFFFF"/>
              </a:solidFill>
              <a:latin typeface="Comic Sans MS" pitchFamily="66" charset="0"/>
            </a:endParaRPr>
          </a:p>
          <a:p>
            <a:pPr hangingPunct="1">
              <a:lnSpc>
                <a:spcPct val="100000"/>
              </a:lnSpc>
              <a:spcBef>
                <a:spcPts val="600"/>
              </a:spcBef>
              <a:buClr>
                <a:srgbClr val="FFFFFF"/>
              </a:buClr>
              <a:buFont typeface="Comic Sans MS" pitchFamily="66" charset="0"/>
              <a:buChar char="•"/>
            </a:pPr>
            <a:r>
              <a:rPr lang="en-US" altLang="fr-FR" sz="2000">
                <a:solidFill>
                  <a:srgbClr val="FFFFFF"/>
                </a:solidFill>
                <a:latin typeface="Comic Sans MS" pitchFamily="66" charset="0"/>
              </a:rPr>
              <a:t>Augmentation des températures? Lesquelles, et quand?</a:t>
            </a:r>
          </a:p>
          <a:p>
            <a:pPr hangingPunct="1">
              <a:lnSpc>
                <a:spcPct val="100000"/>
              </a:lnSpc>
              <a:spcBef>
                <a:spcPts val="600"/>
              </a:spcBef>
              <a:buClrTx/>
              <a:buFontTx/>
              <a:buNone/>
            </a:pPr>
            <a:endParaRPr lang="en-US" altLang="fr-FR" sz="2000">
              <a:solidFill>
                <a:srgbClr val="FFFFFF"/>
              </a:solidFill>
              <a:latin typeface="Comic Sans MS" pitchFamily="66" charset="0"/>
            </a:endParaRPr>
          </a:p>
          <a:p>
            <a:pPr hangingPunct="1">
              <a:lnSpc>
                <a:spcPct val="100000"/>
              </a:lnSpc>
              <a:spcBef>
                <a:spcPts val="600"/>
              </a:spcBef>
              <a:buClrTx/>
              <a:buFontTx/>
              <a:buNone/>
            </a:pPr>
            <a:endParaRPr lang="en-US" altLang="fr-FR">
              <a:solidFill>
                <a:srgbClr val="FFFFFF"/>
              </a:solidFill>
              <a:latin typeface="Comic Sans MS" pitchFamily="66" charset="0"/>
            </a:endParaRPr>
          </a:p>
          <a:p>
            <a:pPr hangingPunct="1">
              <a:lnSpc>
                <a:spcPct val="100000"/>
              </a:lnSpc>
              <a:spcBef>
                <a:spcPts val="500"/>
              </a:spcBef>
              <a:buClrTx/>
              <a:buFontTx/>
              <a:buNone/>
            </a:pPr>
            <a:endParaRPr lang="en-US" altLang="fr-FR">
              <a:solidFill>
                <a:srgbClr val="FFFFFF"/>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1833563"/>
            <a:ext cx="42862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2"/>
          <p:cNvSpPr>
            <a:spLocks noChangeArrowheads="1"/>
          </p:cNvSpPr>
          <p:nvPr/>
        </p:nvSpPr>
        <p:spPr bwMode="auto">
          <a:xfrm>
            <a:off x="720725" y="539750"/>
            <a:ext cx="80994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2800">
                <a:solidFill>
                  <a:srgbClr val="FFFFCC"/>
                </a:solidFill>
                <a:latin typeface="Comic Sans MS" pitchFamily="66" charset="0"/>
              </a:rPr>
              <a:t>Pour les températures le changement global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25538"/>
            <a:ext cx="7113587"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 Box 3"/>
          <p:cNvSpPr txBox="1">
            <a:spLocks noChangeArrowheads="1"/>
          </p:cNvSpPr>
          <p:nvPr/>
        </p:nvSpPr>
        <p:spPr bwMode="auto">
          <a:xfrm>
            <a:off x="2339975" y="6119813"/>
            <a:ext cx="52197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r>
              <a:rPr lang="en-US" altLang="fr-FR">
                <a:solidFill>
                  <a:srgbClr val="FFD320"/>
                </a:solidFill>
              </a:rPr>
              <a:t>Montpellier, France</a:t>
            </a:r>
          </a:p>
        </p:txBody>
      </p:sp>
      <p:sp>
        <p:nvSpPr>
          <p:cNvPr id="51203" name="Rectangle 2"/>
          <p:cNvSpPr>
            <a:spLocks noChangeArrowheads="1"/>
          </p:cNvSpPr>
          <p:nvPr/>
        </p:nvSpPr>
        <p:spPr bwMode="auto">
          <a:xfrm>
            <a:off x="720725" y="360363"/>
            <a:ext cx="82438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2800">
                <a:solidFill>
                  <a:srgbClr val="FFFFCC"/>
                </a:solidFill>
                <a:latin typeface="Comic Sans MS" pitchFamily="66" charset="0"/>
              </a:rPr>
              <a:t>… peut être différent du changement local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42988"/>
            <a:ext cx="9266238"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 Box 2"/>
          <p:cNvSpPr txBox="1">
            <a:spLocks noChangeArrowheads="1"/>
          </p:cNvSpPr>
          <p:nvPr/>
        </p:nvSpPr>
        <p:spPr bwMode="auto">
          <a:xfrm>
            <a:off x="8099425" y="1095375"/>
            <a:ext cx="10795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r>
              <a:rPr lang="en-US" altLang="fr-FR">
                <a:solidFill>
                  <a:srgbClr val="000000"/>
                </a:solidFill>
              </a:rPr>
              <a:t>2011</a:t>
            </a:r>
          </a:p>
        </p:txBody>
      </p:sp>
      <p:sp>
        <p:nvSpPr>
          <p:cNvPr id="53251" name="Line 3"/>
          <p:cNvSpPr>
            <a:spLocks noChangeShapeType="1"/>
          </p:cNvSpPr>
          <p:nvPr/>
        </p:nvSpPr>
        <p:spPr bwMode="auto">
          <a:xfrm flipV="1">
            <a:off x="7920038" y="1258888"/>
            <a:ext cx="179387" cy="1803400"/>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2" name="Text Box 4"/>
          <p:cNvSpPr txBox="1">
            <a:spLocks noChangeArrowheads="1"/>
          </p:cNvSpPr>
          <p:nvPr/>
        </p:nvSpPr>
        <p:spPr bwMode="auto">
          <a:xfrm>
            <a:off x="1619250" y="6119813"/>
            <a:ext cx="68405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r>
              <a:rPr lang="en-US" altLang="fr-FR" sz="2200">
                <a:solidFill>
                  <a:srgbClr val="FFD320"/>
                </a:solidFill>
              </a:rPr>
              <a:t>Temperature moyenne de mai, Montpellier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179388" y="77788"/>
            <a:ext cx="8964612"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endParaRPr lang="en-US" altLang="fr-FR" sz="2400">
              <a:solidFill>
                <a:srgbClr val="FFFFCC"/>
              </a:solidFill>
              <a:latin typeface="Comic Sans MS" pitchFamily="66" charset="0"/>
            </a:endParaRPr>
          </a:p>
          <a:p>
            <a:pPr hangingPunct="1">
              <a:lnSpc>
                <a:spcPct val="117000"/>
              </a:lnSpc>
              <a:spcBef>
                <a:spcPts val="600"/>
              </a:spcBef>
              <a:buClrTx/>
              <a:buFontTx/>
              <a:buNone/>
            </a:pPr>
            <a:r>
              <a:rPr lang="en-US" altLang="fr-FR" sz="2200">
                <a:solidFill>
                  <a:srgbClr val="FFC000"/>
                </a:solidFill>
                <a:latin typeface="Comic Sans MS" pitchFamily="66" charset="0"/>
              </a:rPr>
              <a:t>Influence du changement climatique sur la complémentarité des arbres et des cultures en agroforesterie</a:t>
            </a:r>
          </a:p>
          <a:p>
            <a:pPr hangingPunct="1">
              <a:lnSpc>
                <a:spcPct val="117000"/>
              </a:lnSpc>
              <a:spcBef>
                <a:spcPts val="600"/>
              </a:spcBef>
              <a:buClrTx/>
              <a:buFontTx/>
              <a:buNone/>
            </a:pPr>
            <a:endParaRPr lang="en-US" altLang="fr-FR" sz="2400">
              <a:solidFill>
                <a:srgbClr val="FFC000"/>
              </a:solidFill>
              <a:latin typeface="Comic Sans MS" pitchFamily="66" charset="0"/>
            </a:endParaRPr>
          </a:p>
          <a:p>
            <a:pPr hangingPunct="1">
              <a:lnSpc>
                <a:spcPct val="117000"/>
              </a:lnSpc>
              <a:spcBef>
                <a:spcPts val="600"/>
              </a:spcBef>
              <a:buClrTx/>
              <a:buFontTx/>
              <a:buNone/>
            </a:pPr>
            <a:r>
              <a:rPr lang="en-US" altLang="fr-FR" sz="2000">
                <a:latin typeface="Comic Sans MS" pitchFamily="66" charset="0"/>
              </a:rPr>
              <a:t>Le réchauffement modifie les phénologies des arbres et des cultures, donc leur complémentarité</a:t>
            </a:r>
            <a:endParaRPr lang="en-US" altLang="fr-FR" sz="2200">
              <a:latin typeface="Comic Sans MS" pitchFamily="66" charset="0"/>
            </a:endParaRPr>
          </a:p>
          <a:p>
            <a:pPr hangingPunct="1">
              <a:lnSpc>
                <a:spcPct val="117000"/>
              </a:lnSpc>
              <a:spcBef>
                <a:spcPts val="600"/>
              </a:spcBef>
              <a:buClrTx/>
              <a:buFontTx/>
              <a:buNone/>
            </a:pPr>
            <a:r>
              <a:rPr lang="en-US" altLang="fr-FR" sz="1600">
                <a:latin typeface="Comic Sans MS" pitchFamily="66" charset="0"/>
              </a:rPr>
              <a:t>		(Linderholm 2006, Moriondo and Bindi 2007)</a:t>
            </a:r>
          </a:p>
          <a:p>
            <a:pPr hangingPunct="1">
              <a:lnSpc>
                <a:spcPct val="117000"/>
              </a:lnSpc>
              <a:spcBef>
                <a:spcPts val="600"/>
              </a:spcBef>
              <a:buClrTx/>
              <a:buFontTx/>
              <a:buNone/>
            </a:pPr>
            <a:endParaRPr lang="en-US" altLang="fr-FR" sz="2400">
              <a:solidFill>
                <a:srgbClr val="FFC000"/>
              </a:solidFill>
              <a:latin typeface="Comic Sans MS" pitchFamily="66" charset="0"/>
            </a:endParaRPr>
          </a:p>
          <a:p>
            <a:pPr hangingPunct="1">
              <a:lnSpc>
                <a:spcPct val="117000"/>
              </a:lnSpc>
              <a:spcBef>
                <a:spcPts val="600"/>
              </a:spcBef>
              <a:buClrTx/>
              <a:buFontTx/>
              <a:buNone/>
            </a:pPr>
            <a:r>
              <a:rPr lang="en-US" altLang="fr-FR" sz="2200">
                <a:solidFill>
                  <a:srgbClr val="FFC000"/>
                </a:solidFill>
                <a:latin typeface="Comic Sans MS" pitchFamily="66" charset="0"/>
              </a:rPr>
              <a:t> </a:t>
            </a:r>
          </a:p>
        </p:txBody>
      </p:sp>
      <p:pic>
        <p:nvPicPr>
          <p:cNvPr id="552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533775"/>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16000"/>
            <a:ext cx="7197725" cy="256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Rectangle 3"/>
          <p:cNvSpPr>
            <a:spLocks noChangeArrowheads="1"/>
          </p:cNvSpPr>
          <p:nvPr/>
        </p:nvSpPr>
        <p:spPr bwMode="auto">
          <a:xfrm>
            <a:off x="2055813" y="4319588"/>
            <a:ext cx="6620643" cy="1431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tIns="9144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err="1" smtClean="0">
                <a:solidFill>
                  <a:srgbClr val="FFCC00"/>
                </a:solidFill>
                <a:latin typeface="Comic Sans MS" pitchFamily="64" charset="0"/>
              </a:rPr>
              <a:t>Quelle</a:t>
            </a:r>
            <a:r>
              <a:rPr lang="en-US" sz="2800" b="1" dirty="0" smtClean="0">
                <a:solidFill>
                  <a:srgbClr val="FFCC00"/>
                </a:solidFill>
                <a:latin typeface="Comic Sans MS" pitchFamily="64" charset="0"/>
              </a:rPr>
              <a:t> </a:t>
            </a:r>
            <a:r>
              <a:rPr lang="en-US" sz="2800" b="1" dirty="0" err="1" smtClean="0">
                <a:solidFill>
                  <a:srgbClr val="FFCC00"/>
                </a:solidFill>
                <a:latin typeface="Comic Sans MS" pitchFamily="64" charset="0"/>
              </a:rPr>
              <a:t>sensibilité</a:t>
            </a:r>
            <a:r>
              <a:rPr lang="en-US" sz="2800" b="1" dirty="0" smtClean="0">
                <a:solidFill>
                  <a:srgbClr val="FFCC00"/>
                </a:solidFill>
                <a:latin typeface="Comic Sans MS" pitchFamily="64" charset="0"/>
              </a:rPr>
              <a:t> à la </a:t>
            </a:r>
            <a:r>
              <a:rPr lang="en-US" sz="2800" b="1" dirty="0" err="1" smtClean="0">
                <a:solidFill>
                  <a:srgbClr val="FFCC00"/>
                </a:solidFill>
                <a:latin typeface="Comic Sans MS" pitchFamily="64" charset="0"/>
              </a:rPr>
              <a:t>phénologie</a:t>
            </a:r>
            <a:r>
              <a:rPr lang="en-US" sz="2800" b="1" dirty="0" smtClean="0">
                <a:solidFill>
                  <a:srgbClr val="FFCC00"/>
                </a:solidFill>
                <a:latin typeface="Comic Sans MS" pitchFamily="64" charset="0"/>
              </a:rPr>
              <a:t> des </a:t>
            </a:r>
            <a:r>
              <a:rPr lang="en-US" sz="2800" b="1" dirty="0" err="1" smtClean="0">
                <a:solidFill>
                  <a:srgbClr val="FFCC00"/>
                </a:solidFill>
                <a:latin typeface="Comic Sans MS" pitchFamily="64" charset="0"/>
              </a:rPr>
              <a:t>espèces</a:t>
            </a:r>
            <a:r>
              <a:rPr lang="en-US" sz="2800" b="1" dirty="0" smtClean="0">
                <a:solidFill>
                  <a:srgbClr val="FFCC00"/>
                </a:solidFill>
                <a:latin typeface="Comic Sans MS" pitchFamily="64" charset="0"/>
              </a:rPr>
              <a:t> </a:t>
            </a:r>
            <a:r>
              <a:rPr lang="en-US" sz="2800" b="1" dirty="0" err="1" smtClean="0">
                <a:solidFill>
                  <a:srgbClr val="FFCC00"/>
                </a:solidFill>
                <a:latin typeface="Comic Sans MS" pitchFamily="64" charset="0"/>
              </a:rPr>
              <a:t>influencée</a:t>
            </a:r>
            <a:r>
              <a:rPr lang="en-US" sz="2800" b="1" dirty="0" smtClean="0">
                <a:solidFill>
                  <a:srgbClr val="FFCC00"/>
                </a:solidFill>
                <a:latin typeface="Comic Sans MS" pitchFamily="64" charset="0"/>
              </a:rPr>
              <a:t> par le </a:t>
            </a:r>
            <a:r>
              <a:rPr lang="en-US" sz="2800" b="1" dirty="0" err="1" smtClean="0">
                <a:solidFill>
                  <a:srgbClr val="FFCC00"/>
                </a:solidFill>
                <a:latin typeface="Comic Sans MS" pitchFamily="64" charset="0"/>
              </a:rPr>
              <a:t>changement</a:t>
            </a:r>
            <a:r>
              <a:rPr lang="en-US" sz="2800" b="1" dirty="0" smtClean="0">
                <a:solidFill>
                  <a:srgbClr val="FFCC00"/>
                </a:solidFill>
                <a:latin typeface="Comic Sans MS" pitchFamily="64" charset="0"/>
              </a:rPr>
              <a:t> </a:t>
            </a:r>
            <a:r>
              <a:rPr lang="en-US" sz="2800" b="1" dirty="0" err="1" smtClean="0">
                <a:solidFill>
                  <a:srgbClr val="FFCC00"/>
                </a:solidFill>
                <a:latin typeface="Comic Sans MS" pitchFamily="64" charset="0"/>
              </a:rPr>
              <a:t>climatique</a:t>
            </a:r>
            <a:r>
              <a:rPr lang="en-US" sz="2800" b="1" dirty="0" smtClean="0">
                <a:solidFill>
                  <a:srgbClr val="FFCC00"/>
                </a:solidFill>
                <a:latin typeface="Comic Sans MS" pitchFamily="64" charset="0"/>
              </a:rPr>
              <a:t>?</a:t>
            </a:r>
            <a:endParaRPr lang="en-US" sz="2800" b="1" dirty="0">
              <a:solidFill>
                <a:srgbClr val="FFCC00"/>
              </a:solidFill>
              <a:latin typeface="Comic Sans MS" pitchFamily="64" charset="0"/>
            </a:endParaRPr>
          </a:p>
        </p:txBody>
      </p:sp>
    </p:spTree>
    <p:extLst>
      <p:ext uri="{BB962C8B-B14F-4D97-AF65-F5344CB8AC3E}">
        <p14:creationId xmlns:p14="http://schemas.microsoft.com/office/powerpoint/2010/main" val="13878049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46063"/>
            <a:ext cx="4294188" cy="3189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5" descr="C:\DOCUME~1\ADMINI~1\LOCALS~1\Temp\npo00003c.t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238" y="222250"/>
            <a:ext cx="4335462" cy="331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2" descr="C:\DOCUME~1\ADMINI~1\LOCALS~1\Temp\npo000005.t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3722688"/>
            <a:ext cx="3932238" cy="294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5"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94238" y="3762375"/>
            <a:ext cx="4192587"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79848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566738" y="131763"/>
            <a:ext cx="8278812"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9144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2800" b="1">
                <a:solidFill>
                  <a:srgbClr val="FFCC00"/>
                </a:solidFill>
                <a:latin typeface="Comic Sans MS" pitchFamily="66" charset="0"/>
              </a:rPr>
              <a:t>Effets attendus du réchauffement climatique</a:t>
            </a:r>
          </a:p>
        </p:txBody>
      </p:sp>
      <p:sp>
        <p:nvSpPr>
          <p:cNvPr id="57346" name="Rectangle 2"/>
          <p:cNvSpPr>
            <a:spLocks noChangeArrowheads="1"/>
          </p:cNvSpPr>
          <p:nvPr/>
        </p:nvSpPr>
        <p:spPr bwMode="auto">
          <a:xfrm>
            <a:off x="517525" y="337820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hangingPunct="0">
              <a:lnSpc>
                <a:spcPct val="93000"/>
              </a:lnSpc>
              <a:buClr>
                <a:srgbClr val="000000"/>
              </a:buClr>
              <a:buSzPct val="100000"/>
              <a:buFont typeface="Times New Roman" pitchFamily="18" charset="0"/>
              <a:buNone/>
            </a:pPr>
            <a:endParaRPr lang="en-US" altLang="fr-FR"/>
          </a:p>
        </p:txBody>
      </p:sp>
      <p:sp>
        <p:nvSpPr>
          <p:cNvPr id="57347" name="Rectangle 4"/>
          <p:cNvSpPr>
            <a:spLocks noChangeArrowheads="1"/>
          </p:cNvSpPr>
          <p:nvPr/>
        </p:nvSpPr>
        <p:spPr bwMode="auto">
          <a:xfrm>
            <a:off x="792163" y="5556250"/>
            <a:ext cx="781208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hangingPunct="1">
              <a:lnSpc>
                <a:spcPct val="100000"/>
              </a:lnSpc>
              <a:buClrTx/>
              <a:buFontTx/>
              <a:buNone/>
            </a:pPr>
            <a:r>
              <a:rPr lang="en-US" altLang="fr-FR" sz="2800" dirty="0" err="1">
                <a:solidFill>
                  <a:srgbClr val="FFCC00"/>
                </a:solidFill>
                <a:latin typeface="Comic Sans MS" pitchFamily="66" charset="0"/>
              </a:rPr>
              <a:t>Effet</a:t>
            </a:r>
            <a:r>
              <a:rPr lang="en-US" altLang="fr-FR" sz="2800" dirty="0">
                <a:solidFill>
                  <a:srgbClr val="FFCC00"/>
                </a:solidFill>
                <a:latin typeface="Comic Sans MS" pitchFamily="66" charset="0"/>
              </a:rPr>
              <a:t> </a:t>
            </a:r>
            <a:r>
              <a:rPr lang="en-US" altLang="fr-FR" sz="2800" dirty="0" err="1">
                <a:solidFill>
                  <a:srgbClr val="FFCC00"/>
                </a:solidFill>
                <a:latin typeface="Comic Sans MS" pitchFamily="66" charset="0"/>
              </a:rPr>
              <a:t>sur</a:t>
            </a:r>
            <a:r>
              <a:rPr lang="en-US" altLang="fr-FR" sz="2800" dirty="0">
                <a:solidFill>
                  <a:srgbClr val="FFCC00"/>
                </a:solidFill>
                <a:latin typeface="Comic Sans MS" pitchFamily="66" charset="0"/>
              </a:rPr>
              <a:t> le LER ? </a:t>
            </a:r>
            <a:br>
              <a:rPr lang="en-US" altLang="fr-FR" sz="2800" dirty="0">
                <a:solidFill>
                  <a:srgbClr val="FFCC00"/>
                </a:solidFill>
                <a:latin typeface="Comic Sans MS" pitchFamily="66" charset="0"/>
              </a:rPr>
            </a:br>
            <a:endParaRPr lang="en-US" altLang="fr-FR" sz="2800" dirty="0">
              <a:solidFill>
                <a:srgbClr val="FFCC00"/>
              </a:solidFill>
              <a:latin typeface="Comic Sans MS" pitchFamily="66" charset="0"/>
            </a:endParaRPr>
          </a:p>
        </p:txBody>
      </p:sp>
      <p:pic>
        <p:nvPicPr>
          <p:cNvPr id="57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66888"/>
            <a:ext cx="53594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6119813" y="900113"/>
            <a:ext cx="2719387" cy="3172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err="1" smtClean="0">
                <a:solidFill>
                  <a:srgbClr val="FFFFCC"/>
                </a:solidFill>
                <a:latin typeface="Comic Sans MS" pitchFamily="64" charset="0"/>
              </a:rPr>
              <a:t>Arbres</a:t>
            </a:r>
            <a:r>
              <a:rPr lang="en-US" sz="2000" dirty="0" smtClean="0">
                <a:solidFill>
                  <a:srgbClr val="FFFFCC"/>
                </a:solidFill>
                <a:latin typeface="Comic Sans MS" pitchFamily="64" charset="0"/>
              </a:rPr>
              <a:t> : </a:t>
            </a:r>
            <a:r>
              <a:rPr lang="en-US" sz="2000" dirty="0" err="1" smtClean="0">
                <a:solidFill>
                  <a:srgbClr val="FFFFCC"/>
                </a:solidFill>
                <a:latin typeface="Comic Sans MS" pitchFamily="64" charset="0"/>
              </a:rPr>
              <a:t>saison</a:t>
            </a:r>
            <a:r>
              <a:rPr lang="en-US" sz="2000" dirty="0" smtClean="0">
                <a:solidFill>
                  <a:srgbClr val="FFFFCC"/>
                </a:solidFill>
                <a:latin typeface="Comic Sans MS" pitchFamily="64" charset="0"/>
              </a:rPr>
              <a:t> de </a:t>
            </a:r>
            <a:r>
              <a:rPr lang="en-US" sz="2000" dirty="0" err="1" smtClean="0">
                <a:solidFill>
                  <a:srgbClr val="FFFFCC"/>
                </a:solidFill>
                <a:latin typeface="Comic Sans MS" pitchFamily="64" charset="0"/>
              </a:rPr>
              <a:t>croissance</a:t>
            </a:r>
            <a:r>
              <a:rPr lang="en-US" sz="2000" dirty="0" smtClean="0">
                <a:solidFill>
                  <a:srgbClr val="FFFFCC"/>
                </a:solidFill>
                <a:latin typeface="Comic Sans MS" pitchFamily="64" charset="0"/>
              </a:rPr>
              <a:t> plus longue (+)</a:t>
            </a:r>
            <a:endParaRPr lang="en-US" sz="20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a:solidFill>
                  <a:srgbClr val="FFFFCC"/>
                </a:solidFill>
                <a:latin typeface="Comic Sans MS" pitchFamily="64" charset="0"/>
              </a:rPr>
              <a:t>	</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FFFFCC"/>
                </a:solidFill>
                <a:latin typeface="Comic Sans MS" pitchFamily="64" charset="0"/>
              </a:rPr>
              <a:t>Cultures : </a:t>
            </a:r>
            <a:r>
              <a:rPr lang="en-US" sz="2000" dirty="0" err="1" smtClean="0">
                <a:solidFill>
                  <a:srgbClr val="FFFFCC"/>
                </a:solidFill>
                <a:latin typeface="Comic Sans MS" pitchFamily="64" charset="0"/>
              </a:rPr>
              <a:t>saison</a:t>
            </a:r>
            <a:r>
              <a:rPr lang="en-US" sz="2000" dirty="0" smtClean="0">
                <a:solidFill>
                  <a:srgbClr val="FFFFCC"/>
                </a:solidFill>
                <a:latin typeface="Comic Sans MS" pitchFamily="64" charset="0"/>
              </a:rPr>
              <a:t> de </a:t>
            </a:r>
            <a:r>
              <a:rPr lang="en-US" sz="2000" dirty="0" err="1" smtClean="0">
                <a:solidFill>
                  <a:srgbClr val="FFFFCC"/>
                </a:solidFill>
                <a:latin typeface="Comic Sans MS" pitchFamily="64" charset="0"/>
              </a:rPr>
              <a:t>croissance</a:t>
            </a:r>
            <a:r>
              <a:rPr lang="en-US" sz="2000" dirty="0" smtClean="0">
                <a:solidFill>
                  <a:srgbClr val="FFFFCC"/>
                </a:solidFill>
                <a:latin typeface="Comic Sans MS" pitchFamily="64" charset="0"/>
              </a:rPr>
              <a:t> plus </a:t>
            </a:r>
            <a:r>
              <a:rPr lang="en-US" sz="2000" dirty="0" err="1" smtClean="0">
                <a:solidFill>
                  <a:srgbClr val="FFFFCC"/>
                </a:solidFill>
                <a:latin typeface="Comic Sans MS" pitchFamily="64" charset="0"/>
              </a:rPr>
              <a:t>courte</a:t>
            </a:r>
            <a:r>
              <a:rPr lang="en-US" sz="2000" dirty="0" smtClean="0">
                <a:solidFill>
                  <a:srgbClr val="FFFFCC"/>
                </a:solidFill>
                <a:latin typeface="Comic Sans MS" pitchFamily="64" charset="0"/>
              </a:rPr>
              <a:t> (-)</a:t>
            </a:r>
            <a:endParaRPr lang="en-US" sz="20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a:solidFill>
                  <a:srgbClr val="FFFFCC"/>
                </a:solidFill>
                <a:latin typeface="Comic Sans MS" pitchFamily="64" charset="0"/>
              </a:rPr>
              <a:t>	</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a:solidFill>
                <a:srgbClr val="FFFFCC"/>
              </a:solidFill>
              <a:latin typeface="Comic Sans MS" pitchFamily="6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475" y="1030288"/>
            <a:ext cx="4575175" cy="5087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4" name="Line 2"/>
          <p:cNvSpPr>
            <a:spLocks noChangeShapeType="1"/>
          </p:cNvSpPr>
          <p:nvPr/>
        </p:nvSpPr>
        <p:spPr bwMode="auto">
          <a:xfrm>
            <a:off x="5600700" y="2095500"/>
            <a:ext cx="1588" cy="1581150"/>
          </a:xfrm>
          <a:prstGeom prst="line">
            <a:avLst/>
          </a:prstGeom>
          <a:noFill/>
          <a:ln w="38160">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795" name="Rectangle 3"/>
          <p:cNvSpPr>
            <a:spLocks noChangeArrowheads="1"/>
          </p:cNvSpPr>
          <p:nvPr/>
        </p:nvSpPr>
        <p:spPr bwMode="auto">
          <a:xfrm>
            <a:off x="3640138" y="4440238"/>
            <a:ext cx="1897062"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b="1">
                <a:solidFill>
                  <a:srgbClr val="000000"/>
                </a:solidFill>
              </a:rPr>
              <a:t>133 trees.ha-1</a:t>
            </a:r>
          </a:p>
        </p:txBody>
      </p:sp>
      <p:sp>
        <p:nvSpPr>
          <p:cNvPr id="33796" name="Rectangle 4"/>
          <p:cNvSpPr>
            <a:spLocks noChangeArrowheads="1"/>
          </p:cNvSpPr>
          <p:nvPr/>
        </p:nvSpPr>
        <p:spPr bwMode="auto">
          <a:xfrm>
            <a:off x="3640138" y="4733925"/>
            <a:ext cx="1552575"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b="1">
                <a:solidFill>
                  <a:srgbClr val="FF0000"/>
                </a:solidFill>
              </a:rPr>
              <a:t>64 trees.ha-1</a:t>
            </a:r>
          </a:p>
        </p:txBody>
      </p:sp>
      <p:sp>
        <p:nvSpPr>
          <p:cNvPr id="33797" name="Rectangle 5"/>
          <p:cNvSpPr>
            <a:spLocks noChangeArrowheads="1"/>
          </p:cNvSpPr>
          <p:nvPr/>
        </p:nvSpPr>
        <p:spPr bwMode="auto">
          <a:xfrm>
            <a:off x="5961063" y="1030288"/>
            <a:ext cx="823912" cy="56356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algn="ctr">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a:solidFill>
                  <a:srgbClr val="FF0000"/>
                </a:solidFill>
              </a:rPr>
              <a:t>?</a:t>
            </a:r>
          </a:p>
        </p:txBody>
      </p:sp>
      <p:sp>
        <p:nvSpPr>
          <p:cNvPr id="33798" name="Oval 6"/>
          <p:cNvSpPr>
            <a:spLocks noChangeArrowheads="1"/>
          </p:cNvSpPr>
          <p:nvPr/>
        </p:nvSpPr>
        <p:spPr bwMode="auto">
          <a:xfrm>
            <a:off x="5389563" y="1979613"/>
            <a:ext cx="549275" cy="758825"/>
          </a:xfrm>
          <a:prstGeom prst="ellipse">
            <a:avLst/>
          </a:prstGeom>
          <a:noFill/>
          <a:ln w="1908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9" name="Rectangle 7"/>
          <p:cNvSpPr>
            <a:spLocks noChangeArrowheads="1"/>
          </p:cNvSpPr>
          <p:nvPr/>
        </p:nvSpPr>
        <p:spPr bwMode="auto">
          <a:xfrm>
            <a:off x="3906838" y="5859463"/>
            <a:ext cx="2463800" cy="3206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algn="ctr">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b="1">
                <a:solidFill>
                  <a:srgbClr val="000000"/>
                </a:solidFill>
              </a:rPr>
              <a:t>% shade</a:t>
            </a:r>
          </a:p>
        </p:txBody>
      </p:sp>
      <p:sp>
        <p:nvSpPr>
          <p:cNvPr id="33800" name="Rectangle 8"/>
          <p:cNvSpPr>
            <a:spLocks noChangeArrowheads="1"/>
          </p:cNvSpPr>
          <p:nvPr/>
        </p:nvSpPr>
        <p:spPr bwMode="auto">
          <a:xfrm rot="16200000">
            <a:off x="1766095" y="3564731"/>
            <a:ext cx="2614612" cy="3206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algn="ctr">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b="1">
                <a:solidFill>
                  <a:srgbClr val="000000"/>
                </a:solidFill>
              </a:rPr>
              <a:t>Relative crop yield</a:t>
            </a:r>
          </a:p>
        </p:txBody>
      </p:sp>
      <p:sp>
        <p:nvSpPr>
          <p:cNvPr id="33801" name="Line 9"/>
          <p:cNvSpPr>
            <a:spLocks noChangeShapeType="1"/>
          </p:cNvSpPr>
          <p:nvPr/>
        </p:nvSpPr>
        <p:spPr bwMode="auto">
          <a:xfrm>
            <a:off x="5580063" y="3687763"/>
            <a:ext cx="1587" cy="1712912"/>
          </a:xfrm>
          <a:prstGeom prst="line">
            <a:avLst/>
          </a:prstGeom>
          <a:noFill/>
          <a:ln w="25560" cap="rnd">
            <a:solidFill>
              <a:srgbClr val="FF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02" name="Rectangle 10"/>
          <p:cNvSpPr>
            <a:spLocks noChangeArrowheads="1"/>
          </p:cNvSpPr>
          <p:nvPr/>
        </p:nvSpPr>
        <p:spPr bwMode="auto">
          <a:xfrm>
            <a:off x="179388" y="217488"/>
            <a:ext cx="8640762" cy="87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err="1" smtClean="0">
                <a:solidFill>
                  <a:srgbClr val="FFC000"/>
                </a:solidFill>
                <a:latin typeface="Comic Sans MS" pitchFamily="64" charset="0"/>
              </a:rPr>
              <a:t>Rendement</a:t>
            </a:r>
            <a:r>
              <a:rPr lang="en-US" sz="2400" dirty="0" smtClean="0">
                <a:solidFill>
                  <a:srgbClr val="FFC000"/>
                </a:solidFill>
                <a:latin typeface="Comic Sans MS" pitchFamily="64" charset="0"/>
              </a:rPr>
              <a:t> </a:t>
            </a:r>
            <a:r>
              <a:rPr lang="en-US" sz="2400" dirty="0" err="1" smtClean="0">
                <a:solidFill>
                  <a:srgbClr val="FFC000"/>
                </a:solidFill>
                <a:latin typeface="Comic Sans MS" pitchFamily="64" charset="0"/>
              </a:rPr>
              <a:t>relatif</a:t>
            </a:r>
            <a:r>
              <a:rPr lang="en-US" sz="2400" dirty="0" smtClean="0">
                <a:solidFill>
                  <a:srgbClr val="FFC000"/>
                </a:solidFill>
                <a:latin typeface="Comic Sans MS" pitchFamily="64" charset="0"/>
              </a:rPr>
              <a:t> des cultures et dimension des </a:t>
            </a:r>
            <a:r>
              <a:rPr lang="en-US" sz="2400" dirty="0" err="1" smtClean="0">
                <a:solidFill>
                  <a:srgbClr val="FFC000"/>
                </a:solidFill>
                <a:latin typeface="Comic Sans MS" pitchFamily="64" charset="0"/>
              </a:rPr>
              <a:t>arbres</a:t>
            </a:r>
            <a:r>
              <a:rPr lang="en-US" sz="2400" dirty="0" smtClean="0">
                <a:solidFill>
                  <a:srgbClr val="FFC000"/>
                </a:solidFill>
                <a:latin typeface="Comic Sans MS" pitchFamily="64" charset="0"/>
              </a:rPr>
              <a:t> (</a:t>
            </a:r>
            <a:r>
              <a:rPr lang="en-US" sz="2400" dirty="0" err="1" smtClean="0">
                <a:solidFill>
                  <a:srgbClr val="FFC000"/>
                </a:solidFill>
                <a:latin typeface="Comic Sans MS" pitchFamily="64" charset="0"/>
              </a:rPr>
              <a:t>sur</a:t>
            </a:r>
            <a:r>
              <a:rPr lang="en-US" sz="2400" dirty="0" smtClean="0">
                <a:solidFill>
                  <a:srgbClr val="FFC000"/>
                </a:solidFill>
                <a:latin typeface="Comic Sans MS" pitchFamily="64" charset="0"/>
              </a:rPr>
              <a:t> 40 </a:t>
            </a:r>
            <a:r>
              <a:rPr lang="en-US" sz="2400" dirty="0" err="1" smtClean="0">
                <a:solidFill>
                  <a:srgbClr val="FFC000"/>
                </a:solidFill>
                <a:latin typeface="Comic Sans MS" pitchFamily="64" charset="0"/>
              </a:rPr>
              <a:t>ans</a:t>
            </a:r>
            <a:r>
              <a:rPr lang="en-US" sz="2400" dirty="0" smtClean="0">
                <a:solidFill>
                  <a:srgbClr val="FFC000"/>
                </a:solidFill>
                <a:latin typeface="Comic Sans MS" pitchFamily="64" charset="0"/>
              </a:rPr>
              <a:t>)</a:t>
            </a:r>
            <a:endParaRPr lang="en-US" sz="2400" dirty="0">
              <a:solidFill>
                <a:srgbClr val="FFC000"/>
              </a:solidFill>
              <a:latin typeface="Comic Sans MS" pitchFamily="64" charset="0"/>
            </a:endParaRPr>
          </a:p>
        </p:txBody>
      </p:sp>
      <p:sp>
        <p:nvSpPr>
          <p:cNvPr id="33803" name="Rectangle 11"/>
          <p:cNvSpPr>
            <a:spLocks noChangeArrowheads="1"/>
          </p:cNvSpPr>
          <p:nvPr/>
        </p:nvSpPr>
        <p:spPr bwMode="auto">
          <a:xfrm>
            <a:off x="358775" y="6300788"/>
            <a:ext cx="8640763" cy="630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dirty="0" smtClean="0">
                <a:solidFill>
                  <a:srgbClr val="FFC000"/>
                </a:solidFill>
                <a:latin typeface="Comic Sans MS" pitchFamily="64" charset="0"/>
              </a:rPr>
              <a:t>Les cultures </a:t>
            </a:r>
            <a:r>
              <a:rPr lang="en-US" sz="1600" dirty="0" err="1" smtClean="0">
                <a:solidFill>
                  <a:srgbClr val="FFC000"/>
                </a:solidFill>
                <a:latin typeface="Comic Sans MS" pitchFamily="64" charset="0"/>
              </a:rPr>
              <a:t>ont</a:t>
            </a:r>
            <a:r>
              <a:rPr lang="en-US" sz="1600" dirty="0" smtClean="0">
                <a:solidFill>
                  <a:srgbClr val="FFC000"/>
                </a:solidFill>
                <a:latin typeface="Comic Sans MS" pitchFamily="64" charset="0"/>
              </a:rPr>
              <a:t> des </a:t>
            </a:r>
            <a:r>
              <a:rPr lang="en-US" sz="1600" dirty="0" err="1" smtClean="0">
                <a:solidFill>
                  <a:srgbClr val="FFC000"/>
                </a:solidFill>
                <a:latin typeface="Comic Sans MS" pitchFamily="64" charset="0"/>
              </a:rPr>
              <a:t>rendements</a:t>
            </a:r>
            <a:r>
              <a:rPr lang="en-US" sz="1600" dirty="0" smtClean="0">
                <a:solidFill>
                  <a:srgbClr val="FFC000"/>
                </a:solidFill>
                <a:latin typeface="Comic Sans MS" pitchFamily="64" charset="0"/>
              </a:rPr>
              <a:t> </a:t>
            </a:r>
            <a:r>
              <a:rPr lang="en-US" sz="1600" dirty="0" err="1" smtClean="0">
                <a:solidFill>
                  <a:srgbClr val="FFC000"/>
                </a:solidFill>
                <a:latin typeface="Comic Sans MS" pitchFamily="64" charset="0"/>
              </a:rPr>
              <a:t>relatifs</a:t>
            </a:r>
            <a:r>
              <a:rPr lang="en-US" sz="1600" dirty="0" smtClean="0">
                <a:solidFill>
                  <a:srgbClr val="FFC000"/>
                </a:solidFill>
                <a:latin typeface="Comic Sans MS" pitchFamily="64" charset="0"/>
              </a:rPr>
              <a:t> </a:t>
            </a:r>
            <a:r>
              <a:rPr lang="en-US" sz="1600" dirty="0" err="1" smtClean="0">
                <a:solidFill>
                  <a:srgbClr val="FFC000"/>
                </a:solidFill>
                <a:latin typeface="Comic Sans MS" pitchFamily="64" charset="0"/>
              </a:rPr>
              <a:t>souvent</a:t>
            </a:r>
            <a:r>
              <a:rPr lang="en-US" sz="1600" dirty="0" smtClean="0">
                <a:solidFill>
                  <a:srgbClr val="FFC000"/>
                </a:solidFill>
                <a:latin typeface="Comic Sans MS" pitchFamily="64" charset="0"/>
              </a:rPr>
              <a:t> plus </a:t>
            </a:r>
            <a:r>
              <a:rPr lang="en-US" sz="1600" dirty="0" err="1" smtClean="0">
                <a:solidFill>
                  <a:srgbClr val="FFC000"/>
                </a:solidFill>
                <a:latin typeface="Comic Sans MS" pitchFamily="64" charset="0"/>
              </a:rPr>
              <a:t>élevés</a:t>
            </a:r>
            <a:r>
              <a:rPr lang="en-US" sz="1600" dirty="0" smtClean="0">
                <a:solidFill>
                  <a:srgbClr val="FFC000"/>
                </a:solidFill>
                <a:latin typeface="Comic Sans MS" pitchFamily="64" charset="0"/>
              </a:rPr>
              <a:t> </a:t>
            </a:r>
            <a:r>
              <a:rPr lang="en-US" sz="1600" dirty="0" err="1" smtClean="0">
                <a:solidFill>
                  <a:srgbClr val="FFC000"/>
                </a:solidFill>
                <a:latin typeface="Comic Sans MS" pitchFamily="64" charset="0"/>
              </a:rPr>
              <a:t>que</a:t>
            </a:r>
            <a:r>
              <a:rPr lang="en-US" sz="1600" dirty="0" smtClean="0">
                <a:solidFill>
                  <a:srgbClr val="FFC000"/>
                </a:solidFill>
                <a:latin typeface="Comic Sans MS" pitchFamily="64" charset="0"/>
              </a:rPr>
              <a:t> 1. </a:t>
            </a:r>
            <a:r>
              <a:rPr lang="en-US" sz="1600" dirty="0" err="1" smtClean="0">
                <a:solidFill>
                  <a:srgbClr val="FFC000"/>
                </a:solidFill>
                <a:latin typeface="Comic Sans MS" pitchFamily="64" charset="0"/>
              </a:rPr>
              <a:t>Dans</a:t>
            </a:r>
            <a:r>
              <a:rPr lang="en-US" sz="1600" dirty="0" smtClean="0">
                <a:solidFill>
                  <a:srgbClr val="FFC000"/>
                </a:solidFill>
                <a:latin typeface="Comic Sans MS" pitchFamily="64" charset="0"/>
              </a:rPr>
              <a:t> </a:t>
            </a:r>
            <a:r>
              <a:rPr lang="en-US" sz="1600" dirty="0" err="1" smtClean="0">
                <a:solidFill>
                  <a:srgbClr val="FFC000"/>
                </a:solidFill>
                <a:latin typeface="Comic Sans MS" pitchFamily="64" charset="0"/>
              </a:rPr>
              <a:t>quelles</a:t>
            </a:r>
            <a:r>
              <a:rPr lang="en-US" sz="1600" dirty="0" smtClean="0">
                <a:solidFill>
                  <a:srgbClr val="FFC000"/>
                </a:solidFill>
                <a:latin typeface="Comic Sans MS" pitchFamily="64" charset="0"/>
              </a:rPr>
              <a:t> conditions </a:t>
            </a:r>
            <a:r>
              <a:rPr lang="en-US" sz="1600" dirty="0" err="1" smtClean="0">
                <a:solidFill>
                  <a:srgbClr val="FFC000"/>
                </a:solidFill>
                <a:latin typeface="Comic Sans MS" pitchFamily="64" charset="0"/>
              </a:rPr>
              <a:t>sont-ils</a:t>
            </a:r>
            <a:r>
              <a:rPr lang="en-US" sz="1600" dirty="0" smtClean="0">
                <a:solidFill>
                  <a:srgbClr val="FFC000"/>
                </a:solidFill>
                <a:latin typeface="Comic Sans MS" pitchFamily="64" charset="0"/>
              </a:rPr>
              <a:t> </a:t>
            </a:r>
            <a:r>
              <a:rPr lang="en-US" sz="1600" dirty="0" err="1" smtClean="0">
                <a:solidFill>
                  <a:srgbClr val="FFC000"/>
                </a:solidFill>
                <a:latin typeface="Comic Sans MS" pitchFamily="64" charset="0"/>
              </a:rPr>
              <a:t>vraiment</a:t>
            </a:r>
            <a:r>
              <a:rPr lang="en-US" sz="1600" dirty="0" smtClean="0">
                <a:solidFill>
                  <a:srgbClr val="FFC000"/>
                </a:solidFill>
                <a:latin typeface="Comic Sans MS" pitchFamily="64" charset="0"/>
              </a:rPr>
              <a:t> </a:t>
            </a:r>
            <a:r>
              <a:rPr lang="en-US" sz="1600" dirty="0" err="1" smtClean="0">
                <a:solidFill>
                  <a:srgbClr val="FFC000"/>
                </a:solidFill>
                <a:latin typeface="Comic Sans MS" pitchFamily="64" charset="0"/>
              </a:rPr>
              <a:t>élevés</a:t>
            </a:r>
            <a:r>
              <a:rPr lang="en-US" sz="1600" dirty="0" smtClean="0">
                <a:solidFill>
                  <a:srgbClr val="FFC000"/>
                </a:solidFill>
                <a:latin typeface="Comic Sans MS" pitchFamily="64" charset="0"/>
              </a:rPr>
              <a:t>?</a:t>
            </a:r>
            <a:endParaRPr lang="en-US" sz="1600" dirty="0">
              <a:solidFill>
                <a:srgbClr val="FFC000"/>
              </a:solidFill>
              <a:latin typeface="Comic Sans MS" pitchFamily="64" charset="0"/>
            </a:endParaRPr>
          </a:p>
        </p:txBody>
      </p:sp>
    </p:spTree>
    <p:extLst>
      <p:ext uri="{BB962C8B-B14F-4D97-AF65-F5344CB8AC3E}">
        <p14:creationId xmlns:p14="http://schemas.microsoft.com/office/powerpoint/2010/main" val="29329892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79375"/>
            <a:ext cx="6400800" cy="640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6" name="Rectangle 2"/>
          <p:cNvSpPr>
            <a:spLocks noChangeArrowheads="1"/>
          </p:cNvSpPr>
          <p:nvPr/>
        </p:nvSpPr>
        <p:spPr bwMode="auto">
          <a:xfrm>
            <a:off x="3452813" y="1560513"/>
            <a:ext cx="1225550" cy="3206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algn="ctr" hangingPunct="1">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00FFFF"/>
                </a:solidFill>
                <a:latin typeface="Comic Sans MS" pitchFamily="64" charset="0"/>
              </a:rPr>
              <a:t>Harvest index</a:t>
            </a:r>
          </a:p>
        </p:txBody>
      </p:sp>
      <p:sp>
        <p:nvSpPr>
          <p:cNvPr id="36867" name="Rectangle 3"/>
          <p:cNvSpPr>
            <a:spLocks noChangeArrowheads="1"/>
          </p:cNvSpPr>
          <p:nvPr/>
        </p:nvSpPr>
        <p:spPr bwMode="auto">
          <a:xfrm>
            <a:off x="4970463" y="4319588"/>
            <a:ext cx="1509712" cy="3206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algn="ctr" hangingPunct="1">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990000"/>
                </a:solidFill>
                <a:latin typeface="Comic Sans MS" pitchFamily="64" charset="0"/>
              </a:rPr>
              <a:t>Light competition</a:t>
            </a:r>
          </a:p>
        </p:txBody>
      </p:sp>
      <p:sp>
        <p:nvSpPr>
          <p:cNvPr id="36868" name="Rectangle 4"/>
          <p:cNvSpPr>
            <a:spLocks noChangeArrowheads="1"/>
          </p:cNvSpPr>
          <p:nvPr/>
        </p:nvSpPr>
        <p:spPr bwMode="auto">
          <a:xfrm>
            <a:off x="2339975" y="2160588"/>
            <a:ext cx="911225" cy="50323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algn="ctr" hangingPunct="1">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33CC33"/>
                </a:solidFill>
                <a:latin typeface="Comic Sans MS" pitchFamily="64" charset="0"/>
              </a:rPr>
              <a:t>Nitrogen stress</a:t>
            </a:r>
          </a:p>
        </p:txBody>
      </p:sp>
      <p:sp>
        <p:nvSpPr>
          <p:cNvPr id="36869" name="Rectangle 5"/>
          <p:cNvSpPr>
            <a:spLocks noChangeArrowheads="1"/>
          </p:cNvSpPr>
          <p:nvPr/>
        </p:nvSpPr>
        <p:spPr bwMode="auto">
          <a:xfrm>
            <a:off x="5759450" y="2200275"/>
            <a:ext cx="1371600" cy="3206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algn="ctr" hangingPunct="1">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FFCC00"/>
                </a:solidFill>
                <a:latin typeface="Comic Sans MS" pitchFamily="64" charset="0"/>
              </a:rPr>
              <a:t>Light conversion</a:t>
            </a:r>
          </a:p>
        </p:txBody>
      </p:sp>
      <p:sp>
        <p:nvSpPr>
          <p:cNvPr id="36870" name="Rectangle 6"/>
          <p:cNvSpPr>
            <a:spLocks noChangeArrowheads="1"/>
          </p:cNvSpPr>
          <p:nvPr/>
        </p:nvSpPr>
        <p:spPr bwMode="auto">
          <a:xfrm>
            <a:off x="5273675" y="3419475"/>
            <a:ext cx="1746250" cy="3206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algn="ctr" hangingPunct="1">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0000FF"/>
                </a:solidFill>
                <a:latin typeface="Comic Sans MS" pitchFamily="64" charset="0"/>
              </a:rPr>
              <a:t>Water stress</a:t>
            </a:r>
          </a:p>
        </p:txBody>
      </p:sp>
      <p:sp>
        <p:nvSpPr>
          <p:cNvPr id="36871" name="Rectangle 7"/>
          <p:cNvSpPr>
            <a:spLocks noChangeArrowheads="1"/>
          </p:cNvSpPr>
          <p:nvPr/>
        </p:nvSpPr>
        <p:spPr bwMode="auto">
          <a:xfrm>
            <a:off x="2859088" y="5229225"/>
            <a:ext cx="1477962" cy="3206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algn="ctr" hangingPunct="1">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b="1">
                <a:solidFill>
                  <a:srgbClr val="000000"/>
                </a:solidFill>
              </a:rPr>
              <a:t>Time (years)</a:t>
            </a:r>
          </a:p>
        </p:txBody>
      </p:sp>
      <p:sp>
        <p:nvSpPr>
          <p:cNvPr id="36872" name="Rectangle 8"/>
          <p:cNvSpPr>
            <a:spLocks noChangeArrowheads="1"/>
          </p:cNvSpPr>
          <p:nvPr/>
        </p:nvSpPr>
        <p:spPr bwMode="auto">
          <a:xfrm rot="16200000">
            <a:off x="182562" y="2589213"/>
            <a:ext cx="1751013" cy="503238"/>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algn="ctr" hangingPunct="1">
              <a:lnSpc>
                <a:spcPct val="100000"/>
              </a:lnSpc>
              <a:spcBef>
                <a:spcPts val="9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b="1">
                <a:solidFill>
                  <a:srgbClr val="000000"/>
                </a:solidFill>
              </a:rPr>
              <a:t>Relative yield decomposition</a:t>
            </a:r>
          </a:p>
        </p:txBody>
      </p:sp>
    </p:spTree>
    <p:extLst>
      <p:ext uri="{BB962C8B-B14F-4D97-AF65-F5344CB8AC3E}">
        <p14:creationId xmlns:p14="http://schemas.microsoft.com/office/powerpoint/2010/main" val="33652244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1108054" y="131763"/>
            <a:ext cx="7196201" cy="56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91440">
            <a:spAutoFit/>
          </a:bodyPr>
          <a:lstStyle/>
          <a:p>
            <a:pPr algn="ct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dirty="0" err="1" smtClean="0">
                <a:solidFill>
                  <a:srgbClr val="FFCC00"/>
                </a:solidFill>
                <a:latin typeface="Comic Sans MS" pitchFamily="64" charset="0"/>
              </a:rPr>
              <a:t>Quel</a:t>
            </a:r>
            <a:r>
              <a:rPr lang="en-US" sz="2800" b="1" dirty="0" smtClean="0">
                <a:solidFill>
                  <a:srgbClr val="FFCC00"/>
                </a:solidFill>
                <a:latin typeface="Comic Sans MS" pitchFamily="64" charset="0"/>
              </a:rPr>
              <a:t> impact du </a:t>
            </a:r>
            <a:r>
              <a:rPr lang="en-US" sz="2800" b="1" dirty="0" err="1" smtClean="0">
                <a:solidFill>
                  <a:srgbClr val="FFCC00"/>
                </a:solidFill>
                <a:latin typeface="Comic Sans MS" pitchFamily="64" charset="0"/>
              </a:rPr>
              <a:t>changement</a:t>
            </a:r>
            <a:r>
              <a:rPr lang="en-US" sz="2800" b="1" dirty="0" smtClean="0">
                <a:solidFill>
                  <a:srgbClr val="FFCC00"/>
                </a:solidFill>
                <a:latin typeface="Comic Sans MS" pitchFamily="64" charset="0"/>
              </a:rPr>
              <a:t> </a:t>
            </a:r>
            <a:r>
              <a:rPr lang="en-US" sz="2800" b="1" dirty="0" err="1" smtClean="0">
                <a:solidFill>
                  <a:srgbClr val="FFCC00"/>
                </a:solidFill>
                <a:latin typeface="Comic Sans MS" pitchFamily="64" charset="0"/>
              </a:rPr>
              <a:t>climatique</a:t>
            </a:r>
            <a:r>
              <a:rPr lang="en-US" sz="2800" b="1" dirty="0" smtClean="0">
                <a:solidFill>
                  <a:srgbClr val="FFCC00"/>
                </a:solidFill>
                <a:latin typeface="Comic Sans MS" pitchFamily="64" charset="0"/>
              </a:rPr>
              <a:t> ?</a:t>
            </a:r>
            <a:endParaRPr lang="en-US" sz="2800" b="1" dirty="0">
              <a:solidFill>
                <a:srgbClr val="FFCC00"/>
              </a:solidFill>
              <a:latin typeface="Comic Sans MS" pitchFamily="64" charset="0"/>
            </a:endParaRPr>
          </a:p>
        </p:txBody>
      </p:sp>
      <p:sp>
        <p:nvSpPr>
          <p:cNvPr id="38914" name="Rectangle 2"/>
          <p:cNvSpPr>
            <a:spLocks noChangeArrowheads="1"/>
          </p:cNvSpPr>
          <p:nvPr/>
        </p:nvSpPr>
        <p:spPr bwMode="auto">
          <a:xfrm>
            <a:off x="517525" y="3378200"/>
            <a:ext cx="1841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915" name="Rectangle 3"/>
          <p:cNvSpPr>
            <a:spLocks noChangeArrowheads="1"/>
          </p:cNvSpPr>
          <p:nvPr/>
        </p:nvSpPr>
        <p:spPr bwMode="auto">
          <a:xfrm>
            <a:off x="899592" y="3284984"/>
            <a:ext cx="6241452" cy="1677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9144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FFCC00"/>
                </a:solidFill>
                <a:latin typeface="Comic Sans MS" pitchFamily="64" charset="0"/>
              </a:rPr>
              <a:t>Chutes des </a:t>
            </a:r>
            <a:r>
              <a:rPr lang="en-US" sz="2000" dirty="0" err="1" smtClean="0">
                <a:solidFill>
                  <a:srgbClr val="FFCC00"/>
                </a:solidFill>
                <a:latin typeface="Comic Sans MS" pitchFamily="64" charset="0"/>
              </a:rPr>
              <a:t>feuilles</a:t>
            </a:r>
            <a:r>
              <a:rPr lang="en-US" sz="2000" dirty="0" smtClean="0">
                <a:solidFill>
                  <a:srgbClr val="FFCC00"/>
                </a:solidFill>
                <a:latin typeface="Comic Sans MS" pitchFamily="64" charset="0"/>
              </a:rPr>
              <a:t> des </a:t>
            </a:r>
            <a:r>
              <a:rPr lang="en-US" sz="2000" dirty="0" err="1" smtClean="0">
                <a:solidFill>
                  <a:srgbClr val="FFCC00"/>
                </a:solidFill>
                <a:latin typeface="Comic Sans MS" pitchFamily="64" charset="0"/>
              </a:rPr>
              <a:t>arbres</a:t>
            </a:r>
            <a:r>
              <a:rPr lang="en-US" sz="2000" dirty="0" smtClean="0">
                <a:solidFill>
                  <a:srgbClr val="FFCC00"/>
                </a:solidFill>
                <a:latin typeface="Comic Sans MS" pitchFamily="64" charset="0"/>
              </a:rPr>
              <a:t> </a:t>
            </a:r>
            <a:r>
              <a:rPr lang="en-US" sz="2000" dirty="0" err="1" smtClean="0">
                <a:solidFill>
                  <a:srgbClr val="FFCC00"/>
                </a:solidFill>
                <a:latin typeface="Comic Sans MS" pitchFamily="64" charset="0"/>
              </a:rPr>
              <a:t>retardées</a:t>
            </a:r>
            <a:r>
              <a:rPr lang="en-US" sz="2000" dirty="0" smtClean="0">
                <a:solidFill>
                  <a:srgbClr val="FFCC00"/>
                </a:solidFill>
                <a:latin typeface="Comic Sans MS" pitchFamily="64" charset="0"/>
              </a:rPr>
              <a:t>? </a:t>
            </a:r>
            <a:endParaRPr lang="en-US" sz="2000" dirty="0" smtClean="0">
              <a:solidFill>
                <a:srgbClr val="FFCC00"/>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a:solidFill>
                <a:srgbClr val="FFCC00"/>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a:solidFill>
                  <a:srgbClr val="FFFFCC"/>
                </a:solidFill>
                <a:latin typeface="Comic Sans MS" pitchFamily="64" charset="0"/>
              </a:rPr>
              <a:t>	</a:t>
            </a:r>
            <a:r>
              <a:rPr lang="en-US" sz="2000" dirty="0" err="1">
                <a:solidFill>
                  <a:srgbClr val="FFFFCC"/>
                </a:solidFill>
                <a:latin typeface="Comic Sans MS" pitchFamily="64" charset="0"/>
              </a:rPr>
              <a:t>C</a:t>
            </a:r>
            <a:r>
              <a:rPr lang="en-US" sz="2000" dirty="0" err="1" smtClean="0">
                <a:solidFill>
                  <a:srgbClr val="FFFFCC"/>
                </a:solidFill>
                <a:latin typeface="Comic Sans MS" pitchFamily="64" charset="0"/>
              </a:rPr>
              <a:t>ompétition</a:t>
            </a:r>
            <a:r>
              <a:rPr lang="en-US" sz="2000" dirty="0" smtClean="0">
                <a:solidFill>
                  <a:srgbClr val="FFFFCC"/>
                </a:solidFill>
                <a:latin typeface="Comic Sans MS" pitchFamily="64" charset="0"/>
              </a:rPr>
              <a:t> pour la lumière possible avec les </a:t>
            </a:r>
            <a:r>
              <a:rPr lang="en-US" sz="2000" dirty="0" smtClean="0">
                <a:solidFill>
                  <a:srgbClr val="FFFFCC"/>
                </a:solidFill>
                <a:latin typeface="Comic Sans MS" pitchFamily="64" charset="0"/>
              </a:rPr>
              <a:t>semis</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smtClean="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FFFFCC"/>
                </a:solidFill>
                <a:latin typeface="Comic Sans MS" pitchFamily="64" charset="0"/>
              </a:rPr>
              <a:t>Semis en conditions plus </a:t>
            </a:r>
            <a:r>
              <a:rPr lang="en-US" sz="2000" dirty="0" err="1" smtClean="0">
                <a:solidFill>
                  <a:srgbClr val="FFFFCC"/>
                </a:solidFill>
                <a:latin typeface="Comic Sans MS" pitchFamily="64" charset="0"/>
              </a:rPr>
              <a:t>sèches</a:t>
            </a:r>
            <a:r>
              <a:rPr lang="en-US" sz="2000" dirty="0" smtClean="0">
                <a:solidFill>
                  <a:srgbClr val="FFFFCC"/>
                </a:solidFill>
                <a:latin typeface="Comic Sans MS" pitchFamily="64" charset="0"/>
              </a:rPr>
              <a:t>?</a:t>
            </a:r>
            <a:endParaRPr lang="en-US" sz="2000" dirty="0">
              <a:solidFill>
                <a:srgbClr val="FFFFCC"/>
              </a:solidFill>
              <a:latin typeface="Comic Sans MS" pitchFamily="64" charset="0"/>
            </a:endParaRPr>
          </a:p>
        </p:txBody>
      </p:sp>
      <p:sp>
        <p:nvSpPr>
          <p:cNvPr id="38916" name="Rectangle 4"/>
          <p:cNvSpPr>
            <a:spLocks noChangeArrowheads="1"/>
          </p:cNvSpPr>
          <p:nvPr/>
        </p:nvSpPr>
        <p:spPr bwMode="auto">
          <a:xfrm>
            <a:off x="782115" y="1844824"/>
            <a:ext cx="5775940" cy="56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9144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smtClean="0">
                <a:solidFill>
                  <a:srgbClr val="FFCC00"/>
                </a:solidFill>
                <a:latin typeface="Comic Sans MS" pitchFamily="64" charset="0"/>
              </a:rPr>
              <a:t>Pas </a:t>
            </a:r>
            <a:r>
              <a:rPr lang="en-US" sz="2800" dirty="0" err="1" smtClean="0">
                <a:solidFill>
                  <a:srgbClr val="FFCC00"/>
                </a:solidFill>
                <a:latin typeface="Comic Sans MS" pitchFamily="64" charset="0"/>
              </a:rPr>
              <a:t>d’effet</a:t>
            </a:r>
            <a:r>
              <a:rPr lang="en-US" sz="2800" dirty="0" smtClean="0">
                <a:solidFill>
                  <a:srgbClr val="FFCC00"/>
                </a:solidFill>
                <a:latin typeface="Comic Sans MS" pitchFamily="64" charset="0"/>
              </a:rPr>
              <a:t> </a:t>
            </a:r>
            <a:r>
              <a:rPr lang="en-US" sz="2800" dirty="0" err="1" smtClean="0">
                <a:solidFill>
                  <a:srgbClr val="FFCC00"/>
                </a:solidFill>
                <a:latin typeface="Comic Sans MS" pitchFamily="64" charset="0"/>
              </a:rPr>
              <a:t>sur</a:t>
            </a:r>
            <a:r>
              <a:rPr lang="en-US" sz="2800" dirty="0" smtClean="0">
                <a:solidFill>
                  <a:srgbClr val="FFCC00"/>
                </a:solidFill>
                <a:latin typeface="Comic Sans MS" pitchFamily="64" charset="0"/>
              </a:rPr>
              <a:t> le LER : </a:t>
            </a:r>
            <a:r>
              <a:rPr lang="en-US" sz="2800" dirty="0" err="1" smtClean="0">
                <a:solidFill>
                  <a:srgbClr val="FFCC00"/>
                </a:solidFill>
                <a:latin typeface="Comic Sans MS" pitchFamily="64" charset="0"/>
              </a:rPr>
              <a:t>résilience</a:t>
            </a:r>
            <a:endParaRPr lang="en-US" sz="2800" dirty="0">
              <a:solidFill>
                <a:srgbClr val="FFCC00"/>
              </a:solidFill>
              <a:latin typeface="Comic Sans MS" pitchFamily="64" charset="0"/>
            </a:endParaRPr>
          </a:p>
        </p:txBody>
      </p:sp>
    </p:spTree>
    <p:extLst>
      <p:ext uri="{BB962C8B-B14F-4D97-AF65-F5344CB8AC3E}">
        <p14:creationId xmlns:p14="http://schemas.microsoft.com/office/powerpoint/2010/main" val="35724448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81075"/>
            <a:ext cx="4387850" cy="4365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8" name="Rectangle 2"/>
          <p:cNvSpPr>
            <a:spLocks noChangeArrowheads="1"/>
          </p:cNvSpPr>
          <p:nvPr/>
        </p:nvSpPr>
        <p:spPr bwMode="auto">
          <a:xfrm>
            <a:off x="5651500" y="1628775"/>
            <a:ext cx="2808288" cy="2292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latin typeface="Comic Sans MS" pitchFamily="64" charset="0"/>
              </a:rPr>
              <a:t>Des </a:t>
            </a:r>
            <a:r>
              <a:rPr lang="en-US" sz="2000" dirty="0" err="1" smtClean="0">
                <a:latin typeface="Comic Sans MS" pitchFamily="64" charset="0"/>
              </a:rPr>
              <a:t>rendements</a:t>
            </a:r>
            <a:r>
              <a:rPr lang="en-US" sz="2000" dirty="0" smtClean="0">
                <a:latin typeface="Comic Sans MS" pitchFamily="64" charset="0"/>
              </a:rPr>
              <a:t> </a:t>
            </a:r>
            <a:r>
              <a:rPr lang="en-US" sz="2000" dirty="0" err="1" smtClean="0">
                <a:latin typeface="Comic Sans MS" pitchFamily="64" charset="0"/>
              </a:rPr>
              <a:t>relatifs</a:t>
            </a:r>
            <a:r>
              <a:rPr lang="en-US" sz="2000" dirty="0" smtClean="0">
                <a:latin typeface="Comic Sans MS" pitchFamily="64" charset="0"/>
              </a:rPr>
              <a:t> </a:t>
            </a:r>
            <a:r>
              <a:rPr lang="en-US" sz="2000" dirty="0" err="1" smtClean="0">
                <a:latin typeface="Comic Sans MS" pitchFamily="64" charset="0"/>
              </a:rPr>
              <a:t>très</a:t>
            </a:r>
            <a:r>
              <a:rPr lang="en-US" sz="2000" dirty="0" smtClean="0">
                <a:latin typeface="Comic Sans MS" pitchFamily="64" charset="0"/>
              </a:rPr>
              <a:t> </a:t>
            </a:r>
            <a:r>
              <a:rPr lang="en-US" sz="2000" dirty="0" err="1" smtClean="0">
                <a:latin typeface="Comic Sans MS" pitchFamily="64" charset="0"/>
              </a:rPr>
              <a:t>élevés</a:t>
            </a:r>
            <a:r>
              <a:rPr lang="en-US" sz="2000" dirty="0" smtClean="0">
                <a:latin typeface="Comic Sans MS" pitchFamily="64" charset="0"/>
              </a:rPr>
              <a:t> se </a:t>
            </a:r>
            <a:r>
              <a:rPr lang="en-US" sz="2000" dirty="0" err="1" smtClean="0">
                <a:latin typeface="Comic Sans MS" pitchFamily="64" charset="0"/>
              </a:rPr>
              <a:t>produisent</a:t>
            </a:r>
            <a:r>
              <a:rPr lang="en-US" sz="2000" dirty="0" smtClean="0">
                <a:latin typeface="Comic Sans MS" pitchFamily="64" charset="0"/>
              </a:rPr>
              <a:t> </a:t>
            </a:r>
            <a:r>
              <a:rPr lang="en-US" sz="2000" dirty="0" err="1" smtClean="0">
                <a:latin typeface="Comic Sans MS" pitchFamily="64" charset="0"/>
              </a:rPr>
              <a:t>lors</a:t>
            </a:r>
            <a:r>
              <a:rPr lang="en-US" sz="2000" dirty="0" smtClean="0">
                <a:latin typeface="Comic Sans MS" pitchFamily="64" charset="0"/>
              </a:rPr>
              <a:t> des </a:t>
            </a:r>
            <a:r>
              <a:rPr lang="en-US" sz="2000" dirty="0" err="1" smtClean="0">
                <a:latin typeface="Comic Sans MS" pitchFamily="64" charset="0"/>
              </a:rPr>
              <a:t>printemps</a:t>
            </a:r>
            <a:r>
              <a:rPr lang="en-US" sz="2000" dirty="0" smtClean="0">
                <a:latin typeface="Comic Sans MS" pitchFamily="64" charset="0"/>
              </a:rPr>
              <a:t> </a:t>
            </a:r>
            <a:r>
              <a:rPr lang="en-US" sz="2000" dirty="0" err="1" smtClean="0">
                <a:latin typeface="Comic Sans MS" pitchFamily="64" charset="0"/>
              </a:rPr>
              <a:t>chauds</a:t>
            </a:r>
            <a:r>
              <a:rPr lang="en-US" sz="2000" dirty="0" smtClean="0">
                <a:latin typeface="Comic Sans MS" pitchFamily="64" charset="0"/>
              </a:rPr>
              <a:t> et </a:t>
            </a:r>
            <a:r>
              <a:rPr lang="en-US" sz="2000" dirty="0" err="1" smtClean="0">
                <a:latin typeface="Comic Sans MS" pitchFamily="64" charset="0"/>
              </a:rPr>
              <a:t>secs</a:t>
            </a:r>
            <a:r>
              <a:rPr lang="en-US" sz="2000" dirty="0" smtClean="0">
                <a:latin typeface="Comic Sans MS" pitchFamily="64" charset="0"/>
              </a:rPr>
              <a:t>, et pour des </a:t>
            </a:r>
            <a:r>
              <a:rPr lang="en-US" sz="2000" dirty="0" err="1" smtClean="0">
                <a:latin typeface="Comic Sans MS" pitchFamily="64" charset="0"/>
              </a:rPr>
              <a:t>variétés</a:t>
            </a:r>
            <a:r>
              <a:rPr lang="en-US" sz="2000" dirty="0" smtClean="0">
                <a:latin typeface="Comic Sans MS" pitchFamily="64" charset="0"/>
              </a:rPr>
              <a:t> </a:t>
            </a:r>
            <a:r>
              <a:rPr lang="en-US" sz="2000" dirty="0" err="1" smtClean="0">
                <a:latin typeface="Comic Sans MS" pitchFamily="64" charset="0"/>
              </a:rPr>
              <a:t>tardives</a:t>
            </a:r>
            <a:r>
              <a:rPr lang="en-US" sz="2000" dirty="0" smtClean="0">
                <a:latin typeface="Comic Sans MS" pitchFamily="64" charset="0"/>
              </a:rPr>
              <a:t> de </a:t>
            </a:r>
            <a:r>
              <a:rPr lang="en-US" sz="2000" dirty="0" err="1" smtClean="0">
                <a:latin typeface="Comic Sans MS" pitchFamily="64" charset="0"/>
              </a:rPr>
              <a:t>blé</a:t>
            </a:r>
            <a:endParaRPr lang="en-US" sz="2000" dirty="0">
              <a:latin typeface="Comic Sans MS" pitchFamily="64" charset="0"/>
            </a:endParaRPr>
          </a:p>
        </p:txBody>
      </p:sp>
      <p:sp>
        <p:nvSpPr>
          <p:cNvPr id="39939" name="Oval 3"/>
          <p:cNvSpPr>
            <a:spLocks noChangeArrowheads="1"/>
          </p:cNvSpPr>
          <p:nvPr/>
        </p:nvSpPr>
        <p:spPr bwMode="auto">
          <a:xfrm>
            <a:off x="1439863" y="1439863"/>
            <a:ext cx="3240087" cy="1260475"/>
          </a:xfrm>
          <a:prstGeom prst="ellipse">
            <a:avLst/>
          </a:prstGeom>
          <a:noFill/>
          <a:ln w="36000">
            <a:solidFill>
              <a:srgbClr val="00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8770293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755650" y="1268413"/>
            <a:ext cx="7848600" cy="3233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smtClean="0">
                <a:solidFill>
                  <a:srgbClr val="FFFFCC"/>
                </a:solidFill>
                <a:latin typeface="Comic Sans MS" pitchFamily="64" charset="0"/>
              </a:rPr>
              <a:t>On </a:t>
            </a:r>
            <a:r>
              <a:rPr lang="en-US" sz="2400" dirty="0" err="1" smtClean="0">
                <a:solidFill>
                  <a:srgbClr val="FFFFCC"/>
                </a:solidFill>
                <a:latin typeface="Comic Sans MS" pitchFamily="64" charset="0"/>
              </a:rPr>
              <a:t>peut</a:t>
            </a:r>
            <a:r>
              <a:rPr lang="en-US" sz="2400" dirty="0" smtClean="0">
                <a:solidFill>
                  <a:srgbClr val="FFFFCC"/>
                </a:solidFill>
                <a:latin typeface="Comic Sans MS" pitchFamily="64" charset="0"/>
              </a:rPr>
              <a:t> </a:t>
            </a:r>
            <a:r>
              <a:rPr lang="en-US" sz="2400" dirty="0" err="1" smtClean="0">
                <a:solidFill>
                  <a:srgbClr val="FFFFCC"/>
                </a:solidFill>
                <a:latin typeface="Comic Sans MS" pitchFamily="64" charset="0"/>
              </a:rPr>
              <a:t>utiliser</a:t>
            </a:r>
            <a:r>
              <a:rPr lang="en-US" sz="2400" dirty="0" smtClean="0">
                <a:solidFill>
                  <a:srgbClr val="FFFFCC"/>
                </a:solidFill>
                <a:latin typeface="Comic Sans MS" pitchFamily="64" charset="0"/>
              </a:rPr>
              <a:t> les simulations </a:t>
            </a:r>
            <a:r>
              <a:rPr lang="en-US" sz="2400" dirty="0" err="1" smtClean="0">
                <a:solidFill>
                  <a:srgbClr val="FFFFCC"/>
                </a:solidFill>
                <a:latin typeface="Comic Sans MS" pitchFamily="64" charset="0"/>
              </a:rPr>
              <a:t>faites</a:t>
            </a:r>
            <a:r>
              <a:rPr lang="en-US" sz="2400" dirty="0" smtClean="0">
                <a:solidFill>
                  <a:srgbClr val="FFFFCC"/>
                </a:solidFill>
                <a:latin typeface="Comic Sans MS" pitchFamily="64" charset="0"/>
              </a:rPr>
              <a:t> avec le </a:t>
            </a:r>
            <a:r>
              <a:rPr lang="en-US" sz="2400" dirty="0" err="1" smtClean="0">
                <a:solidFill>
                  <a:srgbClr val="FFFFCC"/>
                </a:solidFill>
                <a:latin typeface="Comic Sans MS" pitchFamily="64" charset="0"/>
              </a:rPr>
              <a:t>climat</a:t>
            </a:r>
            <a:r>
              <a:rPr lang="en-US" sz="2400" dirty="0" smtClean="0">
                <a:solidFill>
                  <a:srgbClr val="FFFFCC"/>
                </a:solidFill>
                <a:latin typeface="Comic Sans MS" pitchFamily="64" charset="0"/>
              </a:rPr>
              <a:t> </a:t>
            </a:r>
            <a:r>
              <a:rPr lang="en-US" sz="2400" dirty="0" err="1" smtClean="0">
                <a:solidFill>
                  <a:srgbClr val="FFFFCC"/>
                </a:solidFill>
                <a:latin typeface="Comic Sans MS" pitchFamily="64" charset="0"/>
              </a:rPr>
              <a:t>actuel</a:t>
            </a:r>
            <a:r>
              <a:rPr lang="en-US" sz="2400" dirty="0" smtClean="0">
                <a:solidFill>
                  <a:srgbClr val="FFFFCC"/>
                </a:solidFill>
                <a:latin typeface="Comic Sans MS" pitchFamily="64" charset="0"/>
              </a:rPr>
              <a:t> pour </a:t>
            </a:r>
            <a:r>
              <a:rPr lang="en-US" sz="2400" dirty="0" err="1" smtClean="0">
                <a:solidFill>
                  <a:srgbClr val="FFFFCC"/>
                </a:solidFill>
                <a:latin typeface="Comic Sans MS" pitchFamily="64" charset="0"/>
              </a:rPr>
              <a:t>comprendre</a:t>
            </a:r>
            <a:r>
              <a:rPr lang="en-US" sz="2400" dirty="0" smtClean="0">
                <a:solidFill>
                  <a:srgbClr val="FFFFCC"/>
                </a:solidFill>
                <a:latin typeface="Comic Sans MS" pitchFamily="64" charset="0"/>
              </a:rPr>
              <a:t> </a:t>
            </a:r>
            <a:r>
              <a:rPr lang="en-US" sz="2400" dirty="0" err="1" smtClean="0">
                <a:solidFill>
                  <a:srgbClr val="FFFFCC"/>
                </a:solidFill>
                <a:latin typeface="Comic Sans MS" pitchFamily="64" charset="0"/>
              </a:rPr>
              <a:t>ce</a:t>
            </a:r>
            <a:r>
              <a:rPr lang="en-US" sz="2400" dirty="0" smtClean="0">
                <a:solidFill>
                  <a:srgbClr val="FFFFCC"/>
                </a:solidFill>
                <a:latin typeface="Comic Sans MS" pitchFamily="64" charset="0"/>
              </a:rPr>
              <a:t> qui </a:t>
            </a:r>
            <a:r>
              <a:rPr lang="en-US" sz="2400" dirty="0" err="1" smtClean="0">
                <a:solidFill>
                  <a:srgbClr val="FFFFCC"/>
                </a:solidFill>
                <a:latin typeface="Comic Sans MS" pitchFamily="64" charset="0"/>
              </a:rPr>
              <a:t>va</a:t>
            </a:r>
            <a:r>
              <a:rPr lang="en-US" sz="2400" dirty="0" smtClean="0">
                <a:solidFill>
                  <a:srgbClr val="FFFFCC"/>
                </a:solidFill>
                <a:latin typeface="Comic Sans MS" pitchFamily="64" charset="0"/>
              </a:rPr>
              <a:t> se passer :</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FFFFCC"/>
                </a:solidFill>
                <a:latin typeface="Comic Sans MS" pitchFamily="64" charset="0"/>
              </a:rPr>
              <a:t>Les </a:t>
            </a:r>
            <a:r>
              <a:rPr lang="en-US" sz="2000" dirty="0" err="1" smtClean="0">
                <a:solidFill>
                  <a:srgbClr val="FFFFCC"/>
                </a:solidFill>
                <a:latin typeface="Comic Sans MS" pitchFamily="64" charset="0"/>
              </a:rPr>
              <a:t>modèles</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prédisent</a:t>
            </a:r>
            <a:r>
              <a:rPr lang="en-US" sz="2000" dirty="0" smtClean="0">
                <a:solidFill>
                  <a:srgbClr val="FFFFCC"/>
                </a:solidFill>
                <a:latin typeface="Comic Sans MS" pitchFamily="64" charset="0"/>
              </a:rPr>
              <a:t> un impact </a:t>
            </a:r>
            <a:r>
              <a:rPr lang="en-US" sz="2000" dirty="0" err="1" smtClean="0">
                <a:solidFill>
                  <a:srgbClr val="FFFFCC"/>
                </a:solidFill>
                <a:latin typeface="Comic Sans MS" pitchFamily="64" charset="0"/>
              </a:rPr>
              <a:t>positif</a:t>
            </a:r>
            <a:r>
              <a:rPr lang="en-US" sz="2000" dirty="0" smtClean="0">
                <a:solidFill>
                  <a:srgbClr val="FFFFCC"/>
                </a:solidFill>
                <a:latin typeface="Comic Sans MS" pitchFamily="64" charset="0"/>
              </a:rPr>
              <a:t> des </a:t>
            </a:r>
            <a:r>
              <a:rPr lang="en-US" sz="2000" dirty="0" err="1" smtClean="0">
                <a:solidFill>
                  <a:srgbClr val="FFFFCC"/>
                </a:solidFill>
                <a:latin typeface="Comic Sans MS" pitchFamily="64" charset="0"/>
              </a:rPr>
              <a:t>arbres</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sur</a:t>
            </a:r>
            <a:r>
              <a:rPr lang="en-US" sz="2000" dirty="0" smtClean="0">
                <a:solidFill>
                  <a:srgbClr val="FFFFCC"/>
                </a:solidFill>
                <a:latin typeface="Comic Sans MS" pitchFamily="64" charset="0"/>
              </a:rPr>
              <a:t> les </a:t>
            </a:r>
            <a:r>
              <a:rPr lang="en-US" sz="2000" dirty="0" err="1" smtClean="0">
                <a:solidFill>
                  <a:srgbClr val="FFFFCC"/>
                </a:solidFill>
                <a:latin typeface="Comic Sans MS" pitchFamily="64" charset="0"/>
              </a:rPr>
              <a:t>rendements</a:t>
            </a:r>
            <a:r>
              <a:rPr lang="en-US" sz="2000" dirty="0" smtClean="0">
                <a:solidFill>
                  <a:srgbClr val="FFFFCC"/>
                </a:solidFill>
                <a:latin typeface="Comic Sans MS" pitchFamily="64" charset="0"/>
              </a:rPr>
              <a:t> des cultures </a:t>
            </a:r>
            <a:r>
              <a:rPr lang="en-US" sz="2000" dirty="0" err="1" smtClean="0">
                <a:solidFill>
                  <a:srgbClr val="FFFFCC"/>
                </a:solidFill>
                <a:latin typeface="Comic Sans MS" pitchFamily="64" charset="0"/>
              </a:rPr>
              <a:t>d’hiver</a:t>
            </a:r>
            <a:r>
              <a:rPr lang="en-US" sz="2000" dirty="0" smtClean="0">
                <a:solidFill>
                  <a:srgbClr val="FFFFCC"/>
                </a:solidFill>
                <a:latin typeface="Comic Sans MS" pitchFamily="64" charset="0"/>
              </a:rPr>
              <a:t> à </a:t>
            </a:r>
            <a:r>
              <a:rPr lang="en-US" sz="2000" dirty="0" err="1" smtClean="0">
                <a:solidFill>
                  <a:srgbClr val="FFFFCC"/>
                </a:solidFill>
                <a:latin typeface="Comic Sans MS" pitchFamily="64" charset="0"/>
              </a:rPr>
              <a:t>certaines</a:t>
            </a:r>
            <a:r>
              <a:rPr lang="en-US" sz="2000" dirty="0" smtClean="0">
                <a:solidFill>
                  <a:srgbClr val="FFFFCC"/>
                </a:solidFill>
                <a:latin typeface="Comic Sans MS" pitchFamily="64" charset="0"/>
              </a:rPr>
              <a:t> conditions :</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dirty="0" smtClean="0">
                <a:solidFill>
                  <a:srgbClr val="FFFFCC"/>
                </a:solidFill>
                <a:latin typeface="Comic Sans MS" pitchFamily="64" charset="0"/>
              </a:rPr>
              <a:t>1. Les </a:t>
            </a:r>
            <a:r>
              <a:rPr lang="en-US" sz="1600" dirty="0" err="1" smtClean="0">
                <a:solidFill>
                  <a:srgbClr val="FFFFCC"/>
                </a:solidFill>
                <a:latin typeface="Comic Sans MS" pitchFamily="64" charset="0"/>
              </a:rPr>
              <a:t>arbres</a:t>
            </a:r>
            <a:r>
              <a:rPr lang="en-US" sz="1600" dirty="0" smtClean="0">
                <a:solidFill>
                  <a:srgbClr val="FFFFCC"/>
                </a:solidFill>
                <a:latin typeface="Comic Sans MS" pitchFamily="64" charset="0"/>
              </a:rPr>
              <a:t> </a:t>
            </a:r>
            <a:r>
              <a:rPr lang="en-US" sz="1600" dirty="0" err="1" smtClean="0">
                <a:solidFill>
                  <a:srgbClr val="FFFFCC"/>
                </a:solidFill>
                <a:latin typeface="Comic Sans MS" pitchFamily="64" charset="0"/>
              </a:rPr>
              <a:t>doivent</a:t>
            </a:r>
            <a:r>
              <a:rPr lang="en-US" sz="1600" dirty="0" smtClean="0">
                <a:solidFill>
                  <a:srgbClr val="FFFFCC"/>
                </a:solidFill>
                <a:latin typeface="Comic Sans MS" pitchFamily="64" charset="0"/>
              </a:rPr>
              <a:t> </a:t>
            </a:r>
            <a:r>
              <a:rPr lang="en-US" sz="1600" dirty="0" err="1" smtClean="0">
                <a:solidFill>
                  <a:srgbClr val="FFFFCC"/>
                </a:solidFill>
                <a:latin typeface="Comic Sans MS" pitchFamily="64" charset="0"/>
              </a:rPr>
              <a:t>être</a:t>
            </a:r>
            <a:r>
              <a:rPr lang="en-US" sz="1600" dirty="0" smtClean="0">
                <a:solidFill>
                  <a:srgbClr val="FFFFCC"/>
                </a:solidFill>
                <a:latin typeface="Comic Sans MS" pitchFamily="64" charset="0"/>
              </a:rPr>
              <a:t> </a:t>
            </a:r>
            <a:r>
              <a:rPr lang="en-US" sz="1600" dirty="0" err="1" smtClean="0">
                <a:solidFill>
                  <a:srgbClr val="FFFFCC"/>
                </a:solidFill>
                <a:latin typeface="Comic Sans MS" pitchFamily="64" charset="0"/>
              </a:rPr>
              <a:t>suffisamment</a:t>
            </a:r>
            <a:r>
              <a:rPr lang="en-US" sz="1600" dirty="0" smtClean="0">
                <a:solidFill>
                  <a:srgbClr val="FFFFCC"/>
                </a:solidFill>
                <a:latin typeface="Comic Sans MS" pitchFamily="64" charset="0"/>
              </a:rPr>
              <a:t> </a:t>
            </a:r>
            <a:r>
              <a:rPr lang="en-US" sz="1600" dirty="0" err="1" smtClean="0">
                <a:solidFill>
                  <a:srgbClr val="FFFFCC"/>
                </a:solidFill>
                <a:latin typeface="Comic Sans MS" pitchFamily="64" charset="0"/>
              </a:rPr>
              <a:t>gros</a:t>
            </a:r>
            <a:r>
              <a:rPr lang="en-US" sz="1600" dirty="0" smtClean="0">
                <a:solidFill>
                  <a:srgbClr val="FFFFCC"/>
                </a:solidFill>
                <a:latin typeface="Comic Sans MS" pitchFamily="64" charset="0"/>
              </a:rPr>
              <a:t> (</a:t>
            </a:r>
            <a:r>
              <a:rPr lang="en-US" sz="1600" dirty="0" err="1" smtClean="0">
                <a:solidFill>
                  <a:srgbClr val="FFFFCC"/>
                </a:solidFill>
                <a:latin typeface="Comic Sans MS" pitchFamily="64" charset="0"/>
              </a:rPr>
              <a:t>mais</a:t>
            </a:r>
            <a:r>
              <a:rPr lang="en-US" sz="1600" dirty="0" smtClean="0">
                <a:solidFill>
                  <a:srgbClr val="FFFFCC"/>
                </a:solidFill>
                <a:latin typeface="Comic Sans MS" pitchFamily="64" charset="0"/>
              </a:rPr>
              <a:t> pas trop)</a:t>
            </a:r>
            <a:endParaRPr lang="en-US" sz="16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dirty="0">
                <a:solidFill>
                  <a:srgbClr val="FFFFCC"/>
                </a:solidFill>
                <a:latin typeface="Comic Sans MS" pitchFamily="64" charset="0"/>
              </a:rPr>
              <a:t>2</a:t>
            </a:r>
            <a:r>
              <a:rPr lang="en-US" sz="1600" dirty="0" smtClean="0">
                <a:solidFill>
                  <a:srgbClr val="FFFFCC"/>
                </a:solidFill>
                <a:latin typeface="Comic Sans MS" pitchFamily="64" charset="0"/>
              </a:rPr>
              <a:t>. </a:t>
            </a:r>
            <a:r>
              <a:rPr lang="en-US" sz="1600" dirty="0" err="1" smtClean="0">
                <a:solidFill>
                  <a:srgbClr val="FFFFCC"/>
                </a:solidFill>
                <a:latin typeface="Comic Sans MS" pitchFamily="64" charset="0"/>
              </a:rPr>
              <a:t>L’effet</a:t>
            </a:r>
            <a:r>
              <a:rPr lang="en-US" sz="1600" dirty="0" smtClean="0">
                <a:solidFill>
                  <a:srgbClr val="FFFFCC"/>
                </a:solidFill>
                <a:latin typeface="Comic Sans MS" pitchFamily="64" charset="0"/>
              </a:rPr>
              <a:t> sera fort </a:t>
            </a:r>
            <a:r>
              <a:rPr lang="en-US" sz="1600" dirty="0" err="1" smtClean="0">
                <a:solidFill>
                  <a:srgbClr val="FFFFCC"/>
                </a:solidFill>
                <a:latin typeface="Comic Sans MS" pitchFamily="64" charset="0"/>
              </a:rPr>
              <a:t>lors</a:t>
            </a:r>
            <a:r>
              <a:rPr lang="en-US" sz="1600" dirty="0" smtClean="0">
                <a:solidFill>
                  <a:srgbClr val="FFFFCC"/>
                </a:solidFill>
                <a:latin typeface="Comic Sans MS" pitchFamily="64" charset="0"/>
              </a:rPr>
              <a:t> des </a:t>
            </a:r>
            <a:r>
              <a:rPr lang="en-US" sz="1600" dirty="0" err="1" smtClean="0">
                <a:solidFill>
                  <a:srgbClr val="FFFFCC"/>
                </a:solidFill>
                <a:latin typeface="Comic Sans MS" pitchFamily="64" charset="0"/>
              </a:rPr>
              <a:t>printemps</a:t>
            </a:r>
            <a:r>
              <a:rPr lang="en-US" sz="1600" dirty="0" smtClean="0">
                <a:solidFill>
                  <a:srgbClr val="FFFFCC"/>
                </a:solidFill>
                <a:latin typeface="Comic Sans MS" pitchFamily="64" charset="0"/>
              </a:rPr>
              <a:t> </a:t>
            </a:r>
            <a:r>
              <a:rPr lang="en-US" sz="1600" dirty="0" err="1" smtClean="0">
                <a:solidFill>
                  <a:srgbClr val="FFFFCC"/>
                </a:solidFill>
                <a:latin typeface="Comic Sans MS" pitchFamily="64" charset="0"/>
              </a:rPr>
              <a:t>chauds</a:t>
            </a:r>
            <a:r>
              <a:rPr lang="en-US" sz="1600" dirty="0" smtClean="0">
                <a:solidFill>
                  <a:srgbClr val="FFFFCC"/>
                </a:solidFill>
                <a:latin typeface="Comic Sans MS" pitchFamily="64" charset="0"/>
              </a:rPr>
              <a:t> et/</a:t>
            </a:r>
            <a:r>
              <a:rPr lang="en-US" sz="1600" dirty="0" err="1" smtClean="0">
                <a:solidFill>
                  <a:srgbClr val="FFFFCC"/>
                </a:solidFill>
                <a:latin typeface="Comic Sans MS" pitchFamily="64" charset="0"/>
              </a:rPr>
              <a:t>ou</a:t>
            </a:r>
            <a:r>
              <a:rPr lang="en-US" sz="1600" dirty="0" smtClean="0">
                <a:solidFill>
                  <a:srgbClr val="FFFFCC"/>
                </a:solidFill>
                <a:latin typeface="Comic Sans MS" pitchFamily="64" charset="0"/>
              </a:rPr>
              <a:t> </a:t>
            </a:r>
            <a:r>
              <a:rPr lang="en-US" sz="1600" dirty="0" err="1" smtClean="0">
                <a:solidFill>
                  <a:srgbClr val="FFFFCC"/>
                </a:solidFill>
                <a:latin typeface="Comic Sans MS" pitchFamily="64" charset="0"/>
              </a:rPr>
              <a:t>secs</a:t>
            </a:r>
            <a:endParaRPr lang="en-US" sz="1600" dirty="0" smtClean="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FFFFCC"/>
                </a:solidFill>
                <a:latin typeface="Comic Sans MS" pitchFamily="64" charset="0"/>
              </a:rPr>
              <a:t>Or on nous </a:t>
            </a:r>
            <a:r>
              <a:rPr lang="en-US" sz="2000" dirty="0" err="1" smtClean="0">
                <a:solidFill>
                  <a:srgbClr val="FFFFCC"/>
                </a:solidFill>
                <a:latin typeface="Comic Sans MS" pitchFamily="64" charset="0"/>
              </a:rPr>
              <a:t>prédit</a:t>
            </a:r>
            <a:r>
              <a:rPr lang="en-US" sz="2000" dirty="0" smtClean="0">
                <a:solidFill>
                  <a:srgbClr val="FFFFCC"/>
                </a:solidFill>
                <a:latin typeface="Comic Sans MS" pitchFamily="64" charset="0"/>
              </a:rPr>
              <a:t> de plus en plus de </a:t>
            </a:r>
            <a:r>
              <a:rPr lang="en-US" sz="2000" dirty="0" err="1" smtClean="0">
                <a:solidFill>
                  <a:srgbClr val="FFFFCC"/>
                </a:solidFill>
                <a:latin typeface="Comic Sans MS" pitchFamily="64" charset="0"/>
              </a:rPr>
              <a:t>printemps</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chauds</a:t>
            </a:r>
            <a:r>
              <a:rPr lang="en-US" sz="2000" dirty="0" smtClean="0">
                <a:solidFill>
                  <a:srgbClr val="FFFFCC"/>
                </a:solidFill>
                <a:latin typeface="Comic Sans MS" pitchFamily="64" charset="0"/>
              </a:rPr>
              <a:t> et </a:t>
            </a:r>
            <a:r>
              <a:rPr lang="en-US" sz="2000" dirty="0" err="1" smtClean="0">
                <a:solidFill>
                  <a:srgbClr val="FFFFCC"/>
                </a:solidFill>
                <a:latin typeface="Comic Sans MS" pitchFamily="64" charset="0"/>
              </a:rPr>
              <a:t>secs</a:t>
            </a:r>
            <a:r>
              <a:rPr lang="en-US" sz="2000" dirty="0" smtClean="0">
                <a:solidFill>
                  <a:srgbClr val="FFFFCC"/>
                </a:solidFill>
                <a:latin typeface="Comic Sans MS" pitchFamily="64" charset="0"/>
              </a:rPr>
              <a:t>..</a:t>
            </a:r>
          </a:p>
        </p:txBody>
      </p:sp>
    </p:spTree>
    <p:extLst>
      <p:ext uri="{BB962C8B-B14F-4D97-AF65-F5344CB8AC3E}">
        <p14:creationId xmlns:p14="http://schemas.microsoft.com/office/powerpoint/2010/main" val="11592920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755650" y="1268413"/>
            <a:ext cx="8280846" cy="5603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smtClean="0">
                <a:solidFill>
                  <a:srgbClr val="FFFFCC"/>
                </a:solidFill>
                <a:latin typeface="Comic Sans MS" pitchFamily="64" charset="0"/>
              </a:rPr>
              <a:t>Pour faire face au </a:t>
            </a:r>
            <a:r>
              <a:rPr lang="en-US" sz="2400" dirty="0" err="1" smtClean="0">
                <a:solidFill>
                  <a:srgbClr val="FFFFCC"/>
                </a:solidFill>
                <a:latin typeface="Comic Sans MS" pitchFamily="64" charset="0"/>
              </a:rPr>
              <a:t>changement</a:t>
            </a:r>
            <a:r>
              <a:rPr lang="en-US" sz="2400" dirty="0" smtClean="0">
                <a:solidFill>
                  <a:srgbClr val="FFFFCC"/>
                </a:solidFill>
                <a:latin typeface="Comic Sans MS" pitchFamily="64" charset="0"/>
              </a:rPr>
              <a:t> </a:t>
            </a:r>
            <a:r>
              <a:rPr lang="en-US" sz="2400" dirty="0" err="1" smtClean="0">
                <a:solidFill>
                  <a:srgbClr val="FFFFCC"/>
                </a:solidFill>
                <a:latin typeface="Comic Sans MS" pitchFamily="64" charset="0"/>
              </a:rPr>
              <a:t>climatique</a:t>
            </a:r>
            <a:r>
              <a:rPr lang="en-US" sz="2400" dirty="0" smtClean="0">
                <a:solidFill>
                  <a:srgbClr val="FFFFCC"/>
                </a:solidFill>
                <a:latin typeface="Comic Sans MS" pitchFamily="64" charset="0"/>
              </a:rPr>
              <a:t>, les </a:t>
            </a:r>
            <a:r>
              <a:rPr lang="en-US" sz="2400" dirty="0" err="1" smtClean="0">
                <a:solidFill>
                  <a:srgbClr val="FFFFCC"/>
                </a:solidFill>
                <a:latin typeface="Comic Sans MS" pitchFamily="64" charset="0"/>
              </a:rPr>
              <a:t>généticiens</a:t>
            </a:r>
            <a:r>
              <a:rPr lang="en-US" sz="2400" dirty="0" smtClean="0">
                <a:solidFill>
                  <a:srgbClr val="FFFFCC"/>
                </a:solidFill>
                <a:latin typeface="Comic Sans MS" pitchFamily="64" charset="0"/>
              </a:rPr>
              <a:t> </a:t>
            </a:r>
            <a:r>
              <a:rPr lang="en-US" sz="2400" dirty="0" err="1" smtClean="0">
                <a:solidFill>
                  <a:srgbClr val="FFFFCC"/>
                </a:solidFill>
                <a:latin typeface="Comic Sans MS" pitchFamily="64" charset="0"/>
              </a:rPr>
              <a:t>proposent</a:t>
            </a:r>
            <a:r>
              <a:rPr lang="en-US" sz="2400" dirty="0" smtClean="0">
                <a:solidFill>
                  <a:srgbClr val="FFFFCC"/>
                </a:solidFill>
                <a:latin typeface="Comic Sans MS" pitchFamily="64" charset="0"/>
              </a:rPr>
              <a:t> </a:t>
            </a:r>
            <a:r>
              <a:rPr lang="en-US" sz="2400" dirty="0" err="1" smtClean="0">
                <a:solidFill>
                  <a:srgbClr val="FFFFCC"/>
                </a:solidFill>
                <a:latin typeface="Comic Sans MS" pitchFamily="64" charset="0"/>
              </a:rPr>
              <a:t>d’utiliser</a:t>
            </a:r>
            <a:r>
              <a:rPr lang="en-US" sz="2400" dirty="0" smtClean="0">
                <a:solidFill>
                  <a:srgbClr val="FFFFCC"/>
                </a:solidFill>
                <a:latin typeface="Comic Sans MS" pitchFamily="64" charset="0"/>
              </a:rPr>
              <a:t> des </a:t>
            </a:r>
            <a:r>
              <a:rPr lang="en-US" sz="2400" dirty="0" err="1" smtClean="0">
                <a:solidFill>
                  <a:srgbClr val="FFFFCC"/>
                </a:solidFill>
                <a:latin typeface="Comic Sans MS" pitchFamily="64" charset="0"/>
              </a:rPr>
              <a:t>variétés</a:t>
            </a:r>
            <a:r>
              <a:rPr lang="en-US" sz="2400" dirty="0" smtClean="0">
                <a:solidFill>
                  <a:srgbClr val="FFFFCC"/>
                </a:solidFill>
                <a:latin typeface="Comic Sans MS" pitchFamily="64" charset="0"/>
              </a:rPr>
              <a:t> à cycles plus courts</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200" dirty="0" smtClean="0">
                <a:solidFill>
                  <a:srgbClr val="FFFFCC"/>
                </a:solidFill>
                <a:latin typeface="Comic Sans MS" pitchFamily="64" charset="0"/>
              </a:rPr>
              <a:t>En </a:t>
            </a:r>
            <a:r>
              <a:rPr lang="en-US" sz="2200" dirty="0" err="1" smtClean="0">
                <a:solidFill>
                  <a:srgbClr val="FFFFCC"/>
                </a:solidFill>
                <a:latin typeface="Comic Sans MS" pitchFamily="64" charset="0"/>
              </a:rPr>
              <a:t>agroforesterie</a:t>
            </a:r>
            <a:r>
              <a:rPr lang="en-US" sz="2200" dirty="0" smtClean="0">
                <a:solidFill>
                  <a:srgbClr val="FFFFCC"/>
                </a:solidFill>
                <a:latin typeface="Comic Sans MS" pitchFamily="64" charset="0"/>
              </a:rPr>
              <a:t>, avec des cultures </a:t>
            </a:r>
            <a:r>
              <a:rPr lang="en-US" sz="2200" dirty="0" err="1" smtClean="0">
                <a:solidFill>
                  <a:srgbClr val="FFFFCC"/>
                </a:solidFill>
                <a:latin typeface="Comic Sans MS" pitchFamily="64" charset="0"/>
              </a:rPr>
              <a:t>d’hiver</a:t>
            </a:r>
            <a:r>
              <a:rPr lang="en-US" sz="2200" dirty="0" smtClean="0">
                <a:solidFill>
                  <a:srgbClr val="FFFFCC"/>
                </a:solidFill>
                <a:latin typeface="Comic Sans MS" pitchFamily="64" charset="0"/>
              </a:rPr>
              <a:t>, </a:t>
            </a:r>
            <a:r>
              <a:rPr lang="en-US" sz="2200" dirty="0" err="1" smtClean="0">
                <a:solidFill>
                  <a:srgbClr val="FFFFCC"/>
                </a:solidFill>
                <a:latin typeface="Comic Sans MS" pitchFamily="64" charset="0"/>
              </a:rPr>
              <a:t>deux</a:t>
            </a:r>
            <a:r>
              <a:rPr lang="en-US" sz="2200" dirty="0" smtClean="0">
                <a:solidFill>
                  <a:srgbClr val="FFFFCC"/>
                </a:solidFill>
                <a:latin typeface="Comic Sans MS" pitchFamily="64" charset="0"/>
              </a:rPr>
              <a:t> options :</a:t>
            </a: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200" dirty="0" smtClean="0">
              <a:solidFill>
                <a:srgbClr val="FFFFCC"/>
              </a:solidFill>
              <a:latin typeface="Comic Sans MS" pitchFamily="64" charset="0"/>
            </a:endParaRPr>
          </a:p>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200" dirty="0" smtClean="0">
                <a:solidFill>
                  <a:srgbClr val="FFFFCC"/>
                </a:solidFill>
                <a:latin typeface="Comic Sans MS" pitchFamily="64" charset="0"/>
              </a:rPr>
              <a:t> </a:t>
            </a:r>
          </a:p>
          <a:p>
            <a:pPr marL="342900" indent="-342900" hangingPunct="1">
              <a:lnSpc>
                <a:spcPct val="100000"/>
              </a:lnSpc>
              <a:buClrTx/>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err="1" smtClean="0">
                <a:solidFill>
                  <a:srgbClr val="FFFFCC"/>
                </a:solidFill>
                <a:latin typeface="Comic Sans MS" pitchFamily="64" charset="0"/>
              </a:rPr>
              <a:t>Utiliser</a:t>
            </a:r>
            <a:r>
              <a:rPr lang="en-US" sz="2000" dirty="0" smtClean="0">
                <a:solidFill>
                  <a:srgbClr val="FFFFCC"/>
                </a:solidFill>
                <a:latin typeface="Comic Sans MS" pitchFamily="64" charset="0"/>
              </a:rPr>
              <a:t> des </a:t>
            </a:r>
            <a:r>
              <a:rPr lang="en-US" sz="2000" dirty="0" err="1" smtClean="0">
                <a:solidFill>
                  <a:srgbClr val="FFFFCC"/>
                </a:solidFill>
                <a:latin typeface="Comic Sans MS" pitchFamily="64" charset="0"/>
              </a:rPr>
              <a:t>variétés</a:t>
            </a:r>
            <a:r>
              <a:rPr lang="en-US" sz="2000" dirty="0" smtClean="0">
                <a:solidFill>
                  <a:srgbClr val="FFFFCC"/>
                </a:solidFill>
                <a:latin typeface="Comic Sans MS" pitchFamily="64" charset="0"/>
              </a:rPr>
              <a:t> à cycle court pour limiter la </a:t>
            </a:r>
            <a:r>
              <a:rPr lang="en-US" sz="2000" dirty="0" err="1" smtClean="0">
                <a:solidFill>
                  <a:srgbClr val="FFFFCC"/>
                </a:solidFill>
                <a:latin typeface="Comic Sans MS" pitchFamily="64" charset="0"/>
              </a:rPr>
              <a:t>compétition</a:t>
            </a:r>
            <a:r>
              <a:rPr lang="en-US" sz="2000" dirty="0" smtClean="0">
                <a:solidFill>
                  <a:srgbClr val="FFFFCC"/>
                </a:solidFill>
                <a:latin typeface="Comic Sans MS" pitchFamily="64" charset="0"/>
              </a:rPr>
              <a:t> pour la lumière avec des </a:t>
            </a:r>
            <a:r>
              <a:rPr lang="en-US" sz="2000" dirty="0" err="1" smtClean="0">
                <a:solidFill>
                  <a:srgbClr val="FFFFCC"/>
                </a:solidFill>
                <a:latin typeface="Comic Sans MS" pitchFamily="64" charset="0"/>
              </a:rPr>
              <a:t>arbres</a:t>
            </a:r>
            <a:r>
              <a:rPr lang="en-US" sz="2000" dirty="0" smtClean="0">
                <a:solidFill>
                  <a:srgbClr val="FFFFCC"/>
                </a:solidFill>
                <a:latin typeface="Comic Sans MS" pitchFamily="64" charset="0"/>
              </a:rPr>
              <a:t> de plus en plus </a:t>
            </a:r>
            <a:r>
              <a:rPr lang="en-US" sz="2000" dirty="0" err="1" smtClean="0">
                <a:solidFill>
                  <a:srgbClr val="FFFFCC"/>
                </a:solidFill>
                <a:latin typeface="Comic Sans MS" pitchFamily="64" charset="0"/>
              </a:rPr>
              <a:t>précoces</a:t>
            </a:r>
            <a:endParaRPr lang="en-US" sz="2000" dirty="0" smtClean="0">
              <a:solidFill>
                <a:srgbClr val="FFFFCC"/>
              </a:solidFill>
              <a:latin typeface="Comic Sans MS" pitchFamily="64" charset="0"/>
            </a:endParaRPr>
          </a:p>
          <a:p>
            <a:pPr marL="342900" indent="-342900" hangingPunct="1">
              <a:lnSpc>
                <a:spcPct val="100000"/>
              </a:lnSpc>
              <a:buClrTx/>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dirty="0" smtClean="0">
              <a:solidFill>
                <a:srgbClr val="FFFFCC"/>
              </a:solidFill>
              <a:latin typeface="Comic Sans MS" pitchFamily="64" charset="0"/>
            </a:endParaRPr>
          </a:p>
          <a:p>
            <a:pPr marL="342900" indent="-342900" hangingPunct="1">
              <a:lnSpc>
                <a:spcPct val="100000"/>
              </a:lnSpc>
              <a:buClrTx/>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err="1" smtClean="0">
                <a:solidFill>
                  <a:srgbClr val="FFFFCC"/>
                </a:solidFill>
                <a:latin typeface="Comic Sans MS" pitchFamily="64" charset="0"/>
              </a:rPr>
              <a:t>Utiliser</a:t>
            </a:r>
            <a:r>
              <a:rPr lang="en-US" sz="2000" dirty="0" smtClean="0">
                <a:solidFill>
                  <a:srgbClr val="FFFFCC"/>
                </a:solidFill>
                <a:latin typeface="Comic Sans MS" pitchFamily="64" charset="0"/>
              </a:rPr>
              <a:t> des </a:t>
            </a:r>
            <a:r>
              <a:rPr lang="en-US" sz="2000" dirty="0" err="1" smtClean="0">
                <a:solidFill>
                  <a:srgbClr val="FFFFCC"/>
                </a:solidFill>
                <a:latin typeface="Comic Sans MS" pitchFamily="64" charset="0"/>
              </a:rPr>
              <a:t>variétés</a:t>
            </a:r>
            <a:r>
              <a:rPr lang="en-US" sz="2000" dirty="0" smtClean="0">
                <a:solidFill>
                  <a:srgbClr val="FFFFCC"/>
                </a:solidFill>
                <a:latin typeface="Comic Sans MS" pitchFamily="64" charset="0"/>
              </a:rPr>
              <a:t> à cycles longs pour </a:t>
            </a:r>
            <a:r>
              <a:rPr lang="en-US" sz="2000" dirty="0" err="1" smtClean="0">
                <a:solidFill>
                  <a:srgbClr val="FFFFCC"/>
                </a:solidFill>
                <a:latin typeface="Comic Sans MS" pitchFamily="64" charset="0"/>
              </a:rPr>
              <a:t>profiter</a:t>
            </a:r>
            <a:r>
              <a:rPr lang="en-US" sz="2000" dirty="0" smtClean="0">
                <a:solidFill>
                  <a:srgbClr val="FFFFCC"/>
                </a:solidFill>
                <a:latin typeface="Comic Sans MS" pitchFamily="64" charset="0"/>
              </a:rPr>
              <a:t> de </a:t>
            </a:r>
            <a:r>
              <a:rPr lang="en-US" sz="2000" dirty="0" err="1" smtClean="0">
                <a:solidFill>
                  <a:srgbClr val="FFFFCC"/>
                </a:solidFill>
                <a:latin typeface="Comic Sans MS" pitchFamily="64" charset="0"/>
              </a:rPr>
              <a:t>leur</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potentiel</a:t>
            </a:r>
            <a:r>
              <a:rPr lang="en-US" sz="2000" dirty="0" smtClean="0">
                <a:solidFill>
                  <a:srgbClr val="FFFFCC"/>
                </a:solidFill>
                <a:latin typeface="Comic Sans MS" pitchFamily="64" charset="0"/>
              </a:rPr>
              <a:t> en </a:t>
            </a:r>
            <a:r>
              <a:rPr lang="en-US" sz="2000" dirty="0" err="1" smtClean="0">
                <a:solidFill>
                  <a:srgbClr val="FFFFCC"/>
                </a:solidFill>
                <a:latin typeface="Comic Sans MS" pitchFamily="64" charset="0"/>
              </a:rPr>
              <a:t>comptant</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sur</a:t>
            </a:r>
            <a:r>
              <a:rPr lang="en-US" sz="2000" dirty="0" smtClean="0">
                <a:solidFill>
                  <a:srgbClr val="FFFFCC"/>
                </a:solidFill>
                <a:latin typeface="Comic Sans MS" pitchFamily="64" charset="0"/>
              </a:rPr>
              <a:t> la protection </a:t>
            </a:r>
            <a:r>
              <a:rPr lang="en-US" sz="2000" dirty="0" err="1" smtClean="0">
                <a:solidFill>
                  <a:srgbClr val="FFFFCC"/>
                </a:solidFill>
                <a:latin typeface="Comic Sans MS" pitchFamily="64" charset="0"/>
              </a:rPr>
              <a:t>climatique</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apportée</a:t>
            </a:r>
            <a:r>
              <a:rPr lang="en-US" sz="2000" dirty="0" smtClean="0">
                <a:solidFill>
                  <a:srgbClr val="FFFFCC"/>
                </a:solidFill>
                <a:latin typeface="Comic Sans MS" pitchFamily="64" charset="0"/>
              </a:rPr>
              <a:t> par les </a:t>
            </a:r>
            <a:r>
              <a:rPr lang="en-US" sz="2000" dirty="0" err="1" smtClean="0">
                <a:solidFill>
                  <a:srgbClr val="FFFFCC"/>
                </a:solidFill>
                <a:latin typeface="Comic Sans MS" pitchFamily="64" charset="0"/>
              </a:rPr>
              <a:t>arbres</a:t>
            </a:r>
            <a:endParaRPr lang="en-US" sz="2000" dirty="0" smtClean="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dirty="0">
              <a:solidFill>
                <a:srgbClr val="FFFFCC"/>
              </a:solidFill>
              <a:latin typeface="Comic Sans MS" pitchFamily="64" charset="0"/>
            </a:endParaRPr>
          </a:p>
        </p:txBody>
      </p:sp>
    </p:spTree>
    <p:extLst>
      <p:ext uri="{BB962C8B-B14F-4D97-AF65-F5344CB8AC3E}">
        <p14:creationId xmlns:p14="http://schemas.microsoft.com/office/powerpoint/2010/main" val="22897416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04800" y="228600"/>
            <a:ext cx="853440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FFCC00"/>
                </a:solidFill>
                <a:latin typeface="Comic Sans MS" pitchFamily="64" charset="0"/>
              </a:rPr>
              <a:t>Conclusion : </a:t>
            </a:r>
            <a:r>
              <a:rPr lang="en-US" sz="2400" b="1" dirty="0" smtClean="0">
                <a:solidFill>
                  <a:srgbClr val="FFCC00"/>
                </a:solidFill>
                <a:latin typeface="Comic Sans MS" pitchFamily="64" charset="0"/>
              </a:rPr>
              <a:t>impacts </a:t>
            </a:r>
            <a:r>
              <a:rPr lang="en-US" sz="2400" b="1" dirty="0" err="1" smtClean="0">
                <a:solidFill>
                  <a:srgbClr val="FFCC00"/>
                </a:solidFill>
                <a:latin typeface="Comic Sans MS" pitchFamily="64" charset="0"/>
              </a:rPr>
              <a:t>probables</a:t>
            </a:r>
            <a:r>
              <a:rPr lang="en-US" sz="2400" b="1" dirty="0" smtClean="0">
                <a:solidFill>
                  <a:srgbClr val="FFCC00"/>
                </a:solidFill>
                <a:latin typeface="Comic Sans MS" pitchFamily="64" charset="0"/>
              </a:rPr>
              <a:t> du </a:t>
            </a:r>
            <a:r>
              <a:rPr lang="en-US" sz="2400" b="1" dirty="0" err="1" smtClean="0">
                <a:solidFill>
                  <a:srgbClr val="FFCC00"/>
                </a:solidFill>
                <a:latin typeface="Comic Sans MS" pitchFamily="64" charset="0"/>
              </a:rPr>
              <a:t>changement</a:t>
            </a:r>
            <a:r>
              <a:rPr lang="en-US" sz="2400" b="1" dirty="0" smtClean="0">
                <a:solidFill>
                  <a:srgbClr val="FFCC00"/>
                </a:solidFill>
                <a:latin typeface="Comic Sans MS" pitchFamily="64" charset="0"/>
              </a:rPr>
              <a:t> </a:t>
            </a:r>
            <a:r>
              <a:rPr lang="en-US" sz="2400" b="1" dirty="0" err="1" smtClean="0">
                <a:solidFill>
                  <a:srgbClr val="FFCC00"/>
                </a:solidFill>
                <a:latin typeface="Comic Sans MS" pitchFamily="64" charset="0"/>
              </a:rPr>
              <a:t>climatique</a:t>
            </a:r>
            <a:r>
              <a:rPr lang="en-US" sz="2400" b="1" dirty="0" smtClean="0">
                <a:solidFill>
                  <a:srgbClr val="FFCC00"/>
                </a:solidFill>
                <a:latin typeface="Comic Sans MS" pitchFamily="64" charset="0"/>
              </a:rPr>
              <a:t> </a:t>
            </a:r>
            <a:r>
              <a:rPr lang="en-US" sz="2400" b="1" dirty="0" err="1" smtClean="0">
                <a:solidFill>
                  <a:srgbClr val="FFCC00"/>
                </a:solidFill>
                <a:latin typeface="Comic Sans MS" pitchFamily="64" charset="0"/>
              </a:rPr>
              <a:t>sur</a:t>
            </a:r>
            <a:r>
              <a:rPr lang="en-US" sz="2400" b="1" dirty="0" smtClean="0">
                <a:solidFill>
                  <a:srgbClr val="FFCC00"/>
                </a:solidFill>
                <a:latin typeface="Comic Sans MS" pitchFamily="64" charset="0"/>
              </a:rPr>
              <a:t> les </a:t>
            </a:r>
            <a:r>
              <a:rPr lang="en-US" sz="2400" b="1" dirty="0" err="1" smtClean="0">
                <a:solidFill>
                  <a:srgbClr val="FFCC00"/>
                </a:solidFill>
                <a:latin typeface="Comic Sans MS" pitchFamily="64" charset="0"/>
              </a:rPr>
              <a:t>systèmes</a:t>
            </a:r>
            <a:r>
              <a:rPr lang="en-US" sz="2400" b="1" dirty="0" smtClean="0">
                <a:solidFill>
                  <a:srgbClr val="FFCC00"/>
                </a:solidFill>
                <a:latin typeface="Comic Sans MS" pitchFamily="64" charset="0"/>
              </a:rPr>
              <a:t> </a:t>
            </a:r>
            <a:r>
              <a:rPr lang="en-US" sz="2400" b="1" dirty="0" err="1" smtClean="0">
                <a:solidFill>
                  <a:srgbClr val="FFCC00"/>
                </a:solidFill>
                <a:latin typeface="Comic Sans MS" pitchFamily="64" charset="0"/>
              </a:rPr>
              <a:t>agroforestiers</a:t>
            </a:r>
            <a:r>
              <a:rPr lang="en-US" sz="2400" b="1" dirty="0" smtClean="0">
                <a:solidFill>
                  <a:srgbClr val="FFCC00"/>
                </a:solidFill>
                <a:latin typeface="Comic Sans MS" pitchFamily="64" charset="0"/>
              </a:rPr>
              <a:t> </a:t>
            </a:r>
            <a:r>
              <a:rPr lang="en-US" sz="2400" b="1" dirty="0" err="1" smtClean="0">
                <a:solidFill>
                  <a:srgbClr val="FFCC00"/>
                </a:solidFill>
                <a:latin typeface="Comic Sans MS" pitchFamily="64" charset="0"/>
              </a:rPr>
              <a:t>tempérés</a:t>
            </a:r>
            <a:endParaRPr lang="en-US" sz="2400" b="1" dirty="0">
              <a:solidFill>
                <a:srgbClr val="FFCC00"/>
              </a:solidFill>
              <a:latin typeface="Comic Sans MS" pitchFamily="64" charset="0"/>
            </a:endParaRPr>
          </a:p>
        </p:txBody>
      </p:sp>
      <p:sp>
        <p:nvSpPr>
          <p:cNvPr id="43010" name="Rectangle 2"/>
          <p:cNvSpPr>
            <a:spLocks noChangeArrowheads="1"/>
          </p:cNvSpPr>
          <p:nvPr/>
        </p:nvSpPr>
        <p:spPr bwMode="auto">
          <a:xfrm>
            <a:off x="517525" y="3378200"/>
            <a:ext cx="1841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011" name="Rectangle 3"/>
          <p:cNvSpPr>
            <a:spLocks noChangeArrowheads="1"/>
          </p:cNvSpPr>
          <p:nvPr/>
        </p:nvSpPr>
        <p:spPr bwMode="auto">
          <a:xfrm>
            <a:off x="268288" y="1524000"/>
            <a:ext cx="8605837" cy="5018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FFFFCC"/>
                </a:solidFill>
                <a:latin typeface="Comic Sans MS" pitchFamily="64" charset="0"/>
              </a:rPr>
              <a:t>Les </a:t>
            </a:r>
            <a:r>
              <a:rPr lang="en-US" sz="2000" dirty="0" err="1" smtClean="0">
                <a:solidFill>
                  <a:srgbClr val="FFFFCC"/>
                </a:solidFill>
                <a:latin typeface="Comic Sans MS" pitchFamily="64" charset="0"/>
              </a:rPr>
              <a:t>systèmes</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agroforestiers</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sont</a:t>
            </a:r>
            <a:r>
              <a:rPr lang="en-US" sz="2000" dirty="0" smtClean="0">
                <a:solidFill>
                  <a:srgbClr val="FFFFCC"/>
                </a:solidFill>
                <a:latin typeface="Comic Sans MS" pitchFamily="64" charset="0"/>
              </a:rPr>
              <a:t> plus </a:t>
            </a:r>
            <a:r>
              <a:rPr lang="en-US" sz="2000" dirty="0" err="1" smtClean="0">
                <a:solidFill>
                  <a:srgbClr val="FFFFCC"/>
                </a:solidFill>
                <a:latin typeface="Comic Sans MS" pitchFamily="64" charset="0"/>
              </a:rPr>
              <a:t>résilients</a:t>
            </a:r>
            <a:r>
              <a:rPr lang="en-US" sz="2000" dirty="0" smtClean="0">
                <a:solidFill>
                  <a:srgbClr val="FFFFCC"/>
                </a:solidFill>
                <a:latin typeface="Comic Sans MS" pitchFamily="64" charset="0"/>
              </a:rPr>
              <a:t> : </a:t>
            </a:r>
            <a:r>
              <a:rPr lang="en-US" sz="2000" dirty="0" err="1" smtClean="0">
                <a:solidFill>
                  <a:srgbClr val="FFFFCC"/>
                </a:solidFill>
                <a:latin typeface="Comic Sans MS" pitchFamily="64" charset="0"/>
              </a:rPr>
              <a:t>ils</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maintiennent</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leur</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productivité</a:t>
            </a:r>
            <a:r>
              <a:rPr lang="en-US" sz="2000" dirty="0" smtClean="0">
                <a:solidFill>
                  <a:srgbClr val="FFFFCC"/>
                </a:solidFill>
                <a:latin typeface="Comic Sans MS" pitchFamily="64" charset="0"/>
              </a:rPr>
              <a:t> relative </a:t>
            </a:r>
            <a:r>
              <a:rPr lang="en-US" sz="2000" dirty="0" err="1" smtClean="0">
                <a:solidFill>
                  <a:srgbClr val="FFFFCC"/>
                </a:solidFill>
                <a:latin typeface="Comic Sans MS" pitchFamily="64" charset="0"/>
              </a:rPr>
              <a:t>élevée</a:t>
            </a:r>
            <a:r>
              <a:rPr lang="en-US" sz="2000" dirty="0" smtClean="0">
                <a:solidFill>
                  <a:srgbClr val="FFFFCC"/>
                </a:solidFill>
                <a:latin typeface="Comic Sans MS" pitchFamily="64" charset="0"/>
              </a:rPr>
              <a:t> (LER), </a:t>
            </a:r>
            <a:r>
              <a:rPr lang="en-US" sz="2000" dirty="0" err="1" smtClean="0">
                <a:solidFill>
                  <a:srgbClr val="FFFFCC"/>
                </a:solidFill>
                <a:latin typeface="Comic Sans MS" pitchFamily="64" charset="0"/>
              </a:rPr>
              <a:t>notamment</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parce</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que</a:t>
            </a:r>
            <a:r>
              <a:rPr lang="en-US" sz="2000" dirty="0" smtClean="0">
                <a:solidFill>
                  <a:srgbClr val="FFFFCC"/>
                </a:solidFill>
                <a:latin typeface="Comic Sans MS" pitchFamily="64" charset="0"/>
              </a:rPr>
              <a:t> les cultures </a:t>
            </a:r>
            <a:r>
              <a:rPr lang="en-US" sz="2000" dirty="0" err="1" smtClean="0">
                <a:solidFill>
                  <a:srgbClr val="FFFFCC"/>
                </a:solidFill>
                <a:latin typeface="Comic Sans MS" pitchFamily="64" charset="0"/>
              </a:rPr>
              <a:t>intercalaires</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ont</a:t>
            </a:r>
            <a:r>
              <a:rPr lang="en-US" sz="2000" dirty="0" smtClean="0">
                <a:solidFill>
                  <a:srgbClr val="FFFFCC"/>
                </a:solidFill>
                <a:latin typeface="Comic Sans MS" pitchFamily="64" charset="0"/>
              </a:rPr>
              <a:t> un </a:t>
            </a:r>
            <a:r>
              <a:rPr lang="en-US" sz="2000" dirty="0" err="1" smtClean="0">
                <a:solidFill>
                  <a:srgbClr val="FFFFCC"/>
                </a:solidFill>
                <a:latin typeface="Comic Sans MS" pitchFamily="64" charset="0"/>
              </a:rPr>
              <a:t>rendement</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moins</a:t>
            </a:r>
            <a:r>
              <a:rPr lang="en-US" sz="2000" dirty="0" smtClean="0">
                <a:solidFill>
                  <a:srgbClr val="FFFFCC"/>
                </a:solidFill>
                <a:latin typeface="Comic Sans MS" pitchFamily="64" charset="0"/>
              </a:rPr>
              <a:t> variable </a:t>
            </a:r>
            <a:r>
              <a:rPr lang="en-US" sz="2000" dirty="0" err="1" smtClean="0">
                <a:solidFill>
                  <a:srgbClr val="FFFFCC"/>
                </a:solidFill>
                <a:latin typeface="Comic Sans MS" pitchFamily="64" charset="0"/>
              </a:rPr>
              <a:t>que</a:t>
            </a:r>
            <a:r>
              <a:rPr lang="en-US" sz="2000" dirty="0" smtClean="0">
                <a:solidFill>
                  <a:srgbClr val="FFFFCC"/>
                </a:solidFill>
                <a:latin typeface="Comic Sans MS" pitchFamily="64" charset="0"/>
              </a:rPr>
              <a:t> les cultures </a:t>
            </a:r>
            <a:r>
              <a:rPr lang="en-US" sz="2000" dirty="0" err="1" smtClean="0">
                <a:solidFill>
                  <a:srgbClr val="FFFFCC"/>
                </a:solidFill>
                <a:latin typeface="Comic Sans MS" pitchFamily="64" charset="0"/>
              </a:rPr>
              <a:t>pures</a:t>
            </a:r>
            <a:r>
              <a:rPr lang="en-US" sz="2000" dirty="0" smtClean="0">
                <a:solidFill>
                  <a:srgbClr val="FFFFCC"/>
                </a:solidFill>
                <a:latin typeface="Comic Sans MS" pitchFamily="64" charset="0"/>
              </a:rPr>
              <a:t>.</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err="1" smtClean="0">
                <a:solidFill>
                  <a:srgbClr val="FFFFCC"/>
                </a:solidFill>
                <a:latin typeface="Comic Sans MS" pitchFamily="64" charset="0"/>
              </a:rPr>
              <a:t>Phénologie</a:t>
            </a:r>
            <a:r>
              <a:rPr lang="en-US" sz="2000" dirty="0" smtClean="0">
                <a:solidFill>
                  <a:srgbClr val="FFFFCC"/>
                </a:solidFill>
                <a:latin typeface="Comic Sans MS" pitchFamily="64" charset="0"/>
              </a:rPr>
              <a:t> : Les cultures </a:t>
            </a:r>
            <a:r>
              <a:rPr lang="en-US" sz="2000" dirty="0" err="1" smtClean="0">
                <a:solidFill>
                  <a:srgbClr val="FFFFCC"/>
                </a:solidFill>
                <a:latin typeface="Comic Sans MS" pitchFamily="64" charset="0"/>
              </a:rPr>
              <a:t>sont</a:t>
            </a:r>
            <a:r>
              <a:rPr lang="en-US" sz="2000" dirty="0" smtClean="0">
                <a:solidFill>
                  <a:srgbClr val="FFFFCC"/>
                </a:solidFill>
                <a:latin typeface="Comic Sans MS" pitchFamily="64" charset="0"/>
              </a:rPr>
              <a:t> plus </a:t>
            </a:r>
            <a:r>
              <a:rPr lang="en-US" sz="2000" dirty="0" err="1" smtClean="0">
                <a:solidFill>
                  <a:srgbClr val="FFFFCC"/>
                </a:solidFill>
                <a:latin typeface="Comic Sans MS" pitchFamily="64" charset="0"/>
              </a:rPr>
              <a:t>sensibles</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que</a:t>
            </a:r>
            <a:r>
              <a:rPr lang="en-US" sz="2000" dirty="0" smtClean="0">
                <a:solidFill>
                  <a:srgbClr val="FFFFCC"/>
                </a:solidFill>
                <a:latin typeface="Comic Sans MS" pitchFamily="64" charset="0"/>
              </a:rPr>
              <a:t> les </a:t>
            </a:r>
            <a:r>
              <a:rPr lang="en-US" sz="2000" dirty="0" err="1" smtClean="0">
                <a:solidFill>
                  <a:srgbClr val="FFFFCC"/>
                </a:solidFill>
                <a:latin typeface="Comic Sans MS" pitchFamily="64" charset="0"/>
              </a:rPr>
              <a:t>arbres</a:t>
            </a:r>
            <a:r>
              <a:rPr lang="en-US" sz="2000" dirty="0" smtClean="0">
                <a:solidFill>
                  <a:srgbClr val="FFFFCC"/>
                </a:solidFill>
                <a:latin typeface="Comic Sans MS" pitchFamily="64" charset="0"/>
              </a:rPr>
              <a:t> </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FFFFCC"/>
                </a:solidFill>
                <a:latin typeface="Comic Sans MS" pitchFamily="64" charset="0"/>
              </a:rPr>
              <a:t>Les cultures </a:t>
            </a:r>
            <a:r>
              <a:rPr lang="en-US" sz="2000" dirty="0" err="1" smtClean="0">
                <a:solidFill>
                  <a:srgbClr val="FFFFCC"/>
                </a:solidFill>
                <a:latin typeface="Comic Sans MS" pitchFamily="64" charset="0"/>
              </a:rPr>
              <a:t>bénéficient</a:t>
            </a:r>
            <a:r>
              <a:rPr lang="en-US" sz="2000" dirty="0" smtClean="0">
                <a:solidFill>
                  <a:srgbClr val="FFFFCC"/>
                </a:solidFill>
                <a:latin typeface="Comic Sans MS" pitchFamily="64" charset="0"/>
              </a:rPr>
              <a:t> de la protection </a:t>
            </a:r>
            <a:r>
              <a:rPr lang="en-US" sz="2000" dirty="0" err="1" smtClean="0">
                <a:solidFill>
                  <a:srgbClr val="FFFFCC"/>
                </a:solidFill>
                <a:latin typeface="Comic Sans MS" pitchFamily="64" charset="0"/>
              </a:rPr>
              <a:t>climatique</a:t>
            </a:r>
            <a:r>
              <a:rPr lang="en-US" sz="2000" dirty="0" smtClean="0">
                <a:solidFill>
                  <a:srgbClr val="FFFFCC"/>
                </a:solidFill>
                <a:latin typeface="Comic Sans MS" pitchFamily="64" charset="0"/>
              </a:rPr>
              <a:t> des </a:t>
            </a:r>
            <a:r>
              <a:rPr lang="en-US" sz="2000" dirty="0" err="1" smtClean="0">
                <a:solidFill>
                  <a:srgbClr val="FFFFCC"/>
                </a:solidFill>
                <a:latin typeface="Comic Sans MS" pitchFamily="64" charset="0"/>
              </a:rPr>
              <a:t>arbres</a:t>
            </a:r>
            <a:endParaRPr lang="en-US" sz="2000" dirty="0" smtClean="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smtClean="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FFFFCC"/>
                </a:solidFill>
                <a:latin typeface="Comic Sans MS" pitchFamily="64" charset="0"/>
              </a:rPr>
              <a:t>Des </a:t>
            </a:r>
            <a:r>
              <a:rPr lang="en-US" sz="2000" dirty="0" err="1" smtClean="0">
                <a:solidFill>
                  <a:srgbClr val="FFFFCC"/>
                </a:solidFill>
                <a:latin typeface="Comic Sans MS" pitchFamily="64" charset="0"/>
              </a:rPr>
              <a:t>changements</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variétaux</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doivent</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être</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envisagés</a:t>
            </a:r>
            <a:r>
              <a:rPr lang="en-US" sz="2000" dirty="0" smtClean="0">
                <a:solidFill>
                  <a:srgbClr val="FFFFCC"/>
                </a:solidFill>
                <a:latin typeface="Comic Sans MS" pitchFamily="64" charset="0"/>
              </a:rPr>
              <a:t> pour </a:t>
            </a:r>
            <a:r>
              <a:rPr lang="en-US" sz="2000" dirty="0" err="1" smtClean="0">
                <a:solidFill>
                  <a:srgbClr val="FFFFCC"/>
                </a:solidFill>
                <a:latin typeface="Comic Sans MS" pitchFamily="64" charset="0"/>
              </a:rPr>
              <a:t>optimiser</a:t>
            </a:r>
            <a:r>
              <a:rPr lang="en-US" sz="2000" dirty="0" smtClean="0">
                <a:solidFill>
                  <a:srgbClr val="FFFFCC"/>
                </a:solidFill>
                <a:latin typeface="Comic Sans MS" pitchFamily="64" charset="0"/>
              </a:rPr>
              <a:t> les </a:t>
            </a:r>
            <a:r>
              <a:rPr lang="en-US" sz="2000" dirty="0" err="1" smtClean="0">
                <a:solidFill>
                  <a:srgbClr val="FFFFCC"/>
                </a:solidFill>
                <a:latin typeface="Comic Sans MS" pitchFamily="64" charset="0"/>
              </a:rPr>
              <a:t>systèmes</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agricoles</a:t>
            </a:r>
            <a:r>
              <a:rPr lang="en-US" sz="2000" dirty="0" smtClean="0">
                <a:solidFill>
                  <a:srgbClr val="FFFFCC"/>
                </a:solidFill>
                <a:latin typeface="Comic Sans MS" pitchFamily="64" charset="0"/>
              </a:rPr>
              <a:t> et </a:t>
            </a:r>
            <a:r>
              <a:rPr lang="en-US" sz="2000" dirty="0" err="1" smtClean="0">
                <a:solidFill>
                  <a:srgbClr val="FFFFCC"/>
                </a:solidFill>
                <a:latin typeface="Comic Sans MS" pitchFamily="64" charset="0"/>
              </a:rPr>
              <a:t>agroforestiers</a:t>
            </a:r>
            <a:r>
              <a:rPr lang="en-US" sz="2000" dirty="0" smtClean="0">
                <a:solidFill>
                  <a:srgbClr val="FFFFCC"/>
                </a:solidFill>
                <a:latin typeface="Comic Sans MS" pitchFamily="64" charset="0"/>
              </a:rPr>
              <a:t> : </a:t>
            </a:r>
            <a:r>
              <a:rPr lang="en-US" sz="2000" dirty="0" err="1" smtClean="0">
                <a:solidFill>
                  <a:srgbClr val="FFFFCC"/>
                </a:solidFill>
                <a:latin typeface="Comic Sans MS" pitchFamily="64" charset="0"/>
              </a:rPr>
              <a:t>ce</a:t>
            </a:r>
            <a:r>
              <a:rPr lang="en-US" sz="2000" dirty="0" smtClean="0">
                <a:solidFill>
                  <a:srgbClr val="FFFFCC"/>
                </a:solidFill>
                <a:latin typeface="Comic Sans MS" pitchFamily="64" charset="0"/>
              </a:rPr>
              <a:t> ne </a:t>
            </a:r>
            <a:r>
              <a:rPr lang="en-US" sz="2000" dirty="0" err="1" smtClean="0">
                <a:solidFill>
                  <a:srgbClr val="FFFFCC"/>
                </a:solidFill>
                <a:latin typeface="Comic Sans MS" pitchFamily="64" charset="0"/>
              </a:rPr>
              <a:t>seront</a:t>
            </a:r>
            <a:r>
              <a:rPr lang="en-US" sz="2000" dirty="0" smtClean="0">
                <a:solidFill>
                  <a:srgbClr val="FFFFCC"/>
                </a:solidFill>
                <a:latin typeface="Comic Sans MS" pitchFamily="64" charset="0"/>
              </a:rPr>
              <a:t> pas les </a:t>
            </a:r>
            <a:r>
              <a:rPr lang="en-US" sz="2000" dirty="0" err="1" smtClean="0">
                <a:solidFill>
                  <a:srgbClr val="FFFFCC"/>
                </a:solidFill>
                <a:latin typeface="Comic Sans MS" pitchFamily="64" charset="0"/>
              </a:rPr>
              <a:t>mêmes</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variétés</a:t>
            </a:r>
            <a:r>
              <a:rPr lang="en-US" sz="2000" dirty="0" smtClean="0">
                <a:solidFill>
                  <a:srgbClr val="FFFFCC"/>
                </a:solidFill>
                <a:latin typeface="Comic Sans MS" pitchFamily="64" charset="0"/>
              </a:rPr>
              <a:t>..</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smtClean="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a:solidFill>
                <a:srgbClr val="FFFFCC"/>
              </a:solidFill>
              <a:latin typeface="Comic Sans MS" pitchFamily="64" charset="0"/>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smtClean="0">
                <a:solidFill>
                  <a:srgbClr val="FFFFCC"/>
                </a:solidFill>
                <a:latin typeface="Comic Sans MS" pitchFamily="64" charset="0"/>
              </a:rPr>
              <a:t>Le </a:t>
            </a:r>
            <a:r>
              <a:rPr lang="en-US" sz="2000" dirty="0" err="1" smtClean="0">
                <a:solidFill>
                  <a:srgbClr val="FFFFCC"/>
                </a:solidFill>
                <a:latin typeface="Comic Sans MS" pitchFamily="64" charset="0"/>
              </a:rPr>
              <a:t>modèle</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doit</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être</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enrichi</a:t>
            </a:r>
            <a:r>
              <a:rPr lang="en-US" sz="2000" dirty="0" smtClean="0">
                <a:solidFill>
                  <a:srgbClr val="FFFFCC"/>
                </a:solidFill>
                <a:latin typeface="Comic Sans MS" pitchFamily="64" charset="0"/>
              </a:rPr>
              <a:t> : </a:t>
            </a:r>
            <a:r>
              <a:rPr lang="en-US" sz="2000" dirty="0" err="1" smtClean="0">
                <a:solidFill>
                  <a:srgbClr val="FFFFCC"/>
                </a:solidFill>
                <a:latin typeface="Comic Sans MS" pitchFamily="64" charset="0"/>
              </a:rPr>
              <a:t>il</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devrait</a:t>
            </a:r>
            <a:r>
              <a:rPr lang="en-US" sz="2000" dirty="0" smtClean="0">
                <a:solidFill>
                  <a:srgbClr val="FFFFCC"/>
                </a:solidFill>
                <a:latin typeface="Comic Sans MS" pitchFamily="64" charset="0"/>
              </a:rPr>
              <a:t> </a:t>
            </a:r>
            <a:r>
              <a:rPr lang="en-US" sz="2000" dirty="0" err="1" smtClean="0">
                <a:solidFill>
                  <a:srgbClr val="FFFFCC"/>
                </a:solidFill>
                <a:latin typeface="Comic Sans MS" pitchFamily="64" charset="0"/>
              </a:rPr>
              <a:t>prendre</a:t>
            </a:r>
            <a:r>
              <a:rPr lang="en-US" sz="2000" dirty="0" smtClean="0">
                <a:solidFill>
                  <a:srgbClr val="FFFFCC"/>
                </a:solidFill>
                <a:latin typeface="Comic Sans MS" pitchFamily="64" charset="0"/>
              </a:rPr>
              <a:t> en </a:t>
            </a:r>
            <a:r>
              <a:rPr lang="en-US" sz="2000" dirty="0" err="1" smtClean="0">
                <a:solidFill>
                  <a:srgbClr val="FFFFCC"/>
                </a:solidFill>
                <a:latin typeface="Comic Sans MS" pitchFamily="64" charset="0"/>
              </a:rPr>
              <a:t>compte</a:t>
            </a:r>
            <a:r>
              <a:rPr lang="en-US" sz="2000" dirty="0" smtClean="0">
                <a:solidFill>
                  <a:srgbClr val="FFFFCC"/>
                </a:solidFill>
                <a:latin typeface="Comic Sans MS" pitchFamily="64" charset="0"/>
              </a:rPr>
              <a:t> des chutes des </a:t>
            </a:r>
            <a:r>
              <a:rPr lang="en-US" sz="2000" dirty="0" err="1" smtClean="0">
                <a:solidFill>
                  <a:srgbClr val="FFFFCC"/>
                </a:solidFill>
                <a:latin typeface="Comic Sans MS" pitchFamily="64" charset="0"/>
              </a:rPr>
              <a:t>feuilles</a:t>
            </a:r>
            <a:r>
              <a:rPr lang="en-US" sz="2000" dirty="0" smtClean="0">
                <a:solidFill>
                  <a:srgbClr val="FFFFCC"/>
                </a:solidFill>
                <a:latin typeface="Comic Sans MS" pitchFamily="64" charset="0"/>
              </a:rPr>
              <a:t> des </a:t>
            </a:r>
            <a:r>
              <a:rPr lang="en-US" sz="2000" dirty="0" err="1" smtClean="0">
                <a:solidFill>
                  <a:srgbClr val="FFFFCC"/>
                </a:solidFill>
                <a:latin typeface="Comic Sans MS" pitchFamily="64" charset="0"/>
              </a:rPr>
              <a:t>arbres</a:t>
            </a:r>
            <a:r>
              <a:rPr lang="en-US" sz="2000" dirty="0" smtClean="0">
                <a:solidFill>
                  <a:srgbClr val="FFFFCC"/>
                </a:solidFill>
                <a:latin typeface="Comic Sans MS" pitchFamily="64" charset="0"/>
              </a:rPr>
              <a:t> plus </a:t>
            </a:r>
            <a:r>
              <a:rPr lang="en-US" sz="2000" dirty="0" err="1" smtClean="0">
                <a:solidFill>
                  <a:srgbClr val="FFFFCC"/>
                </a:solidFill>
                <a:latin typeface="Comic Sans MS" pitchFamily="64" charset="0"/>
              </a:rPr>
              <a:t>tardives</a:t>
            </a:r>
            <a:r>
              <a:rPr lang="en-US" sz="2000" dirty="0" smtClean="0">
                <a:solidFill>
                  <a:srgbClr val="FFFFCC"/>
                </a:solidFill>
                <a:latin typeface="Comic Sans MS" pitchFamily="64" charset="0"/>
              </a:rPr>
              <a:t>, par </a:t>
            </a:r>
            <a:r>
              <a:rPr lang="en-US" sz="2000" dirty="0" err="1" smtClean="0">
                <a:solidFill>
                  <a:srgbClr val="FFFFCC"/>
                </a:solidFill>
                <a:latin typeface="Comic Sans MS" pitchFamily="64" charset="0"/>
              </a:rPr>
              <a:t>exemple</a:t>
            </a:r>
            <a:r>
              <a:rPr lang="en-US" sz="2000" dirty="0" smtClean="0">
                <a:solidFill>
                  <a:srgbClr val="FFFFCC"/>
                </a:solidFill>
                <a:latin typeface="Comic Sans MS" pitchFamily="64" charset="0"/>
              </a:rPr>
              <a:t>.</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dirty="0">
              <a:solidFill>
                <a:srgbClr val="FFFFCC"/>
              </a:solidFill>
              <a:latin typeface="Comic Sans MS" pitchFamily="64" charset="0"/>
            </a:endParaRPr>
          </a:p>
        </p:txBody>
      </p:sp>
    </p:spTree>
    <p:extLst>
      <p:ext uri="{BB962C8B-B14F-4D97-AF65-F5344CB8AC3E}">
        <p14:creationId xmlns:p14="http://schemas.microsoft.com/office/powerpoint/2010/main" val="34649409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685800" y="60960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nchor="ctr"/>
          <a:lstStyle>
            <a:lvl1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SimSun" pitchFamily="2" charset="-122"/>
              </a:defRPr>
            </a:lvl9pPr>
          </a:lstStyle>
          <a:p>
            <a:pPr algn="ctr" hangingPunct="1">
              <a:lnSpc>
                <a:spcPct val="100000"/>
              </a:lnSpc>
              <a:buClrTx/>
              <a:buFontTx/>
              <a:buNone/>
            </a:pPr>
            <a:r>
              <a:rPr lang="en-US" altLang="fr-FR" sz="3600">
                <a:solidFill>
                  <a:srgbClr val="FFCC00"/>
                </a:solidFill>
                <a:latin typeface="Comic Sans MS" pitchFamily="66" charset="0"/>
              </a:rPr>
              <a:t>Quel changement climatique ?</a:t>
            </a:r>
          </a:p>
        </p:txBody>
      </p:sp>
      <p:sp>
        <p:nvSpPr>
          <p:cNvPr id="6146" name="Rectangle 2"/>
          <p:cNvSpPr>
            <a:spLocks noChangeArrowheads="1"/>
          </p:cNvSpPr>
          <p:nvPr/>
        </p:nvSpPr>
        <p:spPr bwMode="auto">
          <a:xfrm>
            <a:off x="685800" y="1981200"/>
            <a:ext cx="7772400" cy="4183063"/>
          </a:xfrm>
          <a:prstGeom prst="rect">
            <a:avLst/>
          </a:prstGeom>
          <a:noFill/>
          <a:ln>
            <a:noFill/>
          </a:ln>
          <a:effectLst/>
          <a:extLst/>
        </p:spPr>
        <p:txBody>
          <a:bodyPr tIns="91440"/>
          <a:lstStyle/>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a:solidFill>
                  <a:schemeClr val="bg1">
                    <a:lumMod val="50000"/>
                  </a:schemeClr>
                </a:solidFill>
                <a:latin typeface="Comic Sans MS" pitchFamily="64" charset="0"/>
                <a:ea typeface="SimSun" charset="-122"/>
              </a:rPr>
              <a:t>Augmentation du CO2</a:t>
            </a:r>
          </a:p>
          <a:p>
            <a:pPr marL="339725" indent="-339725">
              <a:spcBef>
                <a:spcPts val="6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sz="2000" dirty="0">
              <a:solidFill>
                <a:schemeClr val="bg1">
                  <a:lumMod val="50000"/>
                </a:schemeClr>
              </a:solidFill>
              <a:latin typeface="Comic Sans MS" pitchFamily="64" charset="0"/>
              <a:ea typeface="SimSun" charset="-122"/>
            </a:endParaRP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a:solidFill>
                  <a:schemeClr val="bg1">
                    <a:lumMod val="50000"/>
                  </a:schemeClr>
                </a:solidFill>
                <a:latin typeface="Comic Sans MS" pitchFamily="64" charset="0"/>
                <a:ea typeface="SimSun" charset="-122"/>
              </a:rPr>
              <a:t>Augmentation des </a:t>
            </a:r>
            <a:r>
              <a:rPr lang="en-US" sz="2000" dirty="0" err="1">
                <a:solidFill>
                  <a:schemeClr val="bg1">
                    <a:lumMod val="50000"/>
                  </a:schemeClr>
                </a:solidFill>
                <a:latin typeface="Comic Sans MS" pitchFamily="64" charset="0"/>
                <a:ea typeface="SimSun" charset="-122"/>
              </a:rPr>
              <a:t>températures</a:t>
            </a:r>
            <a:r>
              <a:rPr lang="en-US" sz="2000" dirty="0">
                <a:solidFill>
                  <a:schemeClr val="bg1">
                    <a:lumMod val="50000"/>
                  </a:schemeClr>
                </a:solidFill>
                <a:latin typeface="Comic Sans MS" pitchFamily="64" charset="0"/>
                <a:ea typeface="SimSun" charset="-122"/>
              </a:rPr>
              <a:t>? </a:t>
            </a:r>
            <a:r>
              <a:rPr lang="en-US" sz="2000" dirty="0" err="1">
                <a:solidFill>
                  <a:schemeClr val="bg1">
                    <a:lumMod val="50000"/>
                  </a:schemeClr>
                </a:solidFill>
                <a:latin typeface="Comic Sans MS" pitchFamily="64" charset="0"/>
                <a:ea typeface="SimSun" charset="-122"/>
              </a:rPr>
              <a:t>Lesquelles</a:t>
            </a:r>
            <a:r>
              <a:rPr lang="en-US" sz="2000" dirty="0">
                <a:solidFill>
                  <a:schemeClr val="bg1">
                    <a:lumMod val="50000"/>
                  </a:schemeClr>
                </a:solidFill>
                <a:latin typeface="Comic Sans MS" pitchFamily="64" charset="0"/>
                <a:ea typeface="SimSun" charset="-122"/>
              </a:rPr>
              <a:t>, et </a:t>
            </a:r>
            <a:r>
              <a:rPr lang="en-US" sz="2000" dirty="0" err="1">
                <a:solidFill>
                  <a:schemeClr val="bg1">
                    <a:lumMod val="50000"/>
                  </a:schemeClr>
                </a:solidFill>
                <a:latin typeface="Comic Sans MS" pitchFamily="64" charset="0"/>
                <a:ea typeface="SimSun" charset="-122"/>
              </a:rPr>
              <a:t>quand</a:t>
            </a:r>
            <a:r>
              <a:rPr lang="en-US" sz="2000" dirty="0">
                <a:solidFill>
                  <a:schemeClr val="bg1">
                    <a:lumMod val="50000"/>
                  </a:schemeClr>
                </a:solidFill>
                <a:latin typeface="Comic Sans MS" pitchFamily="64" charset="0"/>
                <a:ea typeface="SimSun" charset="-122"/>
              </a:rPr>
              <a:t>?</a:t>
            </a:r>
          </a:p>
          <a:p>
            <a:pPr marL="339725" indent="-339725">
              <a:spcBef>
                <a:spcPts val="6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sz="2000" dirty="0">
              <a:solidFill>
                <a:srgbClr val="FFFFFF"/>
              </a:solidFill>
              <a:latin typeface="Comic Sans MS" pitchFamily="64" charset="0"/>
              <a:ea typeface="SimSun" charset="-122"/>
            </a:endParaRP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err="1">
                <a:solidFill>
                  <a:srgbClr val="FFFFFF"/>
                </a:solidFill>
                <a:latin typeface="Comic Sans MS" pitchFamily="64" charset="0"/>
                <a:ea typeface="SimSun" charset="-122"/>
              </a:rPr>
              <a:t>Changements</a:t>
            </a:r>
            <a:r>
              <a:rPr lang="en-US" sz="2000" dirty="0">
                <a:solidFill>
                  <a:srgbClr val="FFFFFF"/>
                </a:solidFill>
                <a:latin typeface="Comic Sans MS" pitchFamily="64" charset="0"/>
                <a:ea typeface="SimSun" charset="-122"/>
              </a:rPr>
              <a:t> de </a:t>
            </a:r>
            <a:r>
              <a:rPr lang="en-US" sz="2000" dirty="0" err="1">
                <a:solidFill>
                  <a:srgbClr val="FFFFFF"/>
                </a:solidFill>
                <a:latin typeface="Comic Sans MS" pitchFamily="64" charset="0"/>
                <a:ea typeface="SimSun" charset="-122"/>
              </a:rPr>
              <a:t>pluviométrie</a:t>
            </a:r>
            <a:r>
              <a:rPr lang="en-US" sz="2000" dirty="0">
                <a:solidFill>
                  <a:srgbClr val="FFFFFF"/>
                </a:solidFill>
                <a:latin typeface="Comic Sans MS" pitchFamily="64" charset="0"/>
                <a:ea typeface="SimSun" charset="-122"/>
              </a:rPr>
              <a:t> et/</a:t>
            </a:r>
            <a:r>
              <a:rPr lang="en-US" sz="2000" dirty="0" err="1">
                <a:solidFill>
                  <a:srgbClr val="FFFFFF"/>
                </a:solidFill>
                <a:latin typeface="Comic Sans MS" pitchFamily="64" charset="0"/>
                <a:ea typeface="SimSun" charset="-122"/>
              </a:rPr>
              <a:t>ou</a:t>
            </a:r>
            <a:r>
              <a:rPr lang="en-US" sz="2000" dirty="0">
                <a:solidFill>
                  <a:srgbClr val="FFFFFF"/>
                </a:solidFill>
                <a:latin typeface="Comic Sans MS" pitchFamily="64" charset="0"/>
                <a:ea typeface="SimSun" charset="-122"/>
              </a:rPr>
              <a:t> </a:t>
            </a:r>
            <a:r>
              <a:rPr lang="en-US" sz="2000" dirty="0" err="1">
                <a:solidFill>
                  <a:srgbClr val="FFFFFF"/>
                </a:solidFill>
                <a:latin typeface="Comic Sans MS" pitchFamily="64" charset="0"/>
                <a:ea typeface="SimSun" charset="-122"/>
              </a:rPr>
              <a:t>d’hygrométrie</a:t>
            </a:r>
            <a:r>
              <a:rPr lang="en-US" sz="2000" dirty="0">
                <a:solidFill>
                  <a:srgbClr val="FFFFFF"/>
                </a:solidFill>
                <a:latin typeface="Comic Sans MS" pitchFamily="64" charset="0"/>
                <a:ea typeface="SimSun" charset="-122"/>
              </a:rPr>
              <a:t>?</a:t>
            </a:r>
          </a:p>
          <a:p>
            <a:pPr marL="339725" indent="-339725">
              <a:spcBef>
                <a:spcPts val="6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sz="2000" dirty="0">
              <a:solidFill>
                <a:srgbClr val="FFFFFF"/>
              </a:solidFill>
              <a:latin typeface="Comic Sans MS" pitchFamily="64" charset="0"/>
              <a:ea typeface="SimSun" charset="-122"/>
            </a:endParaRP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err="1">
                <a:solidFill>
                  <a:schemeClr val="bg1">
                    <a:lumMod val="50000"/>
                  </a:schemeClr>
                </a:solidFill>
                <a:latin typeface="Comic Sans MS" pitchFamily="64" charset="0"/>
                <a:ea typeface="SimSun" charset="-122"/>
              </a:rPr>
              <a:t>Fréquence</a:t>
            </a:r>
            <a:r>
              <a:rPr lang="en-US" sz="2000" dirty="0">
                <a:solidFill>
                  <a:schemeClr val="bg1">
                    <a:lumMod val="50000"/>
                  </a:schemeClr>
                </a:solidFill>
                <a:latin typeface="Comic Sans MS" pitchFamily="64" charset="0"/>
                <a:ea typeface="SimSun" charset="-122"/>
              </a:rPr>
              <a:t> des </a:t>
            </a:r>
            <a:r>
              <a:rPr lang="en-US" sz="2000" dirty="0" err="1">
                <a:solidFill>
                  <a:schemeClr val="bg1">
                    <a:lumMod val="50000"/>
                  </a:schemeClr>
                </a:solidFill>
                <a:latin typeface="Comic Sans MS" pitchFamily="64" charset="0"/>
                <a:ea typeface="SimSun" charset="-122"/>
              </a:rPr>
              <a:t>évènements</a:t>
            </a:r>
            <a:r>
              <a:rPr lang="en-US" sz="2000" dirty="0">
                <a:solidFill>
                  <a:schemeClr val="bg1">
                    <a:lumMod val="50000"/>
                  </a:schemeClr>
                </a:solidFill>
                <a:latin typeface="Comic Sans MS" pitchFamily="64" charset="0"/>
                <a:ea typeface="SimSun" charset="-122"/>
              </a:rPr>
              <a:t> </a:t>
            </a:r>
            <a:r>
              <a:rPr lang="en-US" sz="2000" dirty="0" err="1">
                <a:solidFill>
                  <a:schemeClr val="bg1">
                    <a:lumMod val="50000"/>
                  </a:schemeClr>
                </a:solidFill>
                <a:latin typeface="Comic Sans MS" pitchFamily="64" charset="0"/>
                <a:ea typeface="SimSun" charset="-122"/>
              </a:rPr>
              <a:t>extrêmes</a:t>
            </a:r>
            <a:r>
              <a:rPr lang="en-US" sz="2000" dirty="0">
                <a:solidFill>
                  <a:schemeClr val="bg1">
                    <a:lumMod val="50000"/>
                  </a:schemeClr>
                </a:solidFill>
                <a:latin typeface="Comic Sans MS" pitchFamily="64" charset="0"/>
                <a:ea typeface="SimSun" charset="-122"/>
              </a:rPr>
              <a:t> (</a:t>
            </a:r>
            <a:r>
              <a:rPr lang="en-US" sz="2000" dirty="0" err="1">
                <a:solidFill>
                  <a:schemeClr val="bg1">
                    <a:lumMod val="50000"/>
                  </a:schemeClr>
                </a:solidFill>
                <a:latin typeface="Comic Sans MS" pitchFamily="64" charset="0"/>
                <a:ea typeface="SimSun" charset="-122"/>
              </a:rPr>
              <a:t>gelées</a:t>
            </a:r>
            <a:r>
              <a:rPr lang="en-US" sz="2000" dirty="0">
                <a:solidFill>
                  <a:schemeClr val="bg1">
                    <a:lumMod val="50000"/>
                  </a:schemeClr>
                </a:solidFill>
                <a:latin typeface="Comic Sans MS" pitchFamily="64" charset="0"/>
                <a:ea typeface="SimSun" charset="-122"/>
              </a:rPr>
              <a:t>, </a:t>
            </a:r>
            <a:r>
              <a:rPr lang="en-US" sz="2000" dirty="0" err="1">
                <a:solidFill>
                  <a:schemeClr val="bg1">
                    <a:lumMod val="50000"/>
                  </a:schemeClr>
                </a:solidFill>
                <a:latin typeface="Comic Sans MS" pitchFamily="64" charset="0"/>
                <a:ea typeface="SimSun" charset="-122"/>
              </a:rPr>
              <a:t>grêle</a:t>
            </a:r>
            <a:r>
              <a:rPr lang="en-US" sz="2000" dirty="0">
                <a:solidFill>
                  <a:schemeClr val="bg1">
                    <a:lumMod val="50000"/>
                  </a:schemeClr>
                </a:solidFill>
                <a:latin typeface="Comic Sans MS" pitchFamily="64" charset="0"/>
                <a:ea typeface="SimSun" charset="-122"/>
              </a:rPr>
              <a:t>, vent)</a:t>
            </a: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sz="2000" dirty="0">
              <a:solidFill>
                <a:schemeClr val="bg1">
                  <a:lumMod val="50000"/>
                </a:schemeClr>
              </a:solidFill>
              <a:latin typeface="Comic Sans MS" pitchFamily="64" charset="0"/>
              <a:ea typeface="SimSun" charset="-122"/>
            </a:endParaRPr>
          </a:p>
          <a:p>
            <a:pPr marL="339725" indent="-339725">
              <a:spcBef>
                <a:spcPts val="600"/>
              </a:spcBef>
              <a:buClr>
                <a:srgbClr val="FFFFFF"/>
              </a:buClr>
              <a:buSzPct val="100000"/>
              <a:buFont typeface="Comic Sans MS" pitchFamily="6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en-US" sz="2000" dirty="0" err="1">
                <a:solidFill>
                  <a:schemeClr val="bg1">
                    <a:lumMod val="50000"/>
                  </a:schemeClr>
                </a:solidFill>
                <a:latin typeface="Comic Sans MS" pitchFamily="64" charset="0"/>
                <a:ea typeface="SimSun" charset="-122"/>
              </a:rPr>
              <a:t>Concommittances</a:t>
            </a:r>
            <a:r>
              <a:rPr lang="en-US" sz="2000" dirty="0">
                <a:solidFill>
                  <a:schemeClr val="bg1">
                    <a:lumMod val="50000"/>
                  </a:schemeClr>
                </a:solidFill>
                <a:latin typeface="Comic Sans MS" pitchFamily="64" charset="0"/>
                <a:ea typeface="SimSun" charset="-122"/>
              </a:rPr>
              <a:t>, interactions, </a:t>
            </a:r>
            <a:r>
              <a:rPr lang="en-US" sz="2000" dirty="0" err="1">
                <a:solidFill>
                  <a:schemeClr val="bg1">
                    <a:lumMod val="50000"/>
                  </a:schemeClr>
                </a:solidFill>
                <a:latin typeface="Comic Sans MS" pitchFamily="64" charset="0"/>
                <a:ea typeface="SimSun" charset="-122"/>
              </a:rPr>
              <a:t>enchaînements</a:t>
            </a:r>
            <a:endParaRPr lang="en-US" sz="2000" dirty="0">
              <a:solidFill>
                <a:schemeClr val="bg1">
                  <a:lumMod val="50000"/>
                </a:schemeClr>
              </a:solidFill>
              <a:latin typeface="Comic Sans MS" pitchFamily="64" charset="0"/>
              <a:ea typeface="SimSun" charset="-122"/>
            </a:endParaRPr>
          </a:p>
          <a:p>
            <a:pPr marL="339725" indent="-339725">
              <a:spcBef>
                <a:spcPts val="6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dirty="0">
              <a:solidFill>
                <a:srgbClr val="FFFFFF"/>
              </a:solidFill>
              <a:latin typeface="Comic Sans MS" pitchFamily="64" charset="0"/>
              <a:ea typeface="SimSun" charset="-122"/>
            </a:endParaRPr>
          </a:p>
          <a:p>
            <a:pPr marL="339725" indent="-339725">
              <a:spcBef>
                <a:spcPts val="500"/>
              </a:spcBef>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en-US" dirty="0">
              <a:solidFill>
                <a:srgbClr val="FFFFFF"/>
              </a:solidFill>
              <a:latin typeface="Comic Sans MS" pitchFamily="64" charset="0"/>
              <a:ea typeface="SimSun"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549275"/>
            <a:ext cx="7772400" cy="1362075"/>
          </a:xfrm>
        </p:spPr>
        <p:txBody>
          <a:bodyPr/>
          <a:lstStyle/>
          <a:p>
            <a:pPr eaLnBrk="1">
              <a:buFont typeface="Times New Roman" pitchFamily="16" charset="0"/>
              <a:buNone/>
              <a:defRPr/>
            </a:pPr>
            <a:r>
              <a:rPr lang="fr-FR" sz="2000" dirty="0" smtClean="0"/>
              <a:t>chênes verts ET stress hydriques </a:t>
            </a:r>
            <a:br>
              <a:rPr lang="fr-FR" sz="2000" dirty="0" smtClean="0"/>
            </a:br>
            <a:r>
              <a:rPr lang="fr-FR" sz="2000" dirty="0" smtClean="0"/>
              <a:t>(CNRS Montpellier, site de </a:t>
            </a:r>
            <a:r>
              <a:rPr lang="fr-FR" sz="2000" dirty="0" err="1" smtClean="0"/>
              <a:t>Puechabon</a:t>
            </a:r>
            <a:r>
              <a:rPr lang="fr-FR" sz="2000" dirty="0" smtClean="0"/>
              <a:t>)</a:t>
            </a:r>
            <a:endParaRPr lang="fr-FR" sz="2000" dirty="0"/>
          </a:p>
        </p:txBody>
      </p:sp>
      <p:sp>
        <p:nvSpPr>
          <p:cNvPr id="61442" name="Espace réservé du texte 2"/>
          <p:cNvSpPr>
            <a:spLocks noGrp="1"/>
          </p:cNvSpPr>
          <p:nvPr>
            <p:ph type="body" idx="1"/>
          </p:nvPr>
        </p:nvSpPr>
        <p:spPr>
          <a:xfrm>
            <a:off x="611188" y="2060575"/>
            <a:ext cx="7772400" cy="334963"/>
          </a:xfrm>
        </p:spPr>
        <p:txBody>
          <a:bodyPr>
            <a:spAutoFit/>
          </a:bodyPr>
          <a:lstStyle/>
          <a:p>
            <a:pPr eaLnBrk="1"/>
            <a:r>
              <a:rPr lang="fr-FR" altLang="fr-FR" smtClean="0">
                <a:solidFill>
                  <a:schemeClr val="bg1"/>
                </a:solidFill>
              </a:rPr>
              <a:t>Diminution de 30% des pluies depuis 9 ans</a:t>
            </a:r>
          </a:p>
        </p:txBody>
      </p:sp>
      <p:pic>
        <p:nvPicPr>
          <p:cNvPr id="614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3429000"/>
            <a:ext cx="66960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179512" y="4365104"/>
            <a:ext cx="7897688" cy="1752600"/>
          </a:xfrm>
        </p:spPr>
        <p:txBody>
          <a:bodyPr/>
          <a:lstStyle/>
          <a:p>
            <a:endParaRPr lang="en-GB" sz="2400" dirty="0" smtClean="0">
              <a:solidFill>
                <a:schemeClr val="bg1"/>
              </a:solidFill>
            </a:endParaRPr>
          </a:p>
          <a:p>
            <a:pPr algn="l"/>
            <a:r>
              <a:rPr lang="en-GB" sz="2400" dirty="0" smtClean="0">
                <a:solidFill>
                  <a:schemeClr val="bg1"/>
                </a:solidFill>
              </a:rPr>
              <a:t>Des </a:t>
            </a:r>
            <a:r>
              <a:rPr lang="en-GB" sz="2400" dirty="0" err="1" smtClean="0">
                <a:solidFill>
                  <a:schemeClr val="bg1"/>
                </a:solidFill>
              </a:rPr>
              <a:t>arbres</a:t>
            </a:r>
            <a:r>
              <a:rPr lang="en-GB" sz="2400" dirty="0" smtClean="0">
                <a:solidFill>
                  <a:schemeClr val="bg1"/>
                </a:solidFill>
              </a:rPr>
              <a:t> </a:t>
            </a:r>
            <a:r>
              <a:rPr lang="en-GB" sz="2400" dirty="0" err="1" smtClean="0">
                <a:solidFill>
                  <a:schemeClr val="bg1"/>
                </a:solidFill>
              </a:rPr>
              <a:t>dans</a:t>
            </a:r>
            <a:r>
              <a:rPr lang="en-GB" sz="2400" dirty="0" smtClean="0">
                <a:solidFill>
                  <a:schemeClr val="bg1"/>
                </a:solidFill>
              </a:rPr>
              <a:t> les </a:t>
            </a:r>
            <a:r>
              <a:rPr lang="en-GB" sz="2400" dirty="0" err="1" smtClean="0">
                <a:solidFill>
                  <a:schemeClr val="bg1"/>
                </a:solidFill>
              </a:rPr>
              <a:t>parcelles</a:t>
            </a:r>
            <a:endParaRPr lang="en-GB" sz="2400" dirty="0" smtClean="0">
              <a:solidFill>
                <a:schemeClr val="bg1"/>
              </a:solidFill>
            </a:endParaRPr>
          </a:p>
          <a:p>
            <a:pPr algn="l"/>
            <a:r>
              <a:rPr lang="en-GB" sz="2400" dirty="0" smtClean="0">
                <a:solidFill>
                  <a:schemeClr val="bg1"/>
                </a:solidFill>
              </a:rPr>
              <a:t>Des </a:t>
            </a:r>
            <a:r>
              <a:rPr lang="en-GB" sz="2400" dirty="0" err="1" smtClean="0">
                <a:solidFill>
                  <a:schemeClr val="bg1"/>
                </a:solidFill>
              </a:rPr>
              <a:t>arbres</a:t>
            </a:r>
            <a:r>
              <a:rPr lang="en-GB" sz="2400" dirty="0" smtClean="0">
                <a:solidFill>
                  <a:schemeClr val="bg1"/>
                </a:solidFill>
              </a:rPr>
              <a:t> </a:t>
            </a:r>
            <a:r>
              <a:rPr lang="en-GB" sz="2400" dirty="0" err="1" smtClean="0">
                <a:solidFill>
                  <a:schemeClr val="bg1"/>
                </a:solidFill>
              </a:rPr>
              <a:t>autour</a:t>
            </a:r>
            <a:r>
              <a:rPr lang="en-GB" sz="2400" dirty="0" smtClean="0">
                <a:solidFill>
                  <a:schemeClr val="bg1"/>
                </a:solidFill>
              </a:rPr>
              <a:t> des </a:t>
            </a:r>
            <a:r>
              <a:rPr lang="en-GB" sz="2400" dirty="0" err="1" smtClean="0">
                <a:solidFill>
                  <a:schemeClr val="bg1"/>
                </a:solidFill>
              </a:rPr>
              <a:t>parcelles</a:t>
            </a:r>
            <a:endParaRPr lang="en-GB" sz="2400" dirty="0" smtClean="0">
              <a:solidFill>
                <a:schemeClr val="bg1"/>
              </a:solidFill>
            </a:endParaRPr>
          </a:p>
        </p:txBody>
      </p:sp>
      <p:pic>
        <p:nvPicPr>
          <p:cNvPr id="6148" name="Picture 2" descr="C:\DOCUME~1\ADMINI~1\LOCALS~1\Temp\npo000003.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96752"/>
            <a:ext cx="3756025" cy="2506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6847332"/>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2157413"/>
            <a:ext cx="34671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1"/>
          <p:cNvSpPr>
            <a:spLocks noChangeArrowheads="1"/>
          </p:cNvSpPr>
          <p:nvPr/>
        </p:nvSpPr>
        <p:spPr bwMode="auto">
          <a:xfrm>
            <a:off x="1042988" y="836613"/>
            <a:ext cx="6624637"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0">
              <a:lnSpc>
                <a:spcPct val="93000"/>
              </a:lnSpc>
              <a:buClr>
                <a:srgbClr val="000000"/>
              </a:buClr>
              <a:buSzPct val="100000"/>
              <a:buFont typeface="Times New Roman" pitchFamily="18" charset="0"/>
              <a:buNone/>
            </a:pPr>
            <a:r>
              <a:rPr lang="fr-FR" altLang="fr-FR" sz="2400"/>
              <a:t>Sécheresses absolues de 6 mois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539750" y="2995613"/>
            <a:ext cx="82089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0">
              <a:lnSpc>
                <a:spcPct val="93000"/>
              </a:lnSpc>
              <a:buClr>
                <a:srgbClr val="000000"/>
              </a:buClr>
              <a:buSzPct val="100000"/>
              <a:buFont typeface="Times New Roman" pitchFamily="18" charset="0"/>
              <a:buNone/>
            </a:pPr>
            <a:r>
              <a:rPr lang="fr-FR" altLang="fr-FR" sz="3600"/>
              <a:t>Indifférence !</a:t>
            </a:r>
          </a:p>
          <a:p>
            <a:pPr hangingPunct="0">
              <a:lnSpc>
                <a:spcPct val="93000"/>
              </a:lnSpc>
              <a:buClr>
                <a:srgbClr val="000000"/>
              </a:buClr>
              <a:buSzPct val="100000"/>
              <a:buFont typeface="Times New Roman" pitchFamily="18" charset="0"/>
              <a:buNone/>
            </a:pPr>
            <a:endParaRPr lang="fr-FR" altLang="fr-FR" sz="3600"/>
          </a:p>
          <a:p>
            <a:pPr lvl="1" hangingPunct="0">
              <a:lnSpc>
                <a:spcPct val="93000"/>
              </a:lnSpc>
              <a:buClr>
                <a:srgbClr val="000000"/>
              </a:buClr>
              <a:buSzPct val="100000"/>
              <a:buFont typeface="Times New Roman" pitchFamily="18" charset="0"/>
              <a:buNone/>
            </a:pPr>
            <a:r>
              <a:rPr lang="fr-FR" altLang="fr-FR" sz="2400"/>
              <a:t>Importance des systèmes racinaires profonds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ZoneTexte 1"/>
          <p:cNvSpPr txBox="1">
            <a:spLocks noChangeArrowheads="1"/>
          </p:cNvSpPr>
          <p:nvPr/>
        </p:nvSpPr>
        <p:spPr bwMode="auto">
          <a:xfrm>
            <a:off x="468313" y="620713"/>
            <a:ext cx="8424862"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0">
              <a:lnSpc>
                <a:spcPct val="93000"/>
              </a:lnSpc>
              <a:buClr>
                <a:srgbClr val="000000"/>
              </a:buClr>
              <a:buSzPct val="100000"/>
              <a:buFont typeface="Times New Roman" pitchFamily="18" charset="0"/>
              <a:buNone/>
            </a:pPr>
            <a:r>
              <a:rPr lang="fr-FR" altLang="fr-FR" sz="3200"/>
              <a:t>L’arbre hors forêt est fortement couplé à l’atmosphère</a:t>
            </a:r>
          </a:p>
          <a:p>
            <a:pPr hangingPunct="0">
              <a:lnSpc>
                <a:spcPct val="93000"/>
              </a:lnSpc>
              <a:buClr>
                <a:srgbClr val="000000"/>
              </a:buClr>
              <a:buSzPct val="100000"/>
              <a:buFont typeface="Times New Roman" pitchFamily="18" charset="0"/>
              <a:buNone/>
            </a:pPr>
            <a:endParaRPr lang="fr-FR" altLang="fr-FR" sz="3200"/>
          </a:p>
          <a:p>
            <a:pPr hangingPunct="0">
              <a:lnSpc>
                <a:spcPct val="93000"/>
              </a:lnSpc>
              <a:buClr>
                <a:srgbClr val="000000"/>
              </a:buClr>
              <a:buSzPct val="100000"/>
              <a:buFont typeface="Times New Roman" pitchFamily="18" charset="0"/>
              <a:buNone/>
            </a:pPr>
            <a:endParaRPr lang="fr-FR" altLang="fr-FR" sz="3200"/>
          </a:p>
          <a:p>
            <a:pPr hangingPunct="0">
              <a:lnSpc>
                <a:spcPct val="93000"/>
              </a:lnSpc>
              <a:buClr>
                <a:srgbClr val="000000"/>
              </a:buClr>
              <a:buSzPct val="100000"/>
              <a:buFont typeface="Times New Roman" pitchFamily="18" charset="0"/>
              <a:buNone/>
            </a:pPr>
            <a:r>
              <a:rPr lang="fr-FR" altLang="fr-FR" sz="2000"/>
              <a:t>Hors forêt, le contrôle climatique de l’arbre est faible : </a:t>
            </a:r>
          </a:p>
          <a:p>
            <a:pPr hangingPunct="0">
              <a:lnSpc>
                <a:spcPct val="93000"/>
              </a:lnSpc>
              <a:buClr>
                <a:srgbClr val="000000"/>
              </a:buClr>
              <a:buSzPct val="100000"/>
              <a:buFont typeface="Times New Roman" pitchFamily="18" charset="0"/>
              <a:buNone/>
            </a:pPr>
            <a:endParaRPr lang="fr-FR" altLang="fr-FR" sz="2000"/>
          </a:p>
          <a:p>
            <a:pPr hangingPunct="0">
              <a:lnSpc>
                <a:spcPct val="93000"/>
              </a:lnSpc>
              <a:buClr>
                <a:srgbClr val="000000"/>
              </a:buClr>
              <a:buSzPct val="100000"/>
              <a:buFont typeface="Times New Roman" pitchFamily="18" charset="0"/>
              <a:buNone/>
            </a:pPr>
            <a:r>
              <a:rPr lang="fr-FR" altLang="fr-FR" sz="2000"/>
              <a:t>Forte sensibilité à l’advection</a:t>
            </a:r>
          </a:p>
          <a:p>
            <a:pPr hangingPunct="0">
              <a:lnSpc>
                <a:spcPct val="93000"/>
              </a:lnSpc>
              <a:buClr>
                <a:srgbClr val="000000"/>
              </a:buClr>
              <a:buSzPct val="100000"/>
              <a:buFont typeface="Times New Roman" pitchFamily="18" charset="0"/>
              <a:buNone/>
            </a:pPr>
            <a:r>
              <a:rPr lang="fr-FR" altLang="fr-FR" sz="2000"/>
              <a:t>Éclairage violent</a:t>
            </a:r>
          </a:p>
          <a:p>
            <a:pPr hangingPunct="0">
              <a:lnSpc>
                <a:spcPct val="93000"/>
              </a:lnSpc>
              <a:buClr>
                <a:srgbClr val="000000"/>
              </a:buClr>
              <a:buSzPct val="100000"/>
              <a:buFont typeface="Times New Roman" pitchFamily="18" charset="0"/>
              <a:buNone/>
            </a:pPr>
            <a:r>
              <a:rPr lang="fr-FR" altLang="fr-FR" sz="2000"/>
              <a:t>Sollicitations mécaniques fortes</a:t>
            </a:r>
          </a:p>
          <a:p>
            <a:pPr hangingPunct="0">
              <a:lnSpc>
                <a:spcPct val="93000"/>
              </a:lnSpc>
              <a:buClr>
                <a:srgbClr val="000000"/>
              </a:buClr>
              <a:buSzPct val="100000"/>
              <a:buFont typeface="Times New Roman" pitchFamily="18" charset="0"/>
              <a:buNone/>
            </a:pPr>
            <a:r>
              <a:rPr lang="fr-FR" altLang="fr-FR" sz="2000"/>
              <a:t>Adaptations physiologiques </a:t>
            </a:r>
          </a:p>
          <a:p>
            <a:pPr hangingPunct="0">
              <a:lnSpc>
                <a:spcPct val="93000"/>
              </a:lnSpc>
              <a:buClr>
                <a:srgbClr val="000000"/>
              </a:buClr>
              <a:buSzPct val="100000"/>
              <a:buFont typeface="Times New Roman" pitchFamily="18" charset="0"/>
              <a:buNone/>
            </a:pPr>
            <a:endParaRPr lang="fr-FR" altLang="fr-FR" sz="2000"/>
          </a:p>
          <a:p>
            <a:pPr hangingPunct="0">
              <a:lnSpc>
                <a:spcPct val="93000"/>
              </a:lnSpc>
              <a:buClr>
                <a:srgbClr val="000000"/>
              </a:buClr>
              <a:buSzPct val="100000"/>
              <a:buFont typeface="Times New Roman" pitchFamily="18" charset="0"/>
              <a:buNone/>
            </a:pPr>
            <a:endParaRPr lang="fr-FR" altLang="fr-FR" sz="2000"/>
          </a:p>
          <a:p>
            <a:pPr hangingPunct="0">
              <a:lnSpc>
                <a:spcPct val="93000"/>
              </a:lnSpc>
              <a:buClr>
                <a:srgbClr val="000000"/>
              </a:buClr>
              <a:buSzPct val="100000"/>
              <a:buFont typeface="Times New Roman" pitchFamily="18" charset="0"/>
              <a:buNone/>
            </a:pPr>
            <a:r>
              <a:rPr lang="fr-FR" altLang="fr-FR" sz="2000"/>
              <a:t>Explique les crises post éclaircies, </a:t>
            </a:r>
          </a:p>
          <a:p>
            <a:pPr hangingPunct="0">
              <a:lnSpc>
                <a:spcPct val="93000"/>
              </a:lnSpc>
              <a:buClr>
                <a:srgbClr val="000000"/>
              </a:buClr>
              <a:buSzPct val="100000"/>
              <a:buFont typeface="Times New Roman" pitchFamily="18" charset="0"/>
              <a:buNone/>
            </a:pPr>
            <a:endParaRPr lang="fr-FR" altLang="fr-FR" sz="2000"/>
          </a:p>
          <a:p>
            <a:pPr hangingPunct="0">
              <a:lnSpc>
                <a:spcPct val="93000"/>
              </a:lnSpc>
              <a:buClr>
                <a:srgbClr val="000000"/>
              </a:buClr>
              <a:buSzPct val="100000"/>
              <a:buFont typeface="Times New Roman" pitchFamily="18" charset="0"/>
              <a:buNone/>
            </a:pPr>
            <a:r>
              <a:rPr lang="fr-FR" altLang="fr-FR" sz="2000"/>
              <a:t>Inversement, les cultures peuvent créer des conditions contrastées  : mais irrigué, chaumes de céréales</a:t>
            </a:r>
          </a:p>
          <a:p>
            <a:pPr hangingPunct="0">
              <a:lnSpc>
                <a:spcPct val="93000"/>
              </a:lnSpc>
              <a:buClr>
                <a:srgbClr val="000000"/>
              </a:buClr>
              <a:buSzPct val="100000"/>
              <a:buFont typeface="Times New Roman" pitchFamily="18" charset="0"/>
              <a:buNone/>
            </a:pPr>
            <a:endParaRPr lang="fr-FR" altLang="fr-FR" sz="320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IMGP0948.JPG                                                   0000A37Adisque2                        CACC69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515938"/>
            <a:ext cx="7772400" cy="627062"/>
          </a:xfrm>
        </p:spPr>
        <p:txBody>
          <a:bodyPr/>
          <a:lstStyle/>
          <a:p>
            <a:pPr eaLnBrk="1" hangingPunct="1"/>
            <a:r>
              <a:rPr lang="fr-FR" altLang="fr-FR" smtClean="0"/>
              <a:t>Arbres hors forêts et bilan hydrique</a:t>
            </a:r>
          </a:p>
        </p:txBody>
      </p:sp>
      <p:sp>
        <p:nvSpPr>
          <p:cNvPr id="66562" name="Rectangle 3"/>
          <p:cNvSpPr>
            <a:spLocks noGrp="1" noChangeArrowheads="1"/>
          </p:cNvSpPr>
          <p:nvPr>
            <p:ph type="body" idx="1"/>
          </p:nvPr>
        </p:nvSpPr>
        <p:spPr>
          <a:xfrm>
            <a:off x="0" y="1941513"/>
            <a:ext cx="6948488" cy="4114800"/>
          </a:xfrm>
        </p:spPr>
        <p:txBody>
          <a:bodyPr/>
          <a:lstStyle/>
          <a:p>
            <a:pPr eaLnBrk="1" hangingPunct="1"/>
            <a:r>
              <a:rPr lang="fr-FR" altLang="fr-FR" sz="1800" smtClean="0">
                <a:solidFill>
                  <a:schemeClr val="bg1"/>
                </a:solidFill>
              </a:rPr>
              <a:t>+20 à +60 % en biomasse dans les parcelles agroforestières</a:t>
            </a:r>
          </a:p>
          <a:p>
            <a:pPr eaLnBrk="1" hangingPunct="1"/>
            <a:endParaRPr lang="fr-FR" altLang="fr-FR" sz="1800" smtClean="0">
              <a:solidFill>
                <a:schemeClr val="bg1"/>
              </a:solidFill>
            </a:endParaRPr>
          </a:p>
          <a:p>
            <a:pPr eaLnBrk="1" hangingPunct="1"/>
            <a:r>
              <a:rPr lang="fr-FR" altLang="fr-FR" sz="1800" smtClean="0">
                <a:solidFill>
                  <a:schemeClr val="bg1"/>
                </a:solidFill>
              </a:rPr>
              <a:t>En première approximation, +20 à +60% de consommation en eau et azote</a:t>
            </a:r>
          </a:p>
          <a:p>
            <a:pPr eaLnBrk="1" hangingPunct="1"/>
            <a:endParaRPr lang="fr-FR" altLang="fr-FR" sz="1800" smtClean="0">
              <a:solidFill>
                <a:schemeClr val="bg1"/>
              </a:solidFill>
            </a:endParaRPr>
          </a:p>
          <a:p>
            <a:pPr eaLnBrk="1" hangingPunct="1"/>
            <a:r>
              <a:rPr lang="fr-FR" altLang="fr-FR" sz="1800" smtClean="0">
                <a:solidFill>
                  <a:schemeClr val="bg1"/>
                </a:solidFill>
              </a:rPr>
              <a:t>Systèmes agroforestiers pertinents là où il y a des fuites d’eau et de nitrates</a:t>
            </a:r>
          </a:p>
          <a:p>
            <a:pPr eaLnBrk="1" hangingPunct="1"/>
            <a:endParaRPr lang="fr-FR" altLang="fr-FR" sz="1800" smtClean="0">
              <a:solidFill>
                <a:schemeClr val="bg1"/>
              </a:solidFill>
            </a:endParaRPr>
          </a:p>
          <a:p>
            <a:pPr eaLnBrk="1" hangingPunct="1"/>
            <a:r>
              <a:rPr lang="fr-FR" altLang="fr-FR" sz="1800" smtClean="0">
                <a:solidFill>
                  <a:schemeClr val="bg1"/>
                </a:solidFill>
              </a:rPr>
              <a:t>L’arbre assèche le sol en profondeur en été (stockage plus efficace des pluies d’automne et d’hiver)</a:t>
            </a:r>
          </a:p>
          <a:p>
            <a:pPr eaLnBrk="1" hangingPunct="1"/>
            <a:endParaRPr lang="fr-FR" altLang="fr-FR" sz="1800" smtClean="0">
              <a:solidFill>
                <a:schemeClr val="bg1"/>
              </a:solidFill>
            </a:endParaRPr>
          </a:p>
          <a:p>
            <a:pPr eaLnBrk="1" hangingPunct="1"/>
            <a:endParaRPr lang="fr-FR" altLang="fr-FR" sz="1800" smtClean="0">
              <a:solidFill>
                <a:schemeClr val="bg1"/>
              </a:solidFill>
            </a:endParaRPr>
          </a:p>
          <a:p>
            <a:pPr eaLnBrk="1" hangingPunct="1"/>
            <a:endParaRPr lang="fr-FR" altLang="fr-FR" sz="1800" smtClean="0">
              <a:solidFill>
                <a:schemeClr val="bg1"/>
              </a:solidFill>
            </a:endParaRPr>
          </a:p>
        </p:txBody>
      </p:sp>
      <p:pic>
        <p:nvPicPr>
          <p:cNvPr id="66563" name="Picture 4" descr="C:\Temporaire\Images compressées pour envoi par mail\125-2527_IM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288" y="4076700"/>
            <a:ext cx="1603375"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685800" y="515938"/>
            <a:ext cx="7772400" cy="627062"/>
          </a:xfrm>
        </p:spPr>
        <p:txBody>
          <a:bodyPr/>
          <a:lstStyle/>
          <a:p>
            <a:pPr eaLnBrk="1" hangingPunct="1"/>
            <a:r>
              <a:rPr lang="fr-FR" altLang="fr-FR" sz="2400" smtClean="0"/>
              <a:t>Arbres hors forêt et bilan hydrique</a:t>
            </a:r>
          </a:p>
        </p:txBody>
      </p:sp>
      <p:sp>
        <p:nvSpPr>
          <p:cNvPr id="67586" name="Rectangle 3"/>
          <p:cNvSpPr>
            <a:spLocks noGrp="1" noChangeArrowheads="1"/>
          </p:cNvSpPr>
          <p:nvPr>
            <p:ph type="body" idx="1"/>
          </p:nvPr>
        </p:nvSpPr>
        <p:spPr>
          <a:xfrm>
            <a:off x="328613" y="1433513"/>
            <a:ext cx="8815387" cy="4114800"/>
          </a:xfrm>
        </p:spPr>
        <p:txBody>
          <a:bodyPr/>
          <a:lstStyle/>
          <a:p>
            <a:pPr eaLnBrk="1" hangingPunct="1"/>
            <a:r>
              <a:rPr lang="fr-FR" altLang="fr-FR" sz="1800" smtClean="0">
                <a:solidFill>
                  <a:schemeClr val="bg1"/>
                </a:solidFill>
              </a:rPr>
              <a:t>Exemple : Bilan simplifié céréales en Languedoc</a:t>
            </a:r>
          </a:p>
          <a:p>
            <a:pPr lvl="1" eaLnBrk="1" hangingPunct="1"/>
            <a:r>
              <a:rPr lang="fr-FR" altLang="fr-FR" sz="1400" smtClean="0">
                <a:solidFill>
                  <a:schemeClr val="bg1"/>
                </a:solidFill>
              </a:rPr>
              <a:t>Pluie : 900 mm</a:t>
            </a:r>
          </a:p>
          <a:p>
            <a:pPr lvl="1" eaLnBrk="1" hangingPunct="1"/>
            <a:r>
              <a:rPr lang="fr-FR" altLang="fr-FR" sz="1400" smtClean="0">
                <a:solidFill>
                  <a:schemeClr val="bg1"/>
                </a:solidFill>
              </a:rPr>
              <a:t>Evaporation du sol : 250 mm</a:t>
            </a:r>
          </a:p>
          <a:p>
            <a:pPr lvl="1" eaLnBrk="1" hangingPunct="1"/>
            <a:r>
              <a:rPr lang="fr-FR" altLang="fr-FR" sz="1400" smtClean="0">
                <a:solidFill>
                  <a:schemeClr val="bg1"/>
                </a:solidFill>
              </a:rPr>
              <a:t>Transpiration de la culture : 300 mm</a:t>
            </a:r>
          </a:p>
          <a:p>
            <a:pPr lvl="1" eaLnBrk="1" hangingPunct="1"/>
            <a:r>
              <a:rPr lang="fr-FR" altLang="fr-FR" sz="1400" smtClean="0">
                <a:solidFill>
                  <a:schemeClr val="bg1"/>
                </a:solidFill>
              </a:rPr>
              <a:t>Fuites (ruissellement + drainage) : 350 mm</a:t>
            </a:r>
          </a:p>
          <a:p>
            <a:pPr lvl="1" eaLnBrk="1" hangingPunct="1"/>
            <a:endParaRPr lang="fr-FR" altLang="fr-FR" sz="1400" smtClean="0">
              <a:solidFill>
                <a:schemeClr val="bg1"/>
              </a:solidFill>
            </a:endParaRPr>
          </a:p>
          <a:p>
            <a:pPr lvl="1" eaLnBrk="1" hangingPunct="1"/>
            <a:r>
              <a:rPr lang="fr-FR" altLang="fr-FR" sz="1400" smtClean="0">
                <a:solidFill>
                  <a:schemeClr val="bg1"/>
                </a:solidFill>
              </a:rPr>
              <a:t>Très fortes fuites, niche favorable aux systèmes agroforestiers</a:t>
            </a:r>
          </a:p>
          <a:p>
            <a:pPr lvl="1" eaLnBrk="1" hangingPunct="1"/>
            <a:endParaRPr lang="fr-FR" altLang="fr-FR" sz="1400" smtClean="0">
              <a:solidFill>
                <a:schemeClr val="bg1"/>
              </a:solidFill>
            </a:endParaRPr>
          </a:p>
          <a:p>
            <a:pPr eaLnBrk="1" hangingPunct="1"/>
            <a:r>
              <a:rPr lang="fr-FR" altLang="fr-FR" sz="1800" smtClean="0">
                <a:solidFill>
                  <a:schemeClr val="bg1"/>
                </a:solidFill>
              </a:rPr>
              <a:t>Transpiration de 50 noyers adultes par hectare = 250 mm</a:t>
            </a:r>
          </a:p>
          <a:p>
            <a:pPr eaLnBrk="1" hangingPunct="1"/>
            <a:endParaRPr lang="fr-FR" altLang="fr-FR" sz="1800" smtClean="0">
              <a:solidFill>
                <a:schemeClr val="bg1"/>
              </a:solidFill>
            </a:endParaRPr>
          </a:p>
          <a:p>
            <a:pPr lvl="1" eaLnBrk="1" hangingPunct="1"/>
            <a:r>
              <a:rPr lang="fr-FR" altLang="fr-FR" sz="1400" smtClean="0">
                <a:solidFill>
                  <a:schemeClr val="bg1"/>
                </a:solidFill>
              </a:rPr>
              <a:t>Ruissellement et drainages réduits à 100 mm?</a:t>
            </a:r>
          </a:p>
          <a:p>
            <a:pPr eaLnBrk="1" hangingPunct="1"/>
            <a:endParaRPr lang="fr-FR" altLang="fr-FR" sz="1600" smtClean="0">
              <a:solidFill>
                <a:schemeClr val="bg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81000" y="171450"/>
            <a:ext cx="8458200" cy="520700"/>
          </a:xfrm>
          <a:prstGeom prst="rect">
            <a:avLst/>
          </a:prstGeom>
          <a:noFill/>
          <a:ln>
            <a:noFill/>
          </a:ln>
          <a:effectLst/>
          <a:extLst/>
        </p:spPr>
        <p:txBody>
          <a:bodyPr lIns="89784" tIns="46688" rIns="89784" bIns="46688"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gn="ctr" hangingPunct="0">
              <a:lnSpc>
                <a:spcPct val="117000"/>
              </a:lnSpc>
              <a:buClr>
                <a:srgbClr val="FFFFCC"/>
              </a:buClr>
              <a:buSzPct val="100000"/>
              <a:buFont typeface="Times New Roman" pitchFamily="18" charset="0"/>
              <a:buNone/>
              <a:defRPr/>
            </a:pPr>
            <a:r>
              <a:rPr lang="fr-FR" b="1" dirty="0" smtClean="0">
                <a:solidFill>
                  <a:schemeClr val="bg1"/>
                </a:solidFill>
                <a:latin typeface="+mj-lt"/>
                <a:ea typeface="SimSun" charset="-122"/>
              </a:rPr>
              <a:t>Approche par modélisation : Expériences virtuelles</a:t>
            </a:r>
            <a:endParaRPr lang="en-GB" b="1" dirty="0">
              <a:solidFill>
                <a:schemeClr val="bg1"/>
              </a:solidFill>
              <a:latin typeface="+mj-lt"/>
              <a:ea typeface="SimSun" charset="-122"/>
            </a:endParaRPr>
          </a:p>
        </p:txBody>
      </p:sp>
      <p:grpSp>
        <p:nvGrpSpPr>
          <p:cNvPr id="68610" name="Groupe 107"/>
          <p:cNvGrpSpPr>
            <a:grpSpLocks/>
          </p:cNvGrpSpPr>
          <p:nvPr/>
        </p:nvGrpSpPr>
        <p:grpSpPr bwMode="auto">
          <a:xfrm>
            <a:off x="3973513" y="812800"/>
            <a:ext cx="2068512" cy="1749425"/>
            <a:chOff x="7247547" y="1316008"/>
            <a:chExt cx="3064202" cy="2446590"/>
          </a:xfrm>
        </p:grpSpPr>
        <p:sp>
          <p:nvSpPr>
            <p:cNvPr id="68643" name="ZoneTexte 21"/>
            <p:cNvSpPr txBox="1">
              <a:spLocks noChangeArrowheads="1"/>
            </p:cNvSpPr>
            <p:nvPr/>
          </p:nvSpPr>
          <p:spPr bwMode="auto">
            <a:xfrm>
              <a:off x="8800814" y="1316008"/>
              <a:ext cx="1510935" cy="64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hangingPunct="0">
                <a:lnSpc>
                  <a:spcPct val="93000"/>
                </a:lnSpc>
                <a:buClr>
                  <a:srgbClr val="000000"/>
                </a:buClr>
                <a:buSzPct val="100000"/>
                <a:buFont typeface="Times New Roman" pitchFamily="18" charset="0"/>
                <a:buNone/>
              </a:pPr>
              <a:r>
                <a:rPr lang="fr-FR" altLang="fr-FR" sz="1200">
                  <a:cs typeface="Arial" pitchFamily="34" charset="0"/>
                </a:rPr>
                <a:t>11 m x 9 m</a:t>
              </a:r>
            </a:p>
            <a:p>
              <a:pPr hangingPunct="0">
                <a:lnSpc>
                  <a:spcPct val="93000"/>
                </a:lnSpc>
                <a:buClr>
                  <a:srgbClr val="000000"/>
                </a:buClr>
                <a:buSzPct val="100000"/>
                <a:buFont typeface="Times New Roman" pitchFamily="18" charset="0"/>
                <a:buNone/>
              </a:pPr>
              <a:r>
                <a:rPr lang="fr-FR" altLang="fr-FR" sz="1200">
                  <a:cs typeface="Arial" pitchFamily="34" charset="0"/>
                </a:rPr>
                <a:t>100 tiges/ha</a:t>
              </a:r>
            </a:p>
          </p:txBody>
        </p:sp>
        <p:grpSp>
          <p:nvGrpSpPr>
            <p:cNvPr id="68644" name="Groupe 73"/>
            <p:cNvGrpSpPr>
              <a:grpSpLocks noChangeAspect="1"/>
            </p:cNvGrpSpPr>
            <p:nvPr/>
          </p:nvGrpSpPr>
          <p:grpSpPr bwMode="auto">
            <a:xfrm>
              <a:off x="7247547" y="1494598"/>
              <a:ext cx="2748207" cy="2268000"/>
              <a:chOff x="6785089" y="1926294"/>
              <a:chExt cx="3926010" cy="3240000"/>
            </a:xfrm>
          </p:grpSpPr>
          <p:grpSp>
            <p:nvGrpSpPr>
              <p:cNvPr id="70" name="Groupe 69"/>
              <p:cNvGrpSpPr/>
              <p:nvPr/>
            </p:nvGrpSpPr>
            <p:grpSpPr>
              <a:xfrm>
                <a:off x="6785089" y="1926294"/>
                <a:ext cx="3926010" cy="3240000"/>
                <a:chOff x="6785089" y="1926294"/>
                <a:chExt cx="3926010" cy="3240000"/>
              </a:xfrm>
              <a:scene3d>
                <a:camera prst="isometricOffAxis2Top"/>
                <a:lightRig rig="threePt" dir="t"/>
              </a:scene3d>
            </p:grpSpPr>
            <p:grpSp>
              <p:nvGrpSpPr>
                <p:cNvPr id="28" name="Groupe 27"/>
                <p:cNvGrpSpPr/>
                <p:nvPr/>
              </p:nvGrpSpPr>
              <p:grpSpPr>
                <a:xfrm>
                  <a:off x="6785089" y="3528768"/>
                  <a:ext cx="1980000" cy="1620000"/>
                  <a:chOff x="5346923" y="1296574"/>
                  <a:chExt cx="1980000" cy="1620000"/>
                </a:xfrm>
              </p:grpSpPr>
              <p:sp>
                <p:nvSpPr>
                  <p:cNvPr id="6" name="Rectangle 5"/>
                  <p:cNvSpPr/>
                  <p:nvPr/>
                </p:nvSpPr>
                <p:spPr>
                  <a:xfrm>
                    <a:off x="5346923" y="1296574"/>
                    <a:ext cx="1980000" cy="162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17" name="Rectangle 16"/>
                  <p:cNvSpPr/>
                  <p:nvPr/>
                </p:nvSpPr>
                <p:spPr>
                  <a:xfrm>
                    <a:off x="6246923" y="1296574"/>
                    <a:ext cx="180000" cy="162000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60" name="Groupe 59"/>
                <p:cNvGrpSpPr/>
                <p:nvPr/>
              </p:nvGrpSpPr>
              <p:grpSpPr>
                <a:xfrm>
                  <a:off x="8731099" y="3546294"/>
                  <a:ext cx="1980000" cy="1620000"/>
                  <a:chOff x="5346923" y="1296574"/>
                  <a:chExt cx="1980000" cy="1620000"/>
                </a:xfrm>
              </p:grpSpPr>
              <p:sp>
                <p:nvSpPr>
                  <p:cNvPr id="61" name="Rectangle 60"/>
                  <p:cNvSpPr/>
                  <p:nvPr/>
                </p:nvSpPr>
                <p:spPr>
                  <a:xfrm>
                    <a:off x="5346923" y="1296574"/>
                    <a:ext cx="1980000" cy="162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62" name="Rectangle 61"/>
                  <p:cNvSpPr/>
                  <p:nvPr/>
                </p:nvSpPr>
                <p:spPr>
                  <a:xfrm>
                    <a:off x="6246923" y="1296574"/>
                    <a:ext cx="180000" cy="162000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63" name="Groupe 62"/>
                <p:cNvGrpSpPr/>
                <p:nvPr/>
              </p:nvGrpSpPr>
              <p:grpSpPr>
                <a:xfrm>
                  <a:off x="6785089" y="1926294"/>
                  <a:ext cx="1980000" cy="1620000"/>
                  <a:chOff x="5346923" y="1296574"/>
                  <a:chExt cx="1980000" cy="1620000"/>
                </a:xfrm>
              </p:grpSpPr>
              <p:sp>
                <p:nvSpPr>
                  <p:cNvPr id="64" name="Rectangle 63"/>
                  <p:cNvSpPr/>
                  <p:nvPr/>
                </p:nvSpPr>
                <p:spPr>
                  <a:xfrm>
                    <a:off x="5346923" y="1296574"/>
                    <a:ext cx="1980000" cy="162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65" name="Rectangle 64"/>
                  <p:cNvSpPr/>
                  <p:nvPr/>
                </p:nvSpPr>
                <p:spPr>
                  <a:xfrm>
                    <a:off x="6246923" y="1296574"/>
                    <a:ext cx="180000" cy="162000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66" name="Groupe 65"/>
                <p:cNvGrpSpPr/>
                <p:nvPr/>
              </p:nvGrpSpPr>
              <p:grpSpPr>
                <a:xfrm>
                  <a:off x="8731099" y="1926294"/>
                  <a:ext cx="1980000" cy="1620000"/>
                  <a:chOff x="5346923" y="1296574"/>
                  <a:chExt cx="1980000" cy="1620000"/>
                </a:xfrm>
              </p:grpSpPr>
              <p:sp>
                <p:nvSpPr>
                  <p:cNvPr id="67" name="Rectangle 66"/>
                  <p:cNvSpPr/>
                  <p:nvPr/>
                </p:nvSpPr>
                <p:spPr>
                  <a:xfrm>
                    <a:off x="5346923" y="1296574"/>
                    <a:ext cx="1980000" cy="162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68" name="Rectangle 67"/>
                  <p:cNvSpPr/>
                  <p:nvPr/>
                </p:nvSpPr>
                <p:spPr>
                  <a:xfrm>
                    <a:off x="6246923" y="1296574"/>
                    <a:ext cx="180000" cy="162000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pic>
            <p:nvPicPr>
              <p:cNvPr id="68646" name="Image 7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587" y="2864861"/>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7" name="Image 2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6830" y="2470621"/>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8" name="Image 7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6998" y="3152333"/>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9" name="Image 7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8633" y="2693857"/>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8611" name="Groupe 109"/>
          <p:cNvGrpSpPr>
            <a:grpSpLocks/>
          </p:cNvGrpSpPr>
          <p:nvPr/>
        </p:nvGrpSpPr>
        <p:grpSpPr bwMode="auto">
          <a:xfrm>
            <a:off x="2011363" y="944563"/>
            <a:ext cx="2000250" cy="1433512"/>
            <a:chOff x="1045020" y="3873576"/>
            <a:chExt cx="2964741" cy="2004334"/>
          </a:xfrm>
        </p:grpSpPr>
        <p:sp>
          <p:nvSpPr>
            <p:cNvPr id="68636" name="ZoneTexte 20"/>
            <p:cNvSpPr txBox="1">
              <a:spLocks noChangeArrowheads="1"/>
            </p:cNvSpPr>
            <p:nvPr/>
          </p:nvSpPr>
          <p:spPr bwMode="auto">
            <a:xfrm>
              <a:off x="2498826" y="3873576"/>
              <a:ext cx="1510935" cy="64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hangingPunct="0">
                <a:lnSpc>
                  <a:spcPct val="93000"/>
                </a:lnSpc>
                <a:buClr>
                  <a:srgbClr val="000000"/>
                </a:buClr>
                <a:buSzPct val="100000"/>
                <a:buFont typeface="Times New Roman" pitchFamily="18" charset="0"/>
                <a:buNone/>
              </a:pPr>
              <a:r>
                <a:rPr lang="fr-FR" altLang="fr-FR" sz="1200">
                  <a:cs typeface="Arial" pitchFamily="34" charset="0"/>
                </a:rPr>
                <a:t>11 m x 5 m</a:t>
              </a:r>
            </a:p>
            <a:p>
              <a:pPr hangingPunct="0">
                <a:lnSpc>
                  <a:spcPct val="93000"/>
                </a:lnSpc>
                <a:buClr>
                  <a:srgbClr val="000000"/>
                </a:buClr>
                <a:buSzPct val="100000"/>
                <a:buFont typeface="Times New Roman" pitchFamily="18" charset="0"/>
                <a:buNone/>
              </a:pPr>
              <a:r>
                <a:rPr lang="fr-FR" altLang="fr-FR" sz="1200">
                  <a:cs typeface="Arial" pitchFamily="34" charset="0"/>
                </a:rPr>
                <a:t>180 tiges/ha</a:t>
              </a:r>
            </a:p>
          </p:txBody>
        </p:sp>
        <p:grpSp>
          <p:nvGrpSpPr>
            <p:cNvPr id="68637" name="Groupe 58"/>
            <p:cNvGrpSpPr>
              <a:grpSpLocks noChangeAspect="1"/>
            </p:cNvGrpSpPr>
            <p:nvPr/>
          </p:nvGrpSpPr>
          <p:grpSpPr bwMode="auto">
            <a:xfrm>
              <a:off x="1045020" y="4537495"/>
              <a:ext cx="2771663" cy="1340415"/>
              <a:chOff x="124205" y="1343943"/>
              <a:chExt cx="3959518" cy="1914879"/>
            </a:xfrm>
          </p:grpSpPr>
          <p:grpSp>
            <p:nvGrpSpPr>
              <p:cNvPr id="40" name="Groupe 39"/>
              <p:cNvGrpSpPr/>
              <p:nvPr/>
            </p:nvGrpSpPr>
            <p:grpSpPr>
              <a:xfrm>
                <a:off x="124205" y="1459102"/>
                <a:ext cx="3959518" cy="1799720"/>
                <a:chOff x="124205" y="1459102"/>
                <a:chExt cx="3959518" cy="1799720"/>
              </a:xfrm>
              <a:scene3d>
                <a:camera prst="isometricOffAxis2Top"/>
                <a:lightRig rig="threePt" dir="t"/>
              </a:scene3d>
            </p:grpSpPr>
            <p:grpSp>
              <p:nvGrpSpPr>
                <p:cNvPr id="27" name="Groupe 26"/>
                <p:cNvGrpSpPr/>
                <p:nvPr/>
              </p:nvGrpSpPr>
              <p:grpSpPr>
                <a:xfrm>
                  <a:off x="2103723" y="1476294"/>
                  <a:ext cx="1980000" cy="900000"/>
                  <a:chOff x="2103723" y="1476294"/>
                  <a:chExt cx="1980000" cy="900000"/>
                </a:xfrm>
              </p:grpSpPr>
              <p:sp>
                <p:nvSpPr>
                  <p:cNvPr id="5" name="Rectangle 4"/>
                  <p:cNvSpPr/>
                  <p:nvPr/>
                </p:nvSpPr>
                <p:spPr>
                  <a:xfrm>
                    <a:off x="2103723" y="1476294"/>
                    <a:ext cx="1980000" cy="90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18" name="Rectangle 17"/>
                  <p:cNvSpPr/>
                  <p:nvPr/>
                </p:nvSpPr>
                <p:spPr>
                  <a:xfrm>
                    <a:off x="3003723" y="1476574"/>
                    <a:ext cx="180000" cy="89972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31" name="Groupe 30"/>
                <p:cNvGrpSpPr/>
                <p:nvPr/>
              </p:nvGrpSpPr>
              <p:grpSpPr>
                <a:xfrm>
                  <a:off x="124205" y="1459102"/>
                  <a:ext cx="1980000" cy="900000"/>
                  <a:chOff x="2103723" y="1476294"/>
                  <a:chExt cx="1980000" cy="900000"/>
                </a:xfrm>
              </p:grpSpPr>
              <p:sp>
                <p:nvSpPr>
                  <p:cNvPr id="32" name="Rectangle 31"/>
                  <p:cNvSpPr/>
                  <p:nvPr/>
                </p:nvSpPr>
                <p:spPr>
                  <a:xfrm>
                    <a:off x="2103723" y="1476294"/>
                    <a:ext cx="1980000" cy="90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33" name="Rectangle 32"/>
                  <p:cNvSpPr/>
                  <p:nvPr/>
                </p:nvSpPr>
                <p:spPr>
                  <a:xfrm>
                    <a:off x="3003723" y="1476574"/>
                    <a:ext cx="180000" cy="89972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34" name="Groupe 33"/>
                <p:cNvGrpSpPr/>
                <p:nvPr/>
              </p:nvGrpSpPr>
              <p:grpSpPr>
                <a:xfrm>
                  <a:off x="124205" y="2358822"/>
                  <a:ext cx="1980000" cy="900000"/>
                  <a:chOff x="2103723" y="1476294"/>
                  <a:chExt cx="1980000" cy="900000"/>
                </a:xfrm>
              </p:grpSpPr>
              <p:sp>
                <p:nvSpPr>
                  <p:cNvPr id="35" name="Rectangle 34"/>
                  <p:cNvSpPr/>
                  <p:nvPr/>
                </p:nvSpPr>
                <p:spPr>
                  <a:xfrm>
                    <a:off x="2103723" y="1476294"/>
                    <a:ext cx="1980000" cy="90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36" name="Rectangle 35"/>
                  <p:cNvSpPr/>
                  <p:nvPr/>
                </p:nvSpPr>
                <p:spPr>
                  <a:xfrm>
                    <a:off x="3003723" y="1476574"/>
                    <a:ext cx="180000" cy="89972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37" name="Groupe 36"/>
                <p:cNvGrpSpPr/>
                <p:nvPr/>
              </p:nvGrpSpPr>
              <p:grpSpPr>
                <a:xfrm>
                  <a:off x="2103723" y="2358542"/>
                  <a:ext cx="1980000" cy="900000"/>
                  <a:chOff x="2103723" y="1476294"/>
                  <a:chExt cx="1980000" cy="900000"/>
                </a:xfrm>
              </p:grpSpPr>
              <p:sp>
                <p:nvSpPr>
                  <p:cNvPr id="38" name="Rectangle 37"/>
                  <p:cNvSpPr/>
                  <p:nvPr/>
                </p:nvSpPr>
                <p:spPr>
                  <a:xfrm>
                    <a:off x="2103723" y="1476294"/>
                    <a:ext cx="1980000" cy="900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39" name="Rectangle 38"/>
                  <p:cNvSpPr/>
                  <p:nvPr/>
                </p:nvSpPr>
                <p:spPr>
                  <a:xfrm>
                    <a:off x="3003723" y="1476574"/>
                    <a:ext cx="180000" cy="89972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pic>
            <p:nvPicPr>
              <p:cNvPr id="68639" name="Image 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461" y="1343943"/>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0" name="Image 4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419" y="1570621"/>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1" name="Image 4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9508" y="1588373"/>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2" name="Image 4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5508" y="1859435"/>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8612" name="ZoneTexte 18"/>
          <p:cNvSpPr txBox="1">
            <a:spLocks noChangeArrowheads="1"/>
          </p:cNvSpPr>
          <p:nvPr/>
        </p:nvSpPr>
        <p:spPr bwMode="auto">
          <a:xfrm>
            <a:off x="595313" y="1773238"/>
            <a:ext cx="14541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059" tIns="39530" rIns="79059" bIns="39530">
            <a:spAutoFit/>
          </a:bodyPr>
          <a:lstStyle/>
          <a:p>
            <a:pPr algn="ctr" hangingPunct="0">
              <a:lnSpc>
                <a:spcPct val="93000"/>
              </a:lnSpc>
              <a:buClr>
                <a:srgbClr val="000000"/>
              </a:buClr>
              <a:buSzPct val="100000"/>
              <a:buFont typeface="Times New Roman" pitchFamily="18" charset="0"/>
              <a:buNone/>
            </a:pPr>
            <a:r>
              <a:rPr lang="fr-FR" altLang="fr-FR" sz="1200">
                <a:cs typeface="Arial" pitchFamily="34" charset="0"/>
              </a:rPr>
              <a:t>7 m x 7 m</a:t>
            </a:r>
          </a:p>
          <a:p>
            <a:pPr algn="ctr" hangingPunct="0">
              <a:lnSpc>
                <a:spcPct val="93000"/>
              </a:lnSpc>
              <a:buClr>
                <a:srgbClr val="000000"/>
              </a:buClr>
              <a:buSzPct val="100000"/>
              <a:buFont typeface="Times New Roman" pitchFamily="18" charset="0"/>
              <a:buNone/>
            </a:pPr>
            <a:r>
              <a:rPr lang="fr-FR" altLang="fr-FR" sz="1200">
                <a:cs typeface="Arial" pitchFamily="34" charset="0"/>
              </a:rPr>
              <a:t>200 tiges/ha</a:t>
            </a:r>
          </a:p>
          <a:p>
            <a:pPr algn="ctr" hangingPunct="0">
              <a:lnSpc>
                <a:spcPct val="93000"/>
              </a:lnSpc>
              <a:buClr>
                <a:srgbClr val="000000"/>
              </a:buClr>
              <a:buSzPct val="100000"/>
              <a:buFont typeface="Times New Roman" pitchFamily="18" charset="0"/>
              <a:buNone/>
            </a:pPr>
            <a:r>
              <a:rPr lang="fr-FR" altLang="fr-FR" sz="1200">
                <a:cs typeface="Arial" pitchFamily="34" charset="0"/>
              </a:rPr>
              <a:t>(= témoin forestier)</a:t>
            </a:r>
          </a:p>
        </p:txBody>
      </p:sp>
      <p:grpSp>
        <p:nvGrpSpPr>
          <p:cNvPr id="68613" name="Groupe 68"/>
          <p:cNvGrpSpPr>
            <a:grpSpLocks noChangeAspect="1"/>
          </p:cNvGrpSpPr>
          <p:nvPr/>
        </p:nvGrpSpPr>
        <p:grpSpPr bwMode="auto">
          <a:xfrm>
            <a:off x="1117600" y="881063"/>
            <a:ext cx="1190625" cy="1262062"/>
            <a:chOff x="279508" y="3489374"/>
            <a:chExt cx="2520000" cy="2520000"/>
          </a:xfrm>
        </p:grpSpPr>
        <p:grpSp>
          <p:nvGrpSpPr>
            <p:cNvPr id="54" name="Groupe 53"/>
            <p:cNvGrpSpPr/>
            <p:nvPr/>
          </p:nvGrpSpPr>
          <p:grpSpPr>
            <a:xfrm>
              <a:off x="279508" y="3489374"/>
              <a:ext cx="2520000" cy="2520000"/>
              <a:chOff x="1133369" y="3485108"/>
              <a:chExt cx="2520000" cy="2520000"/>
            </a:xfrm>
            <a:scene3d>
              <a:camera prst="isometricOffAxis2Top"/>
              <a:lightRig rig="threePt" dir="t"/>
            </a:scene3d>
          </p:grpSpPr>
          <p:grpSp>
            <p:nvGrpSpPr>
              <p:cNvPr id="3" name="Groupe 2"/>
              <p:cNvGrpSpPr/>
              <p:nvPr/>
            </p:nvGrpSpPr>
            <p:grpSpPr>
              <a:xfrm>
                <a:off x="2393369" y="4745108"/>
                <a:ext cx="1260000" cy="1260000"/>
                <a:chOff x="810419" y="3582718"/>
                <a:chExt cx="1260000" cy="1260000"/>
              </a:xfrm>
            </p:grpSpPr>
            <p:sp>
              <p:nvSpPr>
                <p:cNvPr id="2" name="Rectangle 1"/>
                <p:cNvSpPr/>
                <p:nvPr/>
              </p:nvSpPr>
              <p:spPr>
                <a:xfrm>
                  <a:off x="810419" y="3582718"/>
                  <a:ext cx="1260000" cy="126000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dirty="0"/>
                </a:p>
              </p:txBody>
            </p:sp>
            <p:sp>
              <p:nvSpPr>
                <p:cNvPr id="14" name="Rectangle 13"/>
                <p:cNvSpPr/>
                <p:nvPr/>
              </p:nvSpPr>
              <p:spPr>
                <a:xfrm>
                  <a:off x="1350419" y="3582718"/>
                  <a:ext cx="180000" cy="126000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45" name="Groupe 44"/>
              <p:cNvGrpSpPr/>
              <p:nvPr/>
            </p:nvGrpSpPr>
            <p:grpSpPr>
              <a:xfrm>
                <a:off x="2393369" y="3489374"/>
                <a:ext cx="1260000" cy="1260000"/>
                <a:chOff x="810419" y="3582718"/>
                <a:chExt cx="1260000" cy="1260000"/>
              </a:xfrm>
            </p:grpSpPr>
            <p:sp>
              <p:nvSpPr>
                <p:cNvPr id="46" name="Rectangle 45"/>
                <p:cNvSpPr/>
                <p:nvPr/>
              </p:nvSpPr>
              <p:spPr>
                <a:xfrm>
                  <a:off x="810419" y="3582718"/>
                  <a:ext cx="1260000" cy="126000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dirty="0"/>
                </a:p>
              </p:txBody>
            </p:sp>
            <p:sp>
              <p:nvSpPr>
                <p:cNvPr id="47" name="Rectangle 46"/>
                <p:cNvSpPr/>
                <p:nvPr/>
              </p:nvSpPr>
              <p:spPr>
                <a:xfrm>
                  <a:off x="1350419" y="3582718"/>
                  <a:ext cx="180000" cy="126000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48" name="Groupe 47"/>
              <p:cNvGrpSpPr/>
              <p:nvPr/>
            </p:nvGrpSpPr>
            <p:grpSpPr>
              <a:xfrm>
                <a:off x="1133369" y="3485108"/>
                <a:ext cx="1260000" cy="1260000"/>
                <a:chOff x="810419" y="3582718"/>
                <a:chExt cx="1260000" cy="1260000"/>
              </a:xfrm>
            </p:grpSpPr>
            <p:sp>
              <p:nvSpPr>
                <p:cNvPr id="49" name="Rectangle 48"/>
                <p:cNvSpPr/>
                <p:nvPr/>
              </p:nvSpPr>
              <p:spPr>
                <a:xfrm>
                  <a:off x="810419" y="3582718"/>
                  <a:ext cx="1260000" cy="126000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dirty="0"/>
                </a:p>
              </p:txBody>
            </p:sp>
            <p:sp>
              <p:nvSpPr>
                <p:cNvPr id="50" name="Rectangle 49"/>
                <p:cNvSpPr/>
                <p:nvPr/>
              </p:nvSpPr>
              <p:spPr>
                <a:xfrm>
                  <a:off x="1350419" y="3582718"/>
                  <a:ext cx="180000" cy="126000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51" name="Groupe 50"/>
              <p:cNvGrpSpPr/>
              <p:nvPr/>
            </p:nvGrpSpPr>
            <p:grpSpPr>
              <a:xfrm>
                <a:off x="1133369" y="4739849"/>
                <a:ext cx="1260000" cy="1260000"/>
                <a:chOff x="810419" y="3582718"/>
                <a:chExt cx="1260000" cy="1260000"/>
              </a:xfrm>
            </p:grpSpPr>
            <p:sp>
              <p:nvSpPr>
                <p:cNvPr id="52" name="Rectangle 51"/>
                <p:cNvSpPr/>
                <p:nvPr/>
              </p:nvSpPr>
              <p:spPr>
                <a:xfrm>
                  <a:off x="810419" y="3582718"/>
                  <a:ext cx="1260000" cy="126000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dirty="0"/>
                </a:p>
              </p:txBody>
            </p:sp>
            <p:sp>
              <p:nvSpPr>
                <p:cNvPr id="53" name="Rectangle 52"/>
                <p:cNvSpPr/>
                <p:nvPr/>
              </p:nvSpPr>
              <p:spPr>
                <a:xfrm>
                  <a:off x="1350419" y="3582718"/>
                  <a:ext cx="180000" cy="126000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pic>
          <p:nvPicPr>
            <p:cNvPr id="68632" name="Image 5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508" y="3729679"/>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3" name="Image 5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083" y="4060155"/>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4" name="Image 5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1508" y="3895065"/>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5" name="Image 5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508" y="4250845"/>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614" name="Groupe 108"/>
          <p:cNvGrpSpPr>
            <a:grpSpLocks/>
          </p:cNvGrpSpPr>
          <p:nvPr/>
        </p:nvGrpSpPr>
        <p:grpSpPr bwMode="auto">
          <a:xfrm>
            <a:off x="4135438" y="2028825"/>
            <a:ext cx="3230562" cy="1982788"/>
            <a:chOff x="3186683" y="2934702"/>
            <a:chExt cx="4788000" cy="2772112"/>
          </a:xfrm>
        </p:grpSpPr>
        <p:sp>
          <p:nvSpPr>
            <p:cNvPr id="68624" name="ZoneTexte 22"/>
            <p:cNvSpPr txBox="1">
              <a:spLocks noChangeArrowheads="1"/>
            </p:cNvSpPr>
            <p:nvPr/>
          </p:nvSpPr>
          <p:spPr bwMode="auto">
            <a:xfrm>
              <a:off x="5619463" y="3049744"/>
              <a:ext cx="1510649" cy="64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hangingPunct="0">
                <a:lnSpc>
                  <a:spcPct val="93000"/>
                </a:lnSpc>
                <a:buClr>
                  <a:srgbClr val="000000"/>
                </a:buClr>
                <a:buSzPct val="100000"/>
                <a:buFont typeface="Times New Roman" pitchFamily="18" charset="0"/>
                <a:buNone/>
              </a:pPr>
              <a:r>
                <a:rPr lang="fr-FR" altLang="fr-FR" sz="1200">
                  <a:cs typeface="Arial" pitchFamily="34" charset="0"/>
                </a:rPr>
                <a:t>19 m x 11 m</a:t>
              </a:r>
            </a:p>
            <a:p>
              <a:pPr hangingPunct="0">
                <a:lnSpc>
                  <a:spcPct val="93000"/>
                </a:lnSpc>
                <a:buClr>
                  <a:srgbClr val="000000"/>
                </a:buClr>
                <a:buSzPct val="100000"/>
                <a:buFont typeface="Times New Roman" pitchFamily="18" charset="0"/>
                <a:buNone/>
              </a:pPr>
              <a:r>
                <a:rPr lang="fr-FR" altLang="fr-FR" sz="1200">
                  <a:cs typeface="Arial" pitchFamily="34" charset="0"/>
                </a:rPr>
                <a:t>50 tiges/ha</a:t>
              </a:r>
            </a:p>
          </p:txBody>
        </p:sp>
        <p:grpSp>
          <p:nvGrpSpPr>
            <p:cNvPr id="68625" name="Groupe 88"/>
            <p:cNvGrpSpPr>
              <a:grpSpLocks noChangeAspect="1"/>
            </p:cNvGrpSpPr>
            <p:nvPr/>
          </p:nvGrpSpPr>
          <p:grpSpPr bwMode="auto">
            <a:xfrm>
              <a:off x="3186683" y="2934702"/>
              <a:ext cx="4788000" cy="2772112"/>
              <a:chOff x="3819190" y="2034406"/>
              <a:chExt cx="6840000" cy="3960160"/>
            </a:xfrm>
          </p:grpSpPr>
          <p:grpSp>
            <p:nvGrpSpPr>
              <p:cNvPr id="84" name="Groupe 83"/>
              <p:cNvGrpSpPr/>
              <p:nvPr/>
            </p:nvGrpSpPr>
            <p:grpSpPr>
              <a:xfrm>
                <a:off x="3819190" y="2034406"/>
                <a:ext cx="6840000" cy="3960160"/>
                <a:chOff x="6607099" y="3763640"/>
                <a:chExt cx="6840000" cy="3960160"/>
              </a:xfrm>
              <a:scene3d>
                <a:camera prst="isometricOffAxis2Top"/>
                <a:lightRig rig="threePt" dir="t"/>
              </a:scene3d>
            </p:grpSpPr>
            <p:grpSp>
              <p:nvGrpSpPr>
                <p:cNvPr id="26" name="Groupe 25"/>
                <p:cNvGrpSpPr/>
                <p:nvPr/>
              </p:nvGrpSpPr>
              <p:grpSpPr>
                <a:xfrm>
                  <a:off x="6607099" y="3763640"/>
                  <a:ext cx="3420000" cy="1980000"/>
                  <a:chOff x="6931099" y="3654806"/>
                  <a:chExt cx="3420000" cy="1980000"/>
                </a:xfrm>
                <a:pattFill prst="pct5">
                  <a:fgClr>
                    <a:schemeClr val="accent1"/>
                  </a:fgClr>
                  <a:bgClr>
                    <a:schemeClr val="bg1"/>
                  </a:bgClr>
                </a:pattFill>
              </p:grpSpPr>
              <p:sp>
                <p:nvSpPr>
                  <p:cNvPr id="7" name="Rectangle 6"/>
                  <p:cNvSpPr/>
                  <p:nvPr/>
                </p:nvSpPr>
                <p:spPr>
                  <a:xfrm>
                    <a:off x="6931099" y="3654806"/>
                    <a:ext cx="3420000" cy="198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16" name="Rectangle 15"/>
                  <p:cNvSpPr/>
                  <p:nvPr/>
                </p:nvSpPr>
                <p:spPr>
                  <a:xfrm>
                    <a:off x="8551099" y="3654966"/>
                    <a:ext cx="180000" cy="1979840"/>
                  </a:xfrm>
                  <a:prstGeom prst="rect">
                    <a:avLst/>
                  </a:prstGeom>
                  <a:solidFill>
                    <a:schemeClr val="bg1">
                      <a:alpha val="5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75" name="Groupe 74"/>
                <p:cNvGrpSpPr/>
                <p:nvPr/>
              </p:nvGrpSpPr>
              <p:grpSpPr>
                <a:xfrm>
                  <a:off x="10027099" y="3763640"/>
                  <a:ext cx="3420000" cy="1980000"/>
                  <a:chOff x="6931099" y="3654806"/>
                  <a:chExt cx="3420000" cy="1980000"/>
                </a:xfrm>
                <a:pattFill prst="pct5">
                  <a:fgClr>
                    <a:schemeClr val="accent1"/>
                  </a:fgClr>
                  <a:bgClr>
                    <a:schemeClr val="bg1"/>
                  </a:bgClr>
                </a:pattFill>
              </p:grpSpPr>
              <p:sp>
                <p:nvSpPr>
                  <p:cNvPr id="76" name="Rectangle 75"/>
                  <p:cNvSpPr/>
                  <p:nvPr/>
                </p:nvSpPr>
                <p:spPr>
                  <a:xfrm>
                    <a:off x="6931099" y="3654806"/>
                    <a:ext cx="3420000" cy="198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77" name="Rectangle 76"/>
                  <p:cNvSpPr/>
                  <p:nvPr/>
                </p:nvSpPr>
                <p:spPr>
                  <a:xfrm>
                    <a:off x="8551099" y="3654966"/>
                    <a:ext cx="180000" cy="1979840"/>
                  </a:xfrm>
                  <a:prstGeom prst="rect">
                    <a:avLst/>
                  </a:prstGeom>
                  <a:solidFill>
                    <a:schemeClr val="bg1">
                      <a:alpha val="5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78" name="Groupe 77"/>
                <p:cNvGrpSpPr/>
                <p:nvPr/>
              </p:nvGrpSpPr>
              <p:grpSpPr>
                <a:xfrm>
                  <a:off x="6607099" y="5743640"/>
                  <a:ext cx="3420000" cy="1980000"/>
                  <a:chOff x="6931099" y="3654806"/>
                  <a:chExt cx="3420000" cy="1980000"/>
                </a:xfrm>
                <a:pattFill prst="pct5">
                  <a:fgClr>
                    <a:schemeClr val="accent1"/>
                  </a:fgClr>
                  <a:bgClr>
                    <a:schemeClr val="bg1"/>
                  </a:bgClr>
                </a:pattFill>
              </p:grpSpPr>
              <p:sp>
                <p:nvSpPr>
                  <p:cNvPr id="79" name="Rectangle 78"/>
                  <p:cNvSpPr/>
                  <p:nvPr/>
                </p:nvSpPr>
                <p:spPr>
                  <a:xfrm>
                    <a:off x="6931099" y="3654806"/>
                    <a:ext cx="3420000" cy="198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80" name="Rectangle 79"/>
                  <p:cNvSpPr/>
                  <p:nvPr/>
                </p:nvSpPr>
                <p:spPr>
                  <a:xfrm>
                    <a:off x="8551099" y="3654966"/>
                    <a:ext cx="180000" cy="1979840"/>
                  </a:xfrm>
                  <a:prstGeom prst="rect">
                    <a:avLst/>
                  </a:prstGeom>
                  <a:solidFill>
                    <a:schemeClr val="bg1">
                      <a:alpha val="5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81" name="Groupe 80"/>
                <p:cNvGrpSpPr/>
                <p:nvPr/>
              </p:nvGrpSpPr>
              <p:grpSpPr>
                <a:xfrm>
                  <a:off x="10027099" y="5743800"/>
                  <a:ext cx="3420000" cy="1980000"/>
                  <a:chOff x="6931099" y="3654806"/>
                  <a:chExt cx="3420000" cy="1980000"/>
                </a:xfrm>
                <a:pattFill prst="pct5">
                  <a:fgClr>
                    <a:schemeClr val="accent1"/>
                  </a:fgClr>
                  <a:bgClr>
                    <a:schemeClr val="bg1"/>
                  </a:bgClr>
                </a:pattFill>
              </p:grpSpPr>
              <p:sp>
                <p:nvSpPr>
                  <p:cNvPr id="82" name="Rectangle 81"/>
                  <p:cNvSpPr/>
                  <p:nvPr/>
                </p:nvSpPr>
                <p:spPr>
                  <a:xfrm>
                    <a:off x="6931099" y="3654806"/>
                    <a:ext cx="3420000" cy="198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83" name="Rectangle 82"/>
                  <p:cNvSpPr/>
                  <p:nvPr/>
                </p:nvSpPr>
                <p:spPr>
                  <a:xfrm>
                    <a:off x="8551099" y="3654966"/>
                    <a:ext cx="180000" cy="1979840"/>
                  </a:xfrm>
                  <a:prstGeom prst="rect">
                    <a:avLst/>
                  </a:prstGeom>
                  <a:solidFill>
                    <a:schemeClr val="bg1">
                      <a:alpha val="5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pic>
            <p:nvPicPr>
              <p:cNvPr id="68627" name="Image 8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099" y="3272234"/>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8" name="Image 8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3099" y="3822940"/>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9" name="Image 8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3281" y="2808962"/>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0" name="Image 8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5281" y="3316831"/>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8615" name="Groupe 110"/>
          <p:cNvGrpSpPr>
            <a:grpSpLocks/>
          </p:cNvGrpSpPr>
          <p:nvPr/>
        </p:nvGrpSpPr>
        <p:grpSpPr bwMode="auto">
          <a:xfrm>
            <a:off x="1092200" y="1827213"/>
            <a:ext cx="3233738" cy="3432175"/>
            <a:chOff x="5020589" y="4220253"/>
            <a:chExt cx="4790830" cy="4798929"/>
          </a:xfrm>
        </p:grpSpPr>
        <p:sp>
          <p:nvSpPr>
            <p:cNvPr id="68617" name="ZoneTexte 23"/>
            <p:cNvSpPr txBox="1">
              <a:spLocks noChangeArrowheads="1"/>
            </p:cNvSpPr>
            <p:nvPr/>
          </p:nvSpPr>
          <p:spPr bwMode="auto">
            <a:xfrm>
              <a:off x="5131394" y="7316597"/>
              <a:ext cx="1527559" cy="64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hangingPunct="0">
                <a:lnSpc>
                  <a:spcPct val="93000"/>
                </a:lnSpc>
                <a:buClr>
                  <a:srgbClr val="000000"/>
                </a:buClr>
                <a:buSzPct val="100000"/>
                <a:buFont typeface="Times New Roman" pitchFamily="18" charset="0"/>
                <a:buNone/>
              </a:pPr>
              <a:r>
                <a:rPr lang="fr-FR" altLang="fr-FR" sz="1200">
                  <a:cs typeface="Arial" pitchFamily="34" charset="0"/>
                </a:rPr>
                <a:t>19 m x 19 m</a:t>
              </a:r>
            </a:p>
            <a:p>
              <a:pPr hangingPunct="0">
                <a:lnSpc>
                  <a:spcPct val="93000"/>
                </a:lnSpc>
                <a:buClr>
                  <a:srgbClr val="000000"/>
                </a:buClr>
                <a:buSzPct val="100000"/>
                <a:buFont typeface="Times New Roman" pitchFamily="18" charset="0"/>
                <a:buNone/>
              </a:pPr>
              <a:r>
                <a:rPr lang="fr-FR" altLang="fr-FR" sz="1200">
                  <a:cs typeface="Arial" pitchFamily="34" charset="0"/>
                </a:rPr>
                <a:t>30 tiges/ha</a:t>
              </a:r>
            </a:p>
          </p:txBody>
        </p:sp>
        <p:grpSp>
          <p:nvGrpSpPr>
            <p:cNvPr id="68618" name="Groupe 105"/>
            <p:cNvGrpSpPr>
              <a:grpSpLocks noChangeAspect="1"/>
            </p:cNvGrpSpPr>
            <p:nvPr/>
          </p:nvGrpSpPr>
          <p:grpSpPr bwMode="auto">
            <a:xfrm>
              <a:off x="5020589" y="4220253"/>
              <a:ext cx="4790830" cy="4798929"/>
              <a:chOff x="5922987" y="2404303"/>
              <a:chExt cx="6844043" cy="6855613"/>
            </a:xfrm>
          </p:grpSpPr>
          <p:grpSp>
            <p:nvGrpSpPr>
              <p:cNvPr id="99" name="Groupe 98"/>
              <p:cNvGrpSpPr/>
              <p:nvPr/>
            </p:nvGrpSpPr>
            <p:grpSpPr>
              <a:xfrm>
                <a:off x="5922987" y="2404303"/>
                <a:ext cx="6844043" cy="6855613"/>
                <a:chOff x="5922987" y="2404303"/>
                <a:chExt cx="6844043" cy="6855613"/>
              </a:xfrm>
              <a:scene3d>
                <a:camera prst="isometricOffAxis2Top"/>
                <a:lightRig rig="threePt" dir="t"/>
              </a:scene3d>
            </p:grpSpPr>
            <p:grpSp>
              <p:nvGrpSpPr>
                <p:cNvPr id="25" name="Groupe 24"/>
                <p:cNvGrpSpPr/>
                <p:nvPr/>
              </p:nvGrpSpPr>
              <p:grpSpPr>
                <a:xfrm>
                  <a:off x="5922987" y="5829774"/>
                  <a:ext cx="3420000" cy="3430142"/>
                  <a:chOff x="2898651" y="3654966"/>
                  <a:chExt cx="3420000" cy="3430142"/>
                </a:xfrm>
              </p:grpSpPr>
              <p:sp>
                <p:nvSpPr>
                  <p:cNvPr id="8" name="Rectangle 7"/>
                  <p:cNvSpPr/>
                  <p:nvPr/>
                </p:nvSpPr>
                <p:spPr>
                  <a:xfrm>
                    <a:off x="2898651" y="3654966"/>
                    <a:ext cx="3420000" cy="342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15" name="Rectangle 14"/>
                  <p:cNvSpPr/>
                  <p:nvPr/>
                </p:nvSpPr>
                <p:spPr>
                  <a:xfrm>
                    <a:off x="4518651" y="3665108"/>
                    <a:ext cx="180000" cy="342000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90" name="Groupe 89"/>
                <p:cNvGrpSpPr/>
                <p:nvPr/>
              </p:nvGrpSpPr>
              <p:grpSpPr>
                <a:xfrm>
                  <a:off x="9342987" y="5824303"/>
                  <a:ext cx="3420000" cy="3430142"/>
                  <a:chOff x="2898651" y="3654966"/>
                  <a:chExt cx="3420000" cy="3430142"/>
                </a:xfrm>
              </p:grpSpPr>
              <p:sp>
                <p:nvSpPr>
                  <p:cNvPr id="91" name="Rectangle 90"/>
                  <p:cNvSpPr/>
                  <p:nvPr/>
                </p:nvSpPr>
                <p:spPr>
                  <a:xfrm>
                    <a:off x="2898651" y="3654966"/>
                    <a:ext cx="3420000" cy="342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92" name="Rectangle 91"/>
                  <p:cNvSpPr/>
                  <p:nvPr/>
                </p:nvSpPr>
                <p:spPr>
                  <a:xfrm>
                    <a:off x="4518651" y="3665108"/>
                    <a:ext cx="180000" cy="342000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93" name="Groupe 92"/>
                <p:cNvGrpSpPr/>
                <p:nvPr/>
              </p:nvGrpSpPr>
              <p:grpSpPr>
                <a:xfrm>
                  <a:off x="9347030" y="2409774"/>
                  <a:ext cx="3420000" cy="3430142"/>
                  <a:chOff x="2898651" y="3654966"/>
                  <a:chExt cx="3420000" cy="3430142"/>
                </a:xfrm>
              </p:grpSpPr>
              <p:sp>
                <p:nvSpPr>
                  <p:cNvPr id="94" name="Rectangle 93"/>
                  <p:cNvSpPr/>
                  <p:nvPr/>
                </p:nvSpPr>
                <p:spPr>
                  <a:xfrm>
                    <a:off x="2898651" y="3654966"/>
                    <a:ext cx="3420000" cy="342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95" name="Rectangle 94"/>
                  <p:cNvSpPr/>
                  <p:nvPr/>
                </p:nvSpPr>
                <p:spPr>
                  <a:xfrm>
                    <a:off x="4518651" y="3665108"/>
                    <a:ext cx="180000" cy="342000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nvGrpSpPr>
                <p:cNvPr id="96" name="Groupe 95"/>
                <p:cNvGrpSpPr/>
                <p:nvPr/>
              </p:nvGrpSpPr>
              <p:grpSpPr>
                <a:xfrm>
                  <a:off x="5922987" y="2404303"/>
                  <a:ext cx="3420000" cy="3430142"/>
                  <a:chOff x="2898651" y="3654966"/>
                  <a:chExt cx="3420000" cy="3430142"/>
                </a:xfrm>
              </p:grpSpPr>
              <p:sp>
                <p:nvSpPr>
                  <p:cNvPr id="97" name="Rectangle 96"/>
                  <p:cNvSpPr/>
                  <p:nvPr/>
                </p:nvSpPr>
                <p:spPr>
                  <a:xfrm>
                    <a:off x="2898651" y="3654966"/>
                    <a:ext cx="3420000" cy="342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sp>
                <p:nvSpPr>
                  <p:cNvPr id="98" name="Rectangle 97"/>
                  <p:cNvSpPr/>
                  <p:nvPr/>
                </p:nvSpPr>
                <p:spPr>
                  <a:xfrm>
                    <a:off x="4518651" y="3665108"/>
                    <a:ext cx="180000" cy="3420000"/>
                  </a:xfrm>
                  <a:prstGeom prst="rect">
                    <a:avLst/>
                  </a:prstGeom>
                  <a:solidFill>
                    <a:schemeClr val="tx1">
                      <a:lumMod val="75000"/>
                      <a:lumOff val="25000"/>
                      <a:alpha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sz="1200"/>
                  </a:p>
                </p:txBody>
              </p:sp>
            </p:grpSp>
          </p:grpSp>
          <p:pic>
            <p:nvPicPr>
              <p:cNvPr id="68620" name="Image 10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47471" y="4872514"/>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Image 10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185" y="5379374"/>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Image 10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6185" y="4454115"/>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3" name="Image 10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7104" y="5788233"/>
                <a:ext cx="828000" cy="78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8616" name="ZoneTexte 112"/>
          <p:cNvSpPr txBox="1">
            <a:spLocks noChangeArrowheads="1"/>
          </p:cNvSpPr>
          <p:nvPr/>
        </p:nvSpPr>
        <p:spPr bwMode="auto">
          <a:xfrm>
            <a:off x="2373313" y="5251450"/>
            <a:ext cx="644366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059" tIns="39530" rIns="79059" bIns="39530">
            <a:spAutoFit/>
          </a:bodyPr>
          <a:lstStyle>
            <a:lvl1pPr marL="295275" indent="-2952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pPr>
              <a:buFont typeface="Arial" pitchFamily="34" charset="0"/>
              <a:buChar char="•"/>
            </a:pPr>
            <a:r>
              <a:rPr lang="fr-FR" altLang="fr-FR"/>
              <a:t>Motifs de plantation</a:t>
            </a:r>
          </a:p>
          <a:p>
            <a:pPr>
              <a:buFont typeface="Arial" pitchFamily="34" charset="0"/>
              <a:buChar char="•"/>
            </a:pPr>
            <a:r>
              <a:rPr lang="fr-FR" altLang="fr-FR"/>
              <a:t>Types de cultures intercalaires</a:t>
            </a:r>
          </a:p>
          <a:p>
            <a:pPr>
              <a:buFont typeface="Arial" pitchFamily="34" charset="0"/>
              <a:buChar char="•"/>
            </a:pPr>
            <a:r>
              <a:rPr lang="fr-FR" altLang="fr-FR"/>
              <a:t>Orientations des lignes d’arbres : Nord-Sud / Est-Ouest</a:t>
            </a:r>
          </a:p>
          <a:p>
            <a:pPr>
              <a:buFont typeface="Arial" pitchFamily="34" charset="0"/>
              <a:buChar char="•"/>
            </a:pPr>
            <a:r>
              <a:rPr lang="fr-FR" altLang="fr-FR"/>
              <a:t>Variabilité climatique</a:t>
            </a:r>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1196975"/>
            <a:ext cx="7445375" cy="50085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0658" name="Rectangle 3"/>
          <p:cNvSpPr>
            <a:spLocks noGrp="1" noChangeArrowheads="1"/>
          </p:cNvSpPr>
          <p:nvPr>
            <p:ph type="title"/>
          </p:nvPr>
        </p:nvSpPr>
        <p:spPr>
          <a:xfrm>
            <a:off x="755650" y="188913"/>
            <a:ext cx="7772400" cy="552450"/>
          </a:xfrm>
        </p:spPr>
        <p:txBody>
          <a:bodyPr/>
          <a:lstStyle/>
          <a:p>
            <a:pPr eaLnBrk="1" hangingPunct="1"/>
            <a:r>
              <a:rPr lang="fr-FR" altLang="fr-FR" sz="2000" smtClean="0"/>
              <a:t>Approche par modélisation : </a:t>
            </a:r>
            <a:r>
              <a:rPr lang="en-GB" altLang="fr-FR" sz="2000" smtClean="0"/>
              <a:t>transpiration des arbres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96975"/>
            <a:ext cx="8183563"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Espace réservé du numéro de diapositive 1"/>
          <p:cNvSpPr>
            <a:spLocks noGrp="1"/>
          </p:cNvSpPr>
          <p:nvPr>
            <p:ph type="sldNum" sz="quarter" idx="4294967295"/>
          </p:nvPr>
        </p:nvSpPr>
        <p:spPr bwMode="auto">
          <a:xfrm>
            <a:off x="65532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fld id="{C7758C9D-2582-4A08-8611-5DC14D530270}" type="slidenum">
              <a:rPr lang="fr-FR" altLang="fr-FR"/>
              <a:pPr hangingPunct="0">
                <a:lnSpc>
                  <a:spcPct val="93000"/>
                </a:lnSpc>
                <a:buClr>
                  <a:srgbClr val="000000"/>
                </a:buClr>
                <a:buSzPct val="100000"/>
                <a:buFont typeface="Times New Roman" pitchFamily="18" charset="0"/>
                <a:buNone/>
              </a:pPr>
              <a:t>78</a:t>
            </a:fld>
            <a:endParaRPr lang="fr-FR" altLang="fr-FR"/>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ZoneTexte 26"/>
          <p:cNvSpPr txBox="1">
            <a:spLocks noChangeArrowheads="1"/>
          </p:cNvSpPr>
          <p:nvPr/>
        </p:nvSpPr>
        <p:spPr bwMode="auto">
          <a:xfrm>
            <a:off x="7092950" y="4991100"/>
            <a:ext cx="2012950" cy="779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0">
              <a:lnSpc>
                <a:spcPct val="93000"/>
              </a:lnSpc>
              <a:buClr>
                <a:srgbClr val="000000"/>
              </a:buClr>
              <a:buSzPct val="100000"/>
              <a:buFont typeface="Times New Roman" pitchFamily="18" charset="0"/>
              <a:buNone/>
            </a:pPr>
            <a:r>
              <a:rPr lang="fr-FR" altLang="fr-FR" sz="1600">
                <a:solidFill>
                  <a:schemeClr val="tx1"/>
                </a:solidFill>
              </a:rPr>
              <a:t>              Noyers</a:t>
            </a:r>
          </a:p>
          <a:p>
            <a:pPr hangingPunct="0">
              <a:lnSpc>
                <a:spcPct val="93000"/>
              </a:lnSpc>
              <a:buClr>
                <a:srgbClr val="000000"/>
              </a:buClr>
              <a:buSzPct val="100000"/>
              <a:buFont typeface="Times New Roman" pitchFamily="18" charset="0"/>
              <a:buNone/>
            </a:pPr>
            <a:r>
              <a:rPr lang="fr-FR" altLang="fr-FR" sz="1600">
                <a:solidFill>
                  <a:schemeClr val="tx1"/>
                </a:solidFill>
              </a:rPr>
              <a:t>              Blé</a:t>
            </a:r>
          </a:p>
          <a:p>
            <a:pPr hangingPunct="0">
              <a:lnSpc>
                <a:spcPct val="93000"/>
              </a:lnSpc>
              <a:buClr>
                <a:srgbClr val="000000"/>
              </a:buClr>
              <a:buSzPct val="100000"/>
              <a:buFont typeface="Times New Roman" pitchFamily="18" charset="0"/>
              <a:buNone/>
            </a:pPr>
            <a:r>
              <a:rPr lang="fr-FR" altLang="fr-FR" sz="1600">
                <a:solidFill>
                  <a:schemeClr val="tx1"/>
                </a:solidFill>
              </a:rPr>
              <a:t>            Non utilisé</a:t>
            </a:r>
          </a:p>
        </p:txBody>
      </p:sp>
      <p:sp>
        <p:nvSpPr>
          <p:cNvPr id="7" name="Text Box 2"/>
          <p:cNvSpPr txBox="1">
            <a:spLocks noChangeArrowheads="1"/>
          </p:cNvSpPr>
          <p:nvPr/>
        </p:nvSpPr>
        <p:spPr bwMode="auto">
          <a:xfrm>
            <a:off x="474663" y="144463"/>
            <a:ext cx="8167687" cy="520700"/>
          </a:xfrm>
          <a:prstGeom prst="rect">
            <a:avLst/>
          </a:prstGeom>
          <a:noFill/>
          <a:ln>
            <a:noFill/>
          </a:ln>
          <a:effectLst/>
          <a:extLst/>
        </p:spPr>
        <p:txBody>
          <a:bodyPr lIns="89784" tIns="46688" rIns="89784" bIns="46688"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gn="ctr" hangingPunct="0">
              <a:lnSpc>
                <a:spcPct val="117000"/>
              </a:lnSpc>
              <a:buClr>
                <a:srgbClr val="FFFFCC"/>
              </a:buClr>
              <a:buSzPct val="100000"/>
              <a:buFont typeface="Times New Roman" pitchFamily="18" charset="0"/>
              <a:buNone/>
              <a:defRPr/>
            </a:pPr>
            <a:r>
              <a:rPr lang="fr-FR" sz="3200" b="1" dirty="0">
                <a:solidFill>
                  <a:schemeClr val="bg1"/>
                </a:solidFill>
                <a:latin typeface="+mj-lt"/>
                <a:ea typeface="SimSun" charset="-122"/>
              </a:rPr>
              <a:t>Bilan d’utilisation de la lumière (40 ans)</a:t>
            </a:r>
            <a:endParaRPr lang="en-GB" sz="3200" b="1" dirty="0">
              <a:solidFill>
                <a:schemeClr val="bg1"/>
              </a:solidFill>
              <a:latin typeface="+mj-lt"/>
              <a:ea typeface="SimSun" charset="-122"/>
            </a:endParaRPr>
          </a:p>
        </p:txBody>
      </p:sp>
      <p:sp>
        <p:nvSpPr>
          <p:cNvPr id="72707" name="ZoneTexte 8"/>
          <p:cNvSpPr txBox="1">
            <a:spLocks noChangeArrowheads="1"/>
          </p:cNvSpPr>
          <p:nvPr/>
        </p:nvSpPr>
        <p:spPr bwMode="auto">
          <a:xfrm>
            <a:off x="428625" y="5103813"/>
            <a:ext cx="5799138"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059" tIns="39530" rIns="79059" bIns="39530">
            <a:spAutoFit/>
          </a:bodyPr>
          <a:lstStyle/>
          <a:p>
            <a:pPr hangingPunct="0">
              <a:lnSpc>
                <a:spcPct val="93000"/>
              </a:lnSpc>
              <a:buClr>
                <a:srgbClr val="000000"/>
              </a:buClr>
              <a:buSzPct val="100000"/>
              <a:buFont typeface="Times New Roman" pitchFamily="18" charset="0"/>
              <a:buNone/>
            </a:pPr>
            <a:r>
              <a:rPr lang="fr-FR" altLang="fr-FR" b="1"/>
              <a:t>Quantités relatives de lumière interceptée :</a:t>
            </a:r>
          </a:p>
          <a:p>
            <a:pPr hangingPunct="0">
              <a:lnSpc>
                <a:spcPct val="93000"/>
              </a:lnSpc>
              <a:buClr>
                <a:srgbClr val="000000"/>
              </a:buClr>
              <a:buSzPct val="100000"/>
              <a:buFont typeface="Times New Roman" pitchFamily="18" charset="0"/>
              <a:buNone/>
            </a:pPr>
            <a:endParaRPr lang="fr-FR" altLang="fr-FR" sz="2000"/>
          </a:p>
          <a:p>
            <a:pPr hangingPunct="0">
              <a:lnSpc>
                <a:spcPct val="93000"/>
              </a:lnSpc>
              <a:buClr>
                <a:srgbClr val="000000"/>
              </a:buClr>
              <a:buSzPct val="100000"/>
              <a:buFont typeface="Times New Roman" pitchFamily="18" charset="0"/>
              <a:buNone/>
            </a:pPr>
            <a:r>
              <a:rPr lang="fr-FR" altLang="fr-FR" sz="2000"/>
              <a:t>	Noyers : 	0.73</a:t>
            </a:r>
          </a:p>
          <a:p>
            <a:pPr hangingPunct="0">
              <a:lnSpc>
                <a:spcPct val="93000"/>
              </a:lnSpc>
              <a:buClr>
                <a:srgbClr val="000000"/>
              </a:buClr>
              <a:buSzPct val="100000"/>
              <a:buFont typeface="Times New Roman" pitchFamily="18" charset="0"/>
              <a:buNone/>
            </a:pPr>
            <a:r>
              <a:rPr lang="fr-FR" altLang="fr-FR" sz="2000"/>
              <a:t>	Blé : 		0.66</a:t>
            </a:r>
          </a:p>
        </p:txBody>
      </p:sp>
      <p:sp>
        <p:nvSpPr>
          <p:cNvPr id="10" name="Flèche droite 9"/>
          <p:cNvSpPr/>
          <p:nvPr/>
        </p:nvSpPr>
        <p:spPr>
          <a:xfrm>
            <a:off x="2970213" y="6361113"/>
            <a:ext cx="1336675" cy="193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79059" tIns="39530" rIns="79059" bIns="39530" anchor="ctr"/>
          <a:lstStyle/>
          <a:p>
            <a:pPr algn="ctr" hangingPunct="0">
              <a:lnSpc>
                <a:spcPct val="93000"/>
              </a:lnSpc>
              <a:buClr>
                <a:srgbClr val="000000"/>
              </a:buClr>
              <a:buSzPct val="100000"/>
              <a:buFont typeface="Times New Roman" pitchFamily="16" charset="0"/>
              <a:buNone/>
              <a:defRPr/>
            </a:pPr>
            <a:endParaRPr lang="fr-FR"/>
          </a:p>
        </p:txBody>
      </p:sp>
      <p:sp>
        <p:nvSpPr>
          <p:cNvPr id="72709" name="ZoneTexte 11"/>
          <p:cNvSpPr txBox="1">
            <a:spLocks noChangeArrowheads="1"/>
          </p:cNvSpPr>
          <p:nvPr/>
        </p:nvSpPr>
        <p:spPr bwMode="auto">
          <a:xfrm>
            <a:off x="4700588" y="6246813"/>
            <a:ext cx="43735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059" tIns="39530" rIns="79059" bIns="39530">
            <a:spAutoFit/>
          </a:bodyPr>
          <a:lstStyle/>
          <a:p>
            <a:pPr hangingPunct="0">
              <a:lnSpc>
                <a:spcPct val="93000"/>
              </a:lnSpc>
              <a:buClr>
                <a:srgbClr val="000000"/>
              </a:buClr>
              <a:buSzPct val="100000"/>
              <a:buFont typeface="Times New Roman" pitchFamily="18" charset="0"/>
              <a:buNone/>
            </a:pPr>
            <a:r>
              <a:rPr lang="fr-FR" altLang="fr-FR" sz="2400" b="1"/>
              <a:t>Intensification lumière = 1.39</a:t>
            </a:r>
          </a:p>
        </p:txBody>
      </p:sp>
      <p:pic>
        <p:nvPicPr>
          <p:cNvPr id="72710" name="Picture 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538" y="644525"/>
            <a:ext cx="3341687" cy="42164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2711" name="Picture 5"/>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213" y="644525"/>
            <a:ext cx="3341687" cy="42164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2712" name="Picture 6"/>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644525"/>
            <a:ext cx="3341687" cy="42164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2713" name="ZoneTexte 2"/>
          <p:cNvSpPr txBox="1">
            <a:spLocks noChangeArrowheads="1"/>
          </p:cNvSpPr>
          <p:nvPr/>
        </p:nvSpPr>
        <p:spPr bwMode="auto">
          <a:xfrm>
            <a:off x="936625" y="771525"/>
            <a:ext cx="2008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059" tIns="39530" rIns="79059" bIns="39530">
            <a:spAutoFit/>
          </a:bodyPr>
          <a:lstStyle/>
          <a:p>
            <a:pPr hangingPunct="0">
              <a:lnSpc>
                <a:spcPct val="93000"/>
              </a:lnSpc>
              <a:buClr>
                <a:srgbClr val="000000"/>
              </a:buClr>
              <a:buSzPct val="100000"/>
              <a:buFont typeface="Times New Roman" pitchFamily="18" charset="0"/>
              <a:buNone/>
            </a:pPr>
            <a:r>
              <a:rPr lang="fr-FR" altLang="fr-FR">
                <a:solidFill>
                  <a:schemeClr val="tx1"/>
                </a:solidFill>
              </a:rPr>
              <a:t>Système agricole</a:t>
            </a:r>
          </a:p>
        </p:txBody>
      </p:sp>
      <p:sp>
        <p:nvSpPr>
          <p:cNvPr id="72714" name="ZoneTexte 18"/>
          <p:cNvSpPr txBox="1">
            <a:spLocks noChangeArrowheads="1"/>
          </p:cNvSpPr>
          <p:nvPr/>
        </p:nvSpPr>
        <p:spPr bwMode="auto">
          <a:xfrm>
            <a:off x="3460750" y="787400"/>
            <a:ext cx="26336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059" tIns="39530" rIns="79059" bIns="39530">
            <a:spAutoFit/>
          </a:bodyPr>
          <a:lstStyle/>
          <a:p>
            <a:pPr hangingPunct="0">
              <a:lnSpc>
                <a:spcPct val="93000"/>
              </a:lnSpc>
              <a:buClr>
                <a:srgbClr val="000000"/>
              </a:buClr>
              <a:buSzPct val="100000"/>
              <a:buFont typeface="Times New Roman" pitchFamily="18" charset="0"/>
              <a:buNone/>
            </a:pPr>
            <a:r>
              <a:rPr lang="fr-FR" altLang="fr-FR">
                <a:solidFill>
                  <a:schemeClr val="tx1"/>
                </a:solidFill>
              </a:rPr>
              <a:t>Système agroforestier</a:t>
            </a:r>
          </a:p>
        </p:txBody>
      </p:sp>
      <p:sp>
        <p:nvSpPr>
          <p:cNvPr id="72715" name="ZoneTexte 19"/>
          <p:cNvSpPr txBox="1">
            <a:spLocks noChangeArrowheads="1"/>
          </p:cNvSpPr>
          <p:nvPr/>
        </p:nvSpPr>
        <p:spPr bwMode="auto">
          <a:xfrm>
            <a:off x="6434138" y="788988"/>
            <a:ext cx="2160587"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059" tIns="39530" rIns="79059" bIns="39530">
            <a:spAutoFit/>
          </a:bodyPr>
          <a:lstStyle/>
          <a:p>
            <a:pPr hangingPunct="0">
              <a:lnSpc>
                <a:spcPct val="93000"/>
              </a:lnSpc>
              <a:buClr>
                <a:srgbClr val="000000"/>
              </a:buClr>
              <a:buSzPct val="100000"/>
              <a:buFont typeface="Times New Roman" pitchFamily="18" charset="0"/>
              <a:buNone/>
            </a:pPr>
            <a:r>
              <a:rPr lang="fr-FR" altLang="fr-FR">
                <a:solidFill>
                  <a:schemeClr val="tx1"/>
                </a:solidFill>
              </a:rPr>
              <a:t>Système forestier</a:t>
            </a:r>
          </a:p>
        </p:txBody>
      </p:sp>
      <p:sp>
        <p:nvSpPr>
          <p:cNvPr id="72716" name="ZoneTexte 20"/>
          <p:cNvSpPr txBox="1">
            <a:spLocks noChangeArrowheads="1"/>
          </p:cNvSpPr>
          <p:nvPr/>
        </p:nvSpPr>
        <p:spPr bwMode="auto">
          <a:xfrm rot="-5400000">
            <a:off x="-1318419" y="2516981"/>
            <a:ext cx="28924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059" tIns="39530" rIns="79059" bIns="39530">
            <a:spAutoFit/>
          </a:bodyPr>
          <a:lstStyle/>
          <a:p>
            <a:pPr algn="ctr" hangingPunct="0">
              <a:lnSpc>
                <a:spcPct val="93000"/>
              </a:lnSpc>
              <a:buClr>
                <a:srgbClr val="000000"/>
              </a:buClr>
              <a:buSzPct val="100000"/>
              <a:buFont typeface="Times New Roman" pitchFamily="18" charset="0"/>
              <a:buNone/>
            </a:pPr>
            <a:r>
              <a:rPr lang="fr-FR" altLang="fr-FR" sz="1700"/>
              <a:t>% du rayonnement incident</a:t>
            </a:r>
          </a:p>
        </p:txBody>
      </p:sp>
      <p:sp>
        <p:nvSpPr>
          <p:cNvPr id="72717" name="ZoneTexte 21"/>
          <p:cNvSpPr txBox="1">
            <a:spLocks noChangeArrowheads="1"/>
          </p:cNvSpPr>
          <p:nvPr/>
        </p:nvSpPr>
        <p:spPr bwMode="auto">
          <a:xfrm>
            <a:off x="4387850" y="4422775"/>
            <a:ext cx="7874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059" tIns="39530" rIns="79059" bIns="39530">
            <a:spAutoFit/>
          </a:bodyPr>
          <a:lstStyle/>
          <a:p>
            <a:pPr hangingPunct="0">
              <a:lnSpc>
                <a:spcPct val="93000"/>
              </a:lnSpc>
              <a:buClr>
                <a:srgbClr val="000000"/>
              </a:buClr>
              <a:buSzPct val="100000"/>
              <a:buFont typeface="Times New Roman" pitchFamily="18" charset="0"/>
              <a:buNone/>
            </a:pPr>
            <a:r>
              <a:rPr lang="fr-FR" altLang="fr-FR" sz="1700">
                <a:solidFill>
                  <a:schemeClr val="bg2"/>
                </a:solidFill>
              </a:rPr>
              <a:t>Année</a:t>
            </a:r>
          </a:p>
        </p:txBody>
      </p:sp>
      <p:cxnSp>
        <p:nvCxnSpPr>
          <p:cNvPr id="24" name="Connecteur droit 23"/>
          <p:cNvCxnSpPr/>
          <p:nvPr/>
        </p:nvCxnSpPr>
        <p:spPr>
          <a:xfrm>
            <a:off x="7334250" y="5153025"/>
            <a:ext cx="455613" cy="0"/>
          </a:xfrm>
          <a:prstGeom prst="line">
            <a:avLst/>
          </a:prstGeom>
          <a:solidFill>
            <a:schemeClr val="bg1"/>
          </a:solidFill>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7334250" y="5407025"/>
            <a:ext cx="455613" cy="0"/>
          </a:xfrm>
          <a:prstGeom prst="line">
            <a:avLst/>
          </a:prstGeom>
          <a:solidFill>
            <a:schemeClr val="bg1"/>
          </a:solidFill>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7334250" y="5645150"/>
            <a:ext cx="455613" cy="0"/>
          </a:xfrm>
          <a:prstGeom prst="line">
            <a:avLst/>
          </a:prstGeom>
          <a:solidFill>
            <a:schemeClr val="bg1"/>
          </a:solidFill>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1"/>
          <p:cNvPicPr>
            <a:picLocks noChangeAspect="1"/>
          </p:cNvPicPr>
          <p:nvPr/>
        </p:nvPicPr>
        <p:blipFill>
          <a:blip r:embed="rId3">
            <a:extLst>
              <a:ext uri="{28A0092B-C50C-407E-A947-70E740481C1C}">
                <a14:useLocalDpi xmlns:a14="http://schemas.microsoft.com/office/drawing/2010/main" val="0"/>
              </a:ext>
            </a:extLst>
          </a:blip>
          <a:srcRect t="25266" b="34418"/>
          <a:stretch>
            <a:fillRect/>
          </a:stretch>
        </p:blipFill>
        <p:spPr bwMode="auto">
          <a:xfrm>
            <a:off x="-184150" y="333375"/>
            <a:ext cx="9355138"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522663"/>
            <a:ext cx="331470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3284538"/>
            <a:ext cx="251460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155681"/>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27013" y="144463"/>
            <a:ext cx="9144000" cy="520700"/>
          </a:xfrm>
          <a:prstGeom prst="rect">
            <a:avLst/>
          </a:prstGeom>
          <a:noFill/>
          <a:ln>
            <a:noFill/>
          </a:ln>
          <a:effectLst/>
          <a:extLst/>
        </p:spPr>
        <p:txBody>
          <a:bodyPr lIns="89784" tIns="46688" rIns="89784" bIns="46688"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gn="ctr" hangingPunct="0">
              <a:lnSpc>
                <a:spcPct val="117000"/>
              </a:lnSpc>
              <a:buClr>
                <a:srgbClr val="FFFFCC"/>
              </a:buClr>
              <a:buSzPct val="100000"/>
              <a:buFont typeface="Times New Roman" pitchFamily="18" charset="0"/>
              <a:buNone/>
              <a:defRPr/>
            </a:pPr>
            <a:r>
              <a:rPr lang="fr-FR" sz="2000" b="1" dirty="0">
                <a:solidFill>
                  <a:schemeClr val="bg1"/>
                </a:solidFill>
                <a:latin typeface="+mj-lt"/>
                <a:ea typeface="SimSun" charset="-122"/>
              </a:rPr>
              <a:t>Bilan hydrique simulé </a:t>
            </a:r>
            <a:r>
              <a:rPr lang="fr-FR" sz="2000" b="1" dirty="0" smtClean="0">
                <a:solidFill>
                  <a:schemeClr val="bg1"/>
                </a:solidFill>
                <a:latin typeface="+mj-lt"/>
                <a:ea typeface="SimSun" charset="-122"/>
              </a:rPr>
              <a:t>sur 40 ans</a:t>
            </a:r>
            <a:endParaRPr lang="en-GB" sz="2000" b="1" dirty="0">
              <a:solidFill>
                <a:schemeClr val="bg1"/>
              </a:solidFill>
              <a:latin typeface="+mj-lt"/>
              <a:ea typeface="SimSun" charset="-122"/>
            </a:endParaRPr>
          </a:p>
        </p:txBody>
      </p:sp>
      <p:grpSp>
        <p:nvGrpSpPr>
          <p:cNvPr id="74754" name="Groupe 11"/>
          <p:cNvGrpSpPr>
            <a:grpSpLocks/>
          </p:cNvGrpSpPr>
          <p:nvPr/>
        </p:nvGrpSpPr>
        <p:grpSpPr bwMode="auto">
          <a:xfrm>
            <a:off x="473075" y="5295900"/>
            <a:ext cx="7588250" cy="974725"/>
            <a:chOff x="-980895" y="5454933"/>
            <a:chExt cx="8993628" cy="1089253"/>
          </a:xfrm>
        </p:grpSpPr>
        <p:sp>
          <p:nvSpPr>
            <p:cNvPr id="74848" name="ZoneTexte 12"/>
            <p:cNvSpPr txBox="1">
              <a:spLocks noChangeArrowheads="1"/>
            </p:cNvSpPr>
            <p:nvPr/>
          </p:nvSpPr>
          <p:spPr bwMode="auto">
            <a:xfrm>
              <a:off x="-980895" y="5454933"/>
              <a:ext cx="5515683" cy="86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0">
                <a:lnSpc>
                  <a:spcPct val="93000"/>
                </a:lnSpc>
                <a:buClr>
                  <a:srgbClr val="000000"/>
                </a:buClr>
                <a:buSzPct val="100000"/>
                <a:buFont typeface="Times New Roman" pitchFamily="18" charset="0"/>
                <a:buNone/>
              </a:pPr>
              <a:r>
                <a:rPr lang="fr-FR" altLang="fr-FR" sz="1100" b="1"/>
                <a:t>Quantités relatives d’eau transpirée :</a:t>
              </a:r>
            </a:p>
            <a:p>
              <a:pPr hangingPunct="0">
                <a:lnSpc>
                  <a:spcPct val="93000"/>
                </a:lnSpc>
                <a:buClr>
                  <a:srgbClr val="000000"/>
                </a:buClr>
                <a:buSzPct val="100000"/>
                <a:buFont typeface="Times New Roman" pitchFamily="18" charset="0"/>
                <a:buNone/>
              </a:pPr>
              <a:endParaRPr lang="fr-FR" altLang="fr-FR" sz="1100" b="1"/>
            </a:p>
            <a:p>
              <a:pPr hangingPunct="0">
                <a:lnSpc>
                  <a:spcPct val="93000"/>
                </a:lnSpc>
                <a:buClr>
                  <a:srgbClr val="000000"/>
                </a:buClr>
                <a:buSzPct val="100000"/>
                <a:buFont typeface="Times New Roman" pitchFamily="18" charset="0"/>
                <a:buNone/>
              </a:pPr>
              <a:r>
                <a:rPr lang="fr-FR" altLang="fr-FR" sz="1100"/>
                <a:t>Noyers : 0.71</a:t>
              </a:r>
            </a:p>
            <a:p>
              <a:pPr hangingPunct="0">
                <a:lnSpc>
                  <a:spcPct val="93000"/>
                </a:lnSpc>
                <a:buClr>
                  <a:srgbClr val="000000"/>
                </a:buClr>
                <a:buSzPct val="100000"/>
                <a:buFont typeface="Times New Roman" pitchFamily="18" charset="0"/>
                <a:buNone/>
              </a:pPr>
              <a:r>
                <a:rPr lang="fr-FR" altLang="fr-FR" sz="1100"/>
                <a:t>Blé : 0.84</a:t>
              </a:r>
            </a:p>
          </p:txBody>
        </p:sp>
        <p:sp>
          <p:nvSpPr>
            <p:cNvPr id="15" name="Flèche droite 14"/>
            <p:cNvSpPr/>
            <p:nvPr/>
          </p:nvSpPr>
          <p:spPr>
            <a:xfrm>
              <a:off x="2955228" y="6246149"/>
              <a:ext cx="1335874" cy="2164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lnSpc>
                  <a:spcPct val="93000"/>
                </a:lnSpc>
                <a:buClr>
                  <a:srgbClr val="000000"/>
                </a:buClr>
                <a:buSzPct val="100000"/>
                <a:buFont typeface="Times New Roman" pitchFamily="16" charset="0"/>
                <a:buNone/>
                <a:defRPr/>
              </a:pPr>
              <a:endParaRPr lang="fr-FR"/>
            </a:p>
          </p:txBody>
        </p:sp>
        <p:sp>
          <p:nvSpPr>
            <p:cNvPr id="74850" name="ZoneTexte 15"/>
            <p:cNvSpPr txBox="1">
              <a:spLocks noChangeArrowheads="1"/>
            </p:cNvSpPr>
            <p:nvPr/>
          </p:nvSpPr>
          <p:spPr bwMode="auto">
            <a:xfrm>
              <a:off x="4662744" y="6165586"/>
              <a:ext cx="3349989" cy="3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hangingPunct="0">
                <a:lnSpc>
                  <a:spcPct val="93000"/>
                </a:lnSpc>
                <a:buClr>
                  <a:srgbClr val="000000"/>
                </a:buClr>
                <a:buSzPct val="100000"/>
                <a:buFont typeface="Times New Roman" pitchFamily="18" charset="0"/>
                <a:buNone/>
              </a:pPr>
              <a:r>
                <a:rPr lang="fr-FR" altLang="fr-FR" sz="1600" b="1"/>
                <a:t>Intensification eau = 1.55</a:t>
              </a:r>
            </a:p>
          </p:txBody>
        </p:sp>
      </p:grpSp>
      <p:grpSp>
        <p:nvGrpSpPr>
          <p:cNvPr id="74755" name="Groupe 105"/>
          <p:cNvGrpSpPr>
            <a:grpSpLocks/>
          </p:cNvGrpSpPr>
          <p:nvPr/>
        </p:nvGrpSpPr>
        <p:grpSpPr bwMode="auto">
          <a:xfrm>
            <a:off x="5367338" y="1277938"/>
            <a:ext cx="3098800" cy="871537"/>
            <a:chOff x="6504440" y="4064440"/>
            <a:chExt cx="2995370" cy="975184"/>
          </a:xfrm>
        </p:grpSpPr>
        <p:sp>
          <p:nvSpPr>
            <p:cNvPr id="74844" name="ZoneTexte 103"/>
            <p:cNvSpPr txBox="1">
              <a:spLocks noChangeArrowheads="1"/>
            </p:cNvSpPr>
            <p:nvPr/>
          </p:nvSpPr>
          <p:spPr bwMode="auto">
            <a:xfrm>
              <a:off x="6504440" y="4064440"/>
              <a:ext cx="2995370" cy="97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0">
                <a:lnSpc>
                  <a:spcPct val="93000"/>
                </a:lnSpc>
                <a:buClr>
                  <a:srgbClr val="000000"/>
                </a:buClr>
                <a:buSzPct val="100000"/>
                <a:buFont typeface="Times New Roman" pitchFamily="18" charset="0"/>
                <a:buNone/>
              </a:pPr>
              <a:r>
                <a:rPr lang="fr-FR" altLang="fr-FR" sz="1400" b="1"/>
                <a:t>Entrées</a:t>
              </a:r>
            </a:p>
            <a:p>
              <a:pPr hangingPunct="0">
                <a:lnSpc>
                  <a:spcPts val="2200"/>
                </a:lnSpc>
                <a:buClr>
                  <a:srgbClr val="000000"/>
                </a:buClr>
                <a:buSzPct val="100000"/>
                <a:buFont typeface="Times New Roman" pitchFamily="18" charset="0"/>
                <a:buNone/>
              </a:pPr>
              <a:r>
                <a:rPr lang="fr-FR" altLang="fr-FR" sz="1400"/>
                <a:t>        Pluie</a:t>
              </a:r>
            </a:p>
            <a:p>
              <a:pPr hangingPunct="0">
                <a:lnSpc>
                  <a:spcPts val="2200"/>
                </a:lnSpc>
                <a:buClr>
                  <a:srgbClr val="000000"/>
                </a:buClr>
                <a:buSzPct val="100000"/>
                <a:buFont typeface="Times New Roman" pitchFamily="18" charset="0"/>
                <a:buNone/>
              </a:pPr>
              <a:r>
                <a:rPr lang="fr-FR" altLang="fr-FR" sz="1400"/>
                <a:t>        Apports par la nappe</a:t>
              </a:r>
            </a:p>
          </p:txBody>
        </p:sp>
        <p:grpSp>
          <p:nvGrpSpPr>
            <p:cNvPr id="74845" name="Groupe 102"/>
            <p:cNvGrpSpPr>
              <a:grpSpLocks noChangeAspect="1"/>
            </p:cNvGrpSpPr>
            <p:nvPr/>
          </p:nvGrpSpPr>
          <p:grpSpPr bwMode="auto">
            <a:xfrm>
              <a:off x="6600025" y="4410742"/>
              <a:ext cx="265452" cy="583200"/>
              <a:chOff x="6600025" y="4410742"/>
              <a:chExt cx="294947" cy="648000"/>
            </a:xfrm>
          </p:grpSpPr>
          <p:sp>
            <p:nvSpPr>
              <p:cNvPr id="74846" name="Rectangle 65"/>
              <p:cNvSpPr>
                <a:spLocks noChangeArrowheads="1"/>
              </p:cNvSpPr>
              <p:nvPr/>
            </p:nvSpPr>
            <p:spPr bwMode="auto">
              <a:xfrm>
                <a:off x="6606972" y="4770742"/>
                <a:ext cx="288000" cy="28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a:p>
            </p:txBody>
          </p:sp>
          <p:sp>
            <p:nvSpPr>
              <p:cNvPr id="74847" name="Rectangle 59"/>
              <p:cNvSpPr>
                <a:spLocks noChangeArrowheads="1"/>
              </p:cNvSpPr>
              <p:nvPr/>
            </p:nvSpPr>
            <p:spPr bwMode="auto">
              <a:xfrm>
                <a:off x="6600025" y="4410742"/>
                <a:ext cx="288000"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a:p>
            </p:txBody>
          </p:sp>
        </p:grpSp>
      </p:grpSp>
      <p:grpSp>
        <p:nvGrpSpPr>
          <p:cNvPr id="74756" name="Groupe 106"/>
          <p:cNvGrpSpPr>
            <a:grpSpLocks/>
          </p:cNvGrpSpPr>
          <p:nvPr/>
        </p:nvGrpSpPr>
        <p:grpSpPr bwMode="auto">
          <a:xfrm>
            <a:off x="5338763" y="2425700"/>
            <a:ext cx="4010025" cy="2006600"/>
            <a:chOff x="6474210" y="1165849"/>
            <a:chExt cx="4338812" cy="2244093"/>
          </a:xfrm>
        </p:grpSpPr>
        <p:grpSp>
          <p:nvGrpSpPr>
            <p:cNvPr id="74836" name="Groupe 2"/>
            <p:cNvGrpSpPr>
              <a:grpSpLocks noChangeAspect="1"/>
            </p:cNvGrpSpPr>
            <p:nvPr/>
          </p:nvGrpSpPr>
          <p:grpSpPr bwMode="auto">
            <a:xfrm>
              <a:off x="6600026" y="1530742"/>
              <a:ext cx="265453" cy="1879200"/>
              <a:chOff x="6600025" y="1530742"/>
              <a:chExt cx="294947" cy="2088000"/>
            </a:xfrm>
          </p:grpSpPr>
          <p:sp>
            <p:nvSpPr>
              <p:cNvPr id="74838" name="Rectangle 19"/>
              <p:cNvSpPr>
                <a:spLocks noChangeArrowheads="1"/>
              </p:cNvSpPr>
              <p:nvPr/>
            </p:nvSpPr>
            <p:spPr bwMode="auto">
              <a:xfrm>
                <a:off x="6600372" y="1890742"/>
                <a:ext cx="288000" cy="288000"/>
              </a:xfrm>
              <a:prstGeom prst="rect">
                <a:avLst/>
              </a:prstGeom>
              <a:solidFill>
                <a:srgbClr val="00C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39" name="Rectangle 33"/>
              <p:cNvSpPr>
                <a:spLocks noChangeArrowheads="1"/>
              </p:cNvSpPr>
              <p:nvPr/>
            </p:nvSpPr>
            <p:spPr bwMode="auto">
              <a:xfrm>
                <a:off x="6600372" y="2250742"/>
                <a:ext cx="288000" cy="288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40" name="Rectangle 11"/>
              <p:cNvSpPr>
                <a:spLocks noChangeArrowheads="1"/>
              </p:cNvSpPr>
              <p:nvPr/>
            </p:nvSpPr>
            <p:spPr bwMode="auto">
              <a:xfrm>
                <a:off x="6606972" y="2610742"/>
                <a:ext cx="288000" cy="28800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41" name="Rectangle 17"/>
              <p:cNvSpPr>
                <a:spLocks noChangeArrowheads="1"/>
              </p:cNvSpPr>
              <p:nvPr/>
            </p:nvSpPr>
            <p:spPr bwMode="auto">
              <a:xfrm>
                <a:off x="6600025" y="1530742"/>
                <a:ext cx="288000" cy="28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42" name="Rectangle 25"/>
              <p:cNvSpPr>
                <a:spLocks noChangeArrowheads="1"/>
              </p:cNvSpPr>
              <p:nvPr/>
            </p:nvSpPr>
            <p:spPr bwMode="auto">
              <a:xfrm>
                <a:off x="6606972" y="2970742"/>
                <a:ext cx="288000" cy="2880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43" name="Rectangle 27"/>
              <p:cNvSpPr>
                <a:spLocks noChangeArrowheads="1"/>
              </p:cNvSpPr>
              <p:nvPr/>
            </p:nvSpPr>
            <p:spPr bwMode="auto">
              <a:xfrm>
                <a:off x="6606972" y="3330742"/>
                <a:ext cx="288000" cy="288000"/>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grpSp>
        <p:sp>
          <p:nvSpPr>
            <p:cNvPr id="74837" name="ZoneTexte 104"/>
            <p:cNvSpPr txBox="1">
              <a:spLocks noChangeArrowheads="1"/>
            </p:cNvSpPr>
            <p:nvPr/>
          </p:nvSpPr>
          <p:spPr bwMode="auto">
            <a:xfrm>
              <a:off x="6474210" y="1165849"/>
              <a:ext cx="4338812" cy="22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0">
                <a:lnSpc>
                  <a:spcPct val="93000"/>
                </a:lnSpc>
                <a:buClr>
                  <a:srgbClr val="000000"/>
                </a:buClr>
                <a:buSzPct val="100000"/>
                <a:buFont typeface="Times New Roman" pitchFamily="18" charset="0"/>
                <a:buNone/>
              </a:pPr>
              <a:r>
                <a:rPr lang="fr-FR" altLang="fr-FR" sz="1400" b="1"/>
                <a:t>Sorties</a:t>
              </a:r>
            </a:p>
            <a:p>
              <a:pPr hangingPunct="0">
                <a:lnSpc>
                  <a:spcPts val="2200"/>
                </a:lnSpc>
                <a:buClr>
                  <a:srgbClr val="000000"/>
                </a:buClr>
                <a:buSzPct val="100000"/>
                <a:buFont typeface="Times New Roman" pitchFamily="18" charset="0"/>
                <a:buNone/>
              </a:pPr>
              <a:r>
                <a:rPr lang="fr-FR" altLang="fr-FR" sz="1400"/>
                <a:t>        transpiration du blé</a:t>
              </a:r>
            </a:p>
            <a:p>
              <a:pPr hangingPunct="0">
                <a:lnSpc>
                  <a:spcPts val="2200"/>
                </a:lnSpc>
                <a:buClr>
                  <a:srgbClr val="000000"/>
                </a:buClr>
                <a:buSzPct val="100000"/>
                <a:buFont typeface="Times New Roman" pitchFamily="18" charset="0"/>
                <a:buNone/>
              </a:pPr>
              <a:r>
                <a:rPr lang="fr-FR" altLang="fr-FR" sz="1400"/>
                <a:t>        transpiration des noyer</a:t>
              </a:r>
            </a:p>
            <a:p>
              <a:pPr hangingPunct="0">
                <a:lnSpc>
                  <a:spcPts val="2200"/>
                </a:lnSpc>
                <a:buClr>
                  <a:srgbClr val="000000"/>
                </a:buClr>
                <a:buSzPct val="100000"/>
                <a:buFont typeface="Times New Roman" pitchFamily="18" charset="0"/>
                <a:buNone/>
              </a:pPr>
              <a:r>
                <a:rPr lang="fr-FR" altLang="fr-FR" sz="1400"/>
                <a:t>        transpiration du sous-bois (F)</a:t>
              </a:r>
            </a:p>
            <a:p>
              <a:pPr hangingPunct="0">
                <a:lnSpc>
                  <a:spcPts val="2200"/>
                </a:lnSpc>
                <a:buClr>
                  <a:srgbClr val="000000"/>
                </a:buClr>
                <a:buSzPct val="100000"/>
                <a:buFont typeface="Times New Roman" pitchFamily="18" charset="0"/>
                <a:buNone/>
              </a:pPr>
              <a:r>
                <a:rPr lang="fr-FR" altLang="fr-FR" sz="1400"/>
                <a:t>        évaporation du sol</a:t>
              </a:r>
            </a:p>
            <a:p>
              <a:pPr hangingPunct="0">
                <a:lnSpc>
                  <a:spcPts val="2200"/>
                </a:lnSpc>
                <a:buClr>
                  <a:srgbClr val="000000"/>
                </a:buClr>
                <a:buSzPct val="100000"/>
                <a:buFont typeface="Times New Roman" pitchFamily="18" charset="0"/>
                <a:buNone/>
              </a:pPr>
              <a:r>
                <a:rPr lang="fr-FR" altLang="fr-FR" sz="1400"/>
                <a:t>        drainage</a:t>
              </a:r>
            </a:p>
            <a:p>
              <a:pPr hangingPunct="0">
                <a:lnSpc>
                  <a:spcPts val="2200"/>
                </a:lnSpc>
                <a:buClr>
                  <a:srgbClr val="000000"/>
                </a:buClr>
                <a:buSzPct val="100000"/>
                <a:buFont typeface="Times New Roman" pitchFamily="18" charset="0"/>
                <a:buNone/>
              </a:pPr>
              <a:r>
                <a:rPr lang="fr-FR" altLang="fr-FR" sz="1400"/>
                <a:t>        ruissellement</a:t>
              </a:r>
            </a:p>
          </p:txBody>
        </p:sp>
      </p:grpSp>
      <p:grpSp>
        <p:nvGrpSpPr>
          <p:cNvPr id="74757" name="Groupe 111"/>
          <p:cNvGrpSpPr>
            <a:grpSpLocks/>
          </p:cNvGrpSpPr>
          <p:nvPr/>
        </p:nvGrpSpPr>
        <p:grpSpPr bwMode="auto">
          <a:xfrm>
            <a:off x="192088" y="1208088"/>
            <a:ext cx="4627562" cy="3635375"/>
            <a:chOff x="226940" y="1350865"/>
            <a:chExt cx="5486076" cy="4066264"/>
          </a:xfrm>
        </p:grpSpPr>
        <p:sp>
          <p:nvSpPr>
            <p:cNvPr id="74760" name="AutoShape 57"/>
            <p:cNvSpPr>
              <a:spLocks noChangeAspect="1" noChangeArrowheads="1" noTextEdit="1"/>
            </p:cNvSpPr>
            <p:nvPr/>
          </p:nvSpPr>
          <p:spPr bwMode="auto">
            <a:xfrm>
              <a:off x="1097303" y="1350865"/>
              <a:ext cx="3823335" cy="366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74761" name="Groupe 9"/>
            <p:cNvGrpSpPr>
              <a:grpSpLocks/>
            </p:cNvGrpSpPr>
            <p:nvPr/>
          </p:nvGrpSpPr>
          <p:grpSpPr bwMode="auto">
            <a:xfrm>
              <a:off x="3625016" y="1386334"/>
              <a:ext cx="2088000" cy="4025816"/>
              <a:chOff x="-413485" y="1098302"/>
              <a:chExt cx="2088000" cy="4025816"/>
            </a:xfrm>
          </p:grpSpPr>
          <p:grpSp>
            <p:nvGrpSpPr>
              <p:cNvPr id="74794" name="Groupe 4"/>
              <p:cNvGrpSpPr>
                <a:grpSpLocks/>
              </p:cNvGrpSpPr>
              <p:nvPr/>
            </p:nvGrpSpPr>
            <p:grpSpPr bwMode="auto">
              <a:xfrm>
                <a:off x="-413485" y="1459777"/>
                <a:ext cx="648000" cy="3664341"/>
                <a:chOff x="-2199004" y="1946627"/>
                <a:chExt cx="648000" cy="3664341"/>
              </a:xfrm>
            </p:grpSpPr>
            <p:sp>
              <p:nvSpPr>
                <p:cNvPr id="74823" name="Rectangle 5"/>
                <p:cNvSpPr>
                  <a:spLocks noChangeArrowheads="1"/>
                </p:cNvSpPr>
                <p:nvPr/>
              </p:nvSpPr>
              <p:spPr bwMode="auto">
                <a:xfrm>
                  <a:off x="-2199004" y="4336925"/>
                  <a:ext cx="648000" cy="89154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24" name="Rectangle 6"/>
                <p:cNvSpPr>
                  <a:spLocks noChangeArrowheads="1"/>
                </p:cNvSpPr>
                <p:nvPr/>
              </p:nvSpPr>
              <p:spPr bwMode="auto">
                <a:xfrm>
                  <a:off x="-2199004" y="4336925"/>
                  <a:ext cx="648000" cy="891540"/>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25" name="Rectangle 7"/>
                <p:cNvSpPr>
                  <a:spLocks noChangeArrowheads="1"/>
                </p:cNvSpPr>
                <p:nvPr/>
              </p:nvSpPr>
              <p:spPr bwMode="auto">
                <a:xfrm>
                  <a:off x="-2199004" y="4336925"/>
                  <a:ext cx="648000" cy="1428"/>
                </a:xfrm>
                <a:prstGeom prst="rect">
                  <a:avLst/>
                </a:prstGeom>
                <a:solidFill>
                  <a:srgbClr val="00C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26" name="Rectangle 8"/>
                <p:cNvSpPr>
                  <a:spLocks noChangeArrowheads="1"/>
                </p:cNvSpPr>
                <p:nvPr/>
              </p:nvSpPr>
              <p:spPr bwMode="auto">
                <a:xfrm>
                  <a:off x="-2199004" y="4336925"/>
                  <a:ext cx="648000" cy="1428"/>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27" name="Rectangle 9"/>
                <p:cNvSpPr>
                  <a:spLocks noChangeArrowheads="1"/>
                </p:cNvSpPr>
                <p:nvPr/>
              </p:nvSpPr>
              <p:spPr bwMode="auto">
                <a:xfrm>
                  <a:off x="-2199004" y="4336925"/>
                  <a:ext cx="648000" cy="1428"/>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28" name="Rectangle 10"/>
                <p:cNvSpPr>
                  <a:spLocks noChangeArrowheads="1"/>
                </p:cNvSpPr>
                <p:nvPr/>
              </p:nvSpPr>
              <p:spPr bwMode="auto">
                <a:xfrm>
                  <a:off x="-2199004" y="4336925"/>
                  <a:ext cx="648000" cy="1428"/>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29" name="Rectangle 11"/>
                <p:cNvSpPr>
                  <a:spLocks noChangeArrowheads="1"/>
                </p:cNvSpPr>
                <p:nvPr/>
              </p:nvSpPr>
              <p:spPr bwMode="auto">
                <a:xfrm>
                  <a:off x="-2199004" y="2996758"/>
                  <a:ext cx="648000" cy="1340168"/>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30" name="Rectangle 12"/>
                <p:cNvSpPr>
                  <a:spLocks noChangeArrowheads="1"/>
                </p:cNvSpPr>
                <p:nvPr/>
              </p:nvSpPr>
              <p:spPr bwMode="auto">
                <a:xfrm>
                  <a:off x="-2199004" y="2996758"/>
                  <a:ext cx="648000" cy="1340168"/>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31" name="Rectangle 13"/>
                <p:cNvSpPr>
                  <a:spLocks noChangeArrowheads="1"/>
                </p:cNvSpPr>
                <p:nvPr/>
              </p:nvSpPr>
              <p:spPr bwMode="auto">
                <a:xfrm>
                  <a:off x="-2199004" y="2396682"/>
                  <a:ext cx="648000" cy="6000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32" name="Rectangle 14"/>
                <p:cNvSpPr>
                  <a:spLocks noChangeArrowheads="1"/>
                </p:cNvSpPr>
                <p:nvPr/>
              </p:nvSpPr>
              <p:spPr bwMode="auto">
                <a:xfrm>
                  <a:off x="-2199004" y="2396682"/>
                  <a:ext cx="648000" cy="600075"/>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33" name="Rectangle 15"/>
                <p:cNvSpPr>
                  <a:spLocks noChangeArrowheads="1"/>
                </p:cNvSpPr>
                <p:nvPr/>
              </p:nvSpPr>
              <p:spPr bwMode="auto">
                <a:xfrm>
                  <a:off x="-2199004" y="1946627"/>
                  <a:ext cx="648000" cy="450056"/>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34" name="Rectangle 16"/>
                <p:cNvSpPr>
                  <a:spLocks noChangeArrowheads="1"/>
                </p:cNvSpPr>
                <p:nvPr/>
              </p:nvSpPr>
              <p:spPr bwMode="auto">
                <a:xfrm>
                  <a:off x="-2199004" y="1946627"/>
                  <a:ext cx="648000" cy="450056"/>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35" name="Rectangle 41"/>
                <p:cNvSpPr>
                  <a:spLocks noChangeArrowheads="1"/>
                </p:cNvSpPr>
                <p:nvPr/>
              </p:nvSpPr>
              <p:spPr bwMode="auto">
                <a:xfrm>
                  <a:off x="-2038931" y="5335622"/>
                  <a:ext cx="161497" cy="27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r>
                    <a:rPr lang="fr-FR" altLang="fr-FR" sz="1600">
                      <a:cs typeface="Arial" pitchFamily="34" charset="0"/>
                    </a:rPr>
                    <a:t>A</a:t>
                  </a:r>
                </a:p>
              </p:txBody>
            </p:sp>
          </p:grpSp>
          <p:grpSp>
            <p:nvGrpSpPr>
              <p:cNvPr id="74795" name="Groupe 3"/>
              <p:cNvGrpSpPr>
                <a:grpSpLocks/>
              </p:cNvGrpSpPr>
              <p:nvPr/>
            </p:nvGrpSpPr>
            <p:grpSpPr bwMode="auto">
              <a:xfrm>
                <a:off x="306515" y="1098302"/>
                <a:ext cx="648000" cy="4025816"/>
                <a:chOff x="-1421829" y="1585152"/>
                <a:chExt cx="648000" cy="4025816"/>
              </a:xfrm>
            </p:grpSpPr>
            <p:sp>
              <p:nvSpPr>
                <p:cNvPr id="74810" name="Rectangle 17"/>
                <p:cNvSpPr>
                  <a:spLocks noChangeArrowheads="1"/>
                </p:cNvSpPr>
                <p:nvPr/>
              </p:nvSpPr>
              <p:spPr bwMode="auto">
                <a:xfrm>
                  <a:off x="-1421829" y="4489802"/>
                  <a:ext cx="648000" cy="7386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11" name="Rectangle 18"/>
                <p:cNvSpPr>
                  <a:spLocks noChangeArrowheads="1"/>
                </p:cNvSpPr>
                <p:nvPr/>
              </p:nvSpPr>
              <p:spPr bwMode="auto">
                <a:xfrm>
                  <a:off x="-1421829" y="4489802"/>
                  <a:ext cx="648000" cy="738663"/>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12" name="Rectangle 19"/>
                <p:cNvSpPr>
                  <a:spLocks noChangeArrowheads="1"/>
                </p:cNvSpPr>
                <p:nvPr/>
              </p:nvSpPr>
              <p:spPr bwMode="auto">
                <a:xfrm>
                  <a:off x="-1421829" y="3619693"/>
                  <a:ext cx="648000" cy="870108"/>
                </a:xfrm>
                <a:prstGeom prst="rect">
                  <a:avLst/>
                </a:prstGeom>
                <a:solidFill>
                  <a:srgbClr val="00C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13" name="Rectangle 20"/>
                <p:cNvSpPr>
                  <a:spLocks noChangeArrowheads="1"/>
                </p:cNvSpPr>
                <p:nvPr/>
              </p:nvSpPr>
              <p:spPr bwMode="auto">
                <a:xfrm>
                  <a:off x="-1421829" y="3619693"/>
                  <a:ext cx="648000" cy="870108"/>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14" name="Rectangle 21"/>
                <p:cNvSpPr>
                  <a:spLocks noChangeArrowheads="1"/>
                </p:cNvSpPr>
                <p:nvPr/>
              </p:nvSpPr>
              <p:spPr bwMode="auto">
                <a:xfrm>
                  <a:off x="-1421829" y="3619693"/>
                  <a:ext cx="648000" cy="1428"/>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15" name="Rectangle 22"/>
                <p:cNvSpPr>
                  <a:spLocks noChangeArrowheads="1"/>
                </p:cNvSpPr>
                <p:nvPr/>
              </p:nvSpPr>
              <p:spPr bwMode="auto">
                <a:xfrm>
                  <a:off x="-1421829" y="3619693"/>
                  <a:ext cx="648000" cy="1428"/>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16" name="Rectangle 23"/>
                <p:cNvSpPr>
                  <a:spLocks noChangeArrowheads="1"/>
                </p:cNvSpPr>
                <p:nvPr/>
              </p:nvSpPr>
              <p:spPr bwMode="auto">
                <a:xfrm>
                  <a:off x="-1421829" y="2562418"/>
                  <a:ext cx="648000" cy="1057275"/>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17" name="Rectangle 24"/>
                <p:cNvSpPr>
                  <a:spLocks noChangeArrowheads="1"/>
                </p:cNvSpPr>
                <p:nvPr/>
              </p:nvSpPr>
              <p:spPr bwMode="auto">
                <a:xfrm>
                  <a:off x="-1421829" y="2562418"/>
                  <a:ext cx="648000" cy="1057275"/>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18" name="Rectangle 25"/>
                <p:cNvSpPr>
                  <a:spLocks noChangeArrowheads="1"/>
                </p:cNvSpPr>
                <p:nvPr/>
              </p:nvSpPr>
              <p:spPr bwMode="auto">
                <a:xfrm>
                  <a:off x="-1421829" y="2033780"/>
                  <a:ext cx="648000" cy="52863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19" name="Rectangle 26"/>
                <p:cNvSpPr>
                  <a:spLocks noChangeArrowheads="1"/>
                </p:cNvSpPr>
                <p:nvPr/>
              </p:nvSpPr>
              <p:spPr bwMode="auto">
                <a:xfrm>
                  <a:off x="-1421829" y="2033780"/>
                  <a:ext cx="648000" cy="528638"/>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20" name="Rectangle 27"/>
                <p:cNvSpPr>
                  <a:spLocks noChangeArrowheads="1"/>
                </p:cNvSpPr>
                <p:nvPr/>
              </p:nvSpPr>
              <p:spPr bwMode="auto">
                <a:xfrm>
                  <a:off x="-1421829" y="1585152"/>
                  <a:ext cx="648000" cy="448628"/>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21" name="Rectangle 28"/>
                <p:cNvSpPr>
                  <a:spLocks noChangeArrowheads="1"/>
                </p:cNvSpPr>
                <p:nvPr/>
              </p:nvSpPr>
              <p:spPr bwMode="auto">
                <a:xfrm>
                  <a:off x="-1421829" y="1585152"/>
                  <a:ext cx="648000" cy="448628"/>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22" name="Rectangle 42"/>
                <p:cNvSpPr>
                  <a:spLocks noChangeArrowheads="1"/>
                </p:cNvSpPr>
                <p:nvPr/>
              </p:nvSpPr>
              <p:spPr bwMode="auto">
                <a:xfrm>
                  <a:off x="-1247200" y="5335622"/>
                  <a:ext cx="309692" cy="27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r>
                    <a:rPr lang="fr-FR" altLang="fr-FR" sz="1600">
                      <a:cs typeface="Arial" pitchFamily="34" charset="0"/>
                    </a:rPr>
                    <a:t>AF</a:t>
                  </a:r>
                </a:p>
              </p:txBody>
            </p:sp>
          </p:grpSp>
          <p:grpSp>
            <p:nvGrpSpPr>
              <p:cNvPr id="74796" name="Groupe 1"/>
              <p:cNvGrpSpPr>
                <a:grpSpLocks/>
              </p:cNvGrpSpPr>
              <p:nvPr/>
            </p:nvGrpSpPr>
            <p:grpSpPr bwMode="auto">
              <a:xfrm>
                <a:off x="1026515" y="1141165"/>
                <a:ext cx="648000" cy="3982953"/>
                <a:chOff x="-557661" y="1628015"/>
                <a:chExt cx="648000" cy="3982953"/>
              </a:xfrm>
            </p:grpSpPr>
            <p:sp>
              <p:nvSpPr>
                <p:cNvPr id="74797" name="Rectangle 29"/>
                <p:cNvSpPr>
                  <a:spLocks noChangeArrowheads="1"/>
                </p:cNvSpPr>
                <p:nvPr/>
              </p:nvSpPr>
              <p:spPr bwMode="auto">
                <a:xfrm>
                  <a:off x="-557661" y="5228465"/>
                  <a:ext cx="648000" cy="142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798" name="Rectangle 30"/>
                <p:cNvSpPr>
                  <a:spLocks noChangeArrowheads="1"/>
                </p:cNvSpPr>
                <p:nvPr/>
              </p:nvSpPr>
              <p:spPr bwMode="auto">
                <a:xfrm>
                  <a:off x="-557661" y="5228465"/>
                  <a:ext cx="648000" cy="1428"/>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799" name="Rectangle 31"/>
                <p:cNvSpPr>
                  <a:spLocks noChangeArrowheads="1"/>
                </p:cNvSpPr>
                <p:nvPr/>
              </p:nvSpPr>
              <p:spPr bwMode="auto">
                <a:xfrm>
                  <a:off x="-557661" y="4018314"/>
                  <a:ext cx="648000" cy="1210151"/>
                </a:xfrm>
                <a:prstGeom prst="rect">
                  <a:avLst/>
                </a:prstGeom>
                <a:solidFill>
                  <a:srgbClr val="00C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00" name="Rectangle 32"/>
                <p:cNvSpPr>
                  <a:spLocks noChangeArrowheads="1"/>
                </p:cNvSpPr>
                <p:nvPr/>
              </p:nvSpPr>
              <p:spPr bwMode="auto">
                <a:xfrm>
                  <a:off x="-557661" y="4018314"/>
                  <a:ext cx="648000" cy="1210151"/>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01" name="Rectangle 33"/>
                <p:cNvSpPr>
                  <a:spLocks noChangeArrowheads="1"/>
                </p:cNvSpPr>
                <p:nvPr/>
              </p:nvSpPr>
              <p:spPr bwMode="auto">
                <a:xfrm>
                  <a:off x="-557661" y="3641124"/>
                  <a:ext cx="648000" cy="37719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02" name="Rectangle 34"/>
                <p:cNvSpPr>
                  <a:spLocks noChangeArrowheads="1"/>
                </p:cNvSpPr>
                <p:nvPr/>
              </p:nvSpPr>
              <p:spPr bwMode="auto">
                <a:xfrm>
                  <a:off x="-557661" y="3641124"/>
                  <a:ext cx="648000" cy="377190"/>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03" name="Rectangle 35"/>
                <p:cNvSpPr>
                  <a:spLocks noChangeArrowheads="1"/>
                </p:cNvSpPr>
                <p:nvPr/>
              </p:nvSpPr>
              <p:spPr bwMode="auto">
                <a:xfrm>
                  <a:off x="-557661" y="2685290"/>
                  <a:ext cx="648000" cy="95583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04" name="Rectangle 36"/>
                <p:cNvSpPr>
                  <a:spLocks noChangeArrowheads="1"/>
                </p:cNvSpPr>
                <p:nvPr/>
              </p:nvSpPr>
              <p:spPr bwMode="auto">
                <a:xfrm>
                  <a:off x="-557661" y="2685290"/>
                  <a:ext cx="648000" cy="955833"/>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05" name="Rectangle 37"/>
                <p:cNvSpPr>
                  <a:spLocks noChangeArrowheads="1"/>
                </p:cNvSpPr>
                <p:nvPr/>
              </p:nvSpPr>
              <p:spPr bwMode="auto">
                <a:xfrm>
                  <a:off x="-557661" y="2078072"/>
                  <a:ext cx="648000" cy="60721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06" name="Rectangle 38"/>
                <p:cNvSpPr>
                  <a:spLocks noChangeArrowheads="1"/>
                </p:cNvSpPr>
                <p:nvPr/>
              </p:nvSpPr>
              <p:spPr bwMode="auto">
                <a:xfrm>
                  <a:off x="-557661" y="2078072"/>
                  <a:ext cx="648000" cy="607218"/>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07" name="Rectangle 39"/>
                <p:cNvSpPr>
                  <a:spLocks noChangeArrowheads="1"/>
                </p:cNvSpPr>
                <p:nvPr/>
              </p:nvSpPr>
              <p:spPr bwMode="auto">
                <a:xfrm>
                  <a:off x="-557661" y="1628015"/>
                  <a:ext cx="648000" cy="450056"/>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08" name="Rectangle 40"/>
                <p:cNvSpPr>
                  <a:spLocks noChangeArrowheads="1"/>
                </p:cNvSpPr>
                <p:nvPr/>
              </p:nvSpPr>
              <p:spPr bwMode="auto">
                <a:xfrm>
                  <a:off x="-557661" y="1628015"/>
                  <a:ext cx="648000" cy="450056"/>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809" name="Rectangle 43"/>
                <p:cNvSpPr>
                  <a:spLocks noChangeArrowheads="1"/>
                </p:cNvSpPr>
                <p:nvPr/>
              </p:nvSpPr>
              <p:spPr bwMode="auto">
                <a:xfrm>
                  <a:off x="-397051" y="5335622"/>
                  <a:ext cx="148196" cy="27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r>
                    <a:rPr lang="fr-FR" altLang="fr-FR" sz="1600">
                      <a:cs typeface="Arial" pitchFamily="34" charset="0"/>
                    </a:rPr>
                    <a:t>F</a:t>
                  </a:r>
                </a:p>
              </p:txBody>
            </p:sp>
          </p:grpSp>
        </p:grpSp>
        <p:grpSp>
          <p:nvGrpSpPr>
            <p:cNvPr id="74762" name="Groupe 110"/>
            <p:cNvGrpSpPr>
              <a:grpSpLocks/>
            </p:cNvGrpSpPr>
            <p:nvPr/>
          </p:nvGrpSpPr>
          <p:grpSpPr bwMode="auto">
            <a:xfrm>
              <a:off x="226940" y="1472510"/>
              <a:ext cx="661540" cy="3612710"/>
              <a:chOff x="-1266905" y="1184478"/>
              <a:chExt cx="661540" cy="3612710"/>
            </a:xfrm>
          </p:grpSpPr>
          <p:sp>
            <p:nvSpPr>
              <p:cNvPr id="74782" name="Rectangle 44"/>
              <p:cNvSpPr>
                <a:spLocks noChangeArrowheads="1"/>
              </p:cNvSpPr>
              <p:nvPr/>
            </p:nvSpPr>
            <p:spPr bwMode="auto">
              <a:xfrm rot="-5400000">
                <a:off x="-2323836" y="2791189"/>
                <a:ext cx="2405693" cy="29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r>
                  <a:rPr lang="fr-FR" altLang="fr-FR" sz="1600">
                    <a:cs typeface="Arial" pitchFamily="34" charset="0"/>
                  </a:rPr>
                  <a:t>Quantité d'eau (mm/an)</a:t>
                </a:r>
              </a:p>
            </p:txBody>
          </p:sp>
          <p:sp>
            <p:nvSpPr>
              <p:cNvPr id="74783" name="Line 45"/>
              <p:cNvSpPr>
                <a:spLocks noChangeShapeType="1"/>
              </p:cNvSpPr>
              <p:nvPr/>
            </p:nvSpPr>
            <p:spPr bwMode="auto">
              <a:xfrm flipV="1">
                <a:off x="-605366" y="1351192"/>
                <a:ext cx="0" cy="3390424"/>
              </a:xfrm>
              <a:prstGeom prst="line">
                <a:avLst/>
              </a:prstGeom>
              <a:noFill/>
              <a:ln w="3492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4" name="Line 46"/>
              <p:cNvSpPr>
                <a:spLocks noChangeShapeType="1"/>
              </p:cNvSpPr>
              <p:nvPr/>
            </p:nvSpPr>
            <p:spPr bwMode="auto">
              <a:xfrm flipH="1">
                <a:off x="-669659" y="4741615"/>
                <a:ext cx="64294" cy="0"/>
              </a:xfrm>
              <a:prstGeom prst="line">
                <a:avLst/>
              </a:prstGeom>
              <a:noFill/>
              <a:ln w="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5" name="Line 47"/>
              <p:cNvSpPr>
                <a:spLocks noChangeShapeType="1"/>
              </p:cNvSpPr>
              <p:nvPr/>
            </p:nvSpPr>
            <p:spPr bwMode="auto">
              <a:xfrm flipH="1">
                <a:off x="-669659" y="3892938"/>
                <a:ext cx="64294" cy="0"/>
              </a:xfrm>
              <a:prstGeom prst="line">
                <a:avLst/>
              </a:prstGeom>
              <a:noFill/>
              <a:ln w="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6" name="Line 48"/>
              <p:cNvSpPr>
                <a:spLocks noChangeShapeType="1"/>
              </p:cNvSpPr>
              <p:nvPr/>
            </p:nvSpPr>
            <p:spPr bwMode="auto">
              <a:xfrm flipH="1">
                <a:off x="-669659" y="3045689"/>
                <a:ext cx="64294" cy="0"/>
              </a:xfrm>
              <a:prstGeom prst="line">
                <a:avLst/>
              </a:prstGeom>
              <a:noFill/>
              <a:ln w="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7" name="Line 49"/>
              <p:cNvSpPr>
                <a:spLocks noChangeShapeType="1"/>
              </p:cNvSpPr>
              <p:nvPr/>
            </p:nvSpPr>
            <p:spPr bwMode="auto">
              <a:xfrm flipH="1">
                <a:off x="-669659" y="2198440"/>
                <a:ext cx="64294" cy="0"/>
              </a:xfrm>
              <a:prstGeom prst="line">
                <a:avLst/>
              </a:prstGeom>
              <a:noFill/>
              <a:ln w="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8" name="Line 50"/>
              <p:cNvSpPr>
                <a:spLocks noChangeShapeType="1"/>
              </p:cNvSpPr>
              <p:nvPr/>
            </p:nvSpPr>
            <p:spPr bwMode="auto">
              <a:xfrm flipH="1">
                <a:off x="-669659" y="1351192"/>
                <a:ext cx="64294" cy="0"/>
              </a:xfrm>
              <a:prstGeom prst="line">
                <a:avLst/>
              </a:prstGeom>
              <a:noFill/>
              <a:ln w="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89" name="Rectangle 51"/>
              <p:cNvSpPr>
                <a:spLocks noChangeArrowheads="1"/>
              </p:cNvSpPr>
              <p:nvPr/>
            </p:nvSpPr>
            <p:spPr bwMode="auto">
              <a:xfrm rot="-5400000">
                <a:off x="-842387" y="4613940"/>
                <a:ext cx="111142" cy="2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r>
                  <a:rPr lang="fr-FR" altLang="fr-FR" sz="1400">
                    <a:cs typeface="Arial" pitchFamily="34" charset="0"/>
                  </a:rPr>
                  <a:t>0</a:t>
                </a:r>
              </a:p>
            </p:txBody>
          </p:sp>
          <p:sp>
            <p:nvSpPr>
              <p:cNvPr id="74790" name="Rectangle 52"/>
              <p:cNvSpPr>
                <a:spLocks noChangeArrowheads="1"/>
              </p:cNvSpPr>
              <p:nvPr/>
            </p:nvSpPr>
            <p:spPr bwMode="auto">
              <a:xfrm rot="-5400000">
                <a:off x="-953531" y="3765261"/>
                <a:ext cx="333427" cy="2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r>
                  <a:rPr lang="fr-FR" altLang="fr-FR" sz="1400">
                    <a:cs typeface="Arial" pitchFamily="34" charset="0"/>
                  </a:rPr>
                  <a:t>200</a:t>
                </a:r>
              </a:p>
            </p:txBody>
          </p:sp>
          <p:sp>
            <p:nvSpPr>
              <p:cNvPr id="74791" name="Rectangle 53"/>
              <p:cNvSpPr>
                <a:spLocks noChangeArrowheads="1"/>
              </p:cNvSpPr>
              <p:nvPr/>
            </p:nvSpPr>
            <p:spPr bwMode="auto">
              <a:xfrm rot="-5400000">
                <a:off x="-953531" y="2918013"/>
                <a:ext cx="333427" cy="2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r>
                  <a:rPr lang="fr-FR" altLang="fr-FR" sz="1400">
                    <a:cs typeface="Arial" pitchFamily="34" charset="0"/>
                  </a:rPr>
                  <a:t>400</a:t>
                </a:r>
              </a:p>
            </p:txBody>
          </p:sp>
          <p:sp>
            <p:nvSpPr>
              <p:cNvPr id="74792" name="Rectangle 54"/>
              <p:cNvSpPr>
                <a:spLocks noChangeArrowheads="1"/>
              </p:cNvSpPr>
              <p:nvPr/>
            </p:nvSpPr>
            <p:spPr bwMode="auto">
              <a:xfrm rot="-5400000">
                <a:off x="-953531" y="2070764"/>
                <a:ext cx="333427" cy="2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r>
                  <a:rPr lang="fr-FR" altLang="fr-FR" sz="1400">
                    <a:cs typeface="Arial" pitchFamily="34" charset="0"/>
                  </a:rPr>
                  <a:t>600</a:t>
                </a:r>
              </a:p>
            </p:txBody>
          </p:sp>
          <p:sp>
            <p:nvSpPr>
              <p:cNvPr id="74793" name="Rectangle 55"/>
              <p:cNvSpPr>
                <a:spLocks noChangeArrowheads="1"/>
              </p:cNvSpPr>
              <p:nvPr/>
            </p:nvSpPr>
            <p:spPr bwMode="auto">
              <a:xfrm rot="-5400000">
                <a:off x="-953531" y="1223515"/>
                <a:ext cx="333427" cy="2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r>
                  <a:rPr lang="fr-FR" altLang="fr-FR" sz="1400">
                    <a:cs typeface="Arial" pitchFamily="34" charset="0"/>
                  </a:rPr>
                  <a:t>800</a:t>
                </a:r>
              </a:p>
            </p:txBody>
          </p:sp>
        </p:grpSp>
        <p:grpSp>
          <p:nvGrpSpPr>
            <p:cNvPr id="74763" name="Groupe 93"/>
            <p:cNvGrpSpPr>
              <a:grpSpLocks/>
            </p:cNvGrpSpPr>
            <p:nvPr/>
          </p:nvGrpSpPr>
          <p:grpSpPr bwMode="auto">
            <a:xfrm>
              <a:off x="1176512" y="1411808"/>
              <a:ext cx="2088000" cy="4005321"/>
              <a:chOff x="2160000" y="1068548"/>
              <a:chExt cx="2088000" cy="4005321"/>
            </a:xfrm>
          </p:grpSpPr>
          <p:grpSp>
            <p:nvGrpSpPr>
              <p:cNvPr id="74764" name="Groupe 8"/>
              <p:cNvGrpSpPr>
                <a:grpSpLocks/>
              </p:cNvGrpSpPr>
              <p:nvPr/>
            </p:nvGrpSpPr>
            <p:grpSpPr bwMode="auto">
              <a:xfrm>
                <a:off x="2160000" y="1415735"/>
                <a:ext cx="648000" cy="3273267"/>
                <a:chOff x="2081647" y="1415735"/>
                <a:chExt cx="648000" cy="3273267"/>
              </a:xfrm>
            </p:grpSpPr>
            <p:sp>
              <p:nvSpPr>
                <p:cNvPr id="74778" name="Rectangle 59"/>
                <p:cNvSpPr>
                  <a:spLocks noChangeArrowheads="1"/>
                </p:cNvSpPr>
                <p:nvPr/>
              </p:nvSpPr>
              <p:spPr bwMode="auto">
                <a:xfrm>
                  <a:off x="2081647" y="1415735"/>
                  <a:ext cx="648000" cy="327326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779" name="Rectangle 60"/>
                <p:cNvSpPr>
                  <a:spLocks noChangeArrowheads="1"/>
                </p:cNvSpPr>
                <p:nvPr/>
              </p:nvSpPr>
              <p:spPr bwMode="auto">
                <a:xfrm>
                  <a:off x="2081647" y="1415735"/>
                  <a:ext cx="648000" cy="3273267"/>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780" name="Rectangle 61"/>
                <p:cNvSpPr>
                  <a:spLocks noChangeArrowheads="1"/>
                </p:cNvSpPr>
                <p:nvPr/>
              </p:nvSpPr>
              <p:spPr bwMode="auto">
                <a:xfrm>
                  <a:off x="2081647" y="1415735"/>
                  <a:ext cx="648000" cy="14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781" name="Rectangle 62"/>
                <p:cNvSpPr>
                  <a:spLocks noChangeArrowheads="1"/>
                </p:cNvSpPr>
                <p:nvPr/>
              </p:nvSpPr>
              <p:spPr bwMode="auto">
                <a:xfrm>
                  <a:off x="2081647" y="1415735"/>
                  <a:ext cx="648000" cy="1429"/>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grpSp>
          <p:grpSp>
            <p:nvGrpSpPr>
              <p:cNvPr id="74765" name="Groupe 6"/>
              <p:cNvGrpSpPr>
                <a:grpSpLocks/>
              </p:cNvGrpSpPr>
              <p:nvPr/>
            </p:nvGrpSpPr>
            <p:grpSpPr bwMode="auto">
              <a:xfrm>
                <a:off x="2880000" y="1068548"/>
                <a:ext cx="648000" cy="3620453"/>
                <a:chOff x="3391810" y="1068548"/>
                <a:chExt cx="648000" cy="3620453"/>
              </a:xfrm>
            </p:grpSpPr>
            <p:sp>
              <p:nvSpPr>
                <p:cNvPr id="74774" name="Rectangle 63"/>
                <p:cNvSpPr>
                  <a:spLocks noChangeArrowheads="1"/>
                </p:cNvSpPr>
                <p:nvPr/>
              </p:nvSpPr>
              <p:spPr bwMode="auto">
                <a:xfrm>
                  <a:off x="3391810" y="1445738"/>
                  <a:ext cx="648000" cy="324326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775" name="Rectangle 64"/>
                <p:cNvSpPr>
                  <a:spLocks noChangeArrowheads="1"/>
                </p:cNvSpPr>
                <p:nvPr/>
              </p:nvSpPr>
              <p:spPr bwMode="auto">
                <a:xfrm>
                  <a:off x="3391810" y="1445738"/>
                  <a:ext cx="648000" cy="3243263"/>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776" name="Rectangle 65"/>
                <p:cNvSpPr>
                  <a:spLocks noChangeArrowheads="1"/>
                </p:cNvSpPr>
                <p:nvPr/>
              </p:nvSpPr>
              <p:spPr bwMode="auto">
                <a:xfrm>
                  <a:off x="3391810" y="1068548"/>
                  <a:ext cx="648000" cy="37719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777" name="Rectangle 66"/>
                <p:cNvSpPr>
                  <a:spLocks noChangeArrowheads="1"/>
                </p:cNvSpPr>
                <p:nvPr/>
              </p:nvSpPr>
              <p:spPr bwMode="auto">
                <a:xfrm>
                  <a:off x="3391810" y="1068548"/>
                  <a:ext cx="648000" cy="377190"/>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grpSp>
          <p:grpSp>
            <p:nvGrpSpPr>
              <p:cNvPr id="74766" name="Groupe 7"/>
              <p:cNvGrpSpPr>
                <a:grpSpLocks/>
              </p:cNvGrpSpPr>
              <p:nvPr/>
            </p:nvGrpSpPr>
            <p:grpSpPr bwMode="auto">
              <a:xfrm>
                <a:off x="3600000" y="1134271"/>
                <a:ext cx="648000" cy="3554730"/>
                <a:chOff x="4703402" y="1134271"/>
                <a:chExt cx="648000" cy="3554730"/>
              </a:xfrm>
            </p:grpSpPr>
            <p:sp>
              <p:nvSpPr>
                <p:cNvPr id="74770" name="Rectangle 67"/>
                <p:cNvSpPr>
                  <a:spLocks noChangeArrowheads="1"/>
                </p:cNvSpPr>
                <p:nvPr/>
              </p:nvSpPr>
              <p:spPr bwMode="auto">
                <a:xfrm>
                  <a:off x="4703402" y="1460026"/>
                  <a:ext cx="648000" cy="32289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771" name="Rectangle 68"/>
                <p:cNvSpPr>
                  <a:spLocks noChangeArrowheads="1"/>
                </p:cNvSpPr>
                <p:nvPr/>
              </p:nvSpPr>
              <p:spPr bwMode="auto">
                <a:xfrm>
                  <a:off x="4703402" y="1460026"/>
                  <a:ext cx="648000" cy="3228975"/>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772" name="Rectangle 69"/>
                <p:cNvSpPr>
                  <a:spLocks noChangeArrowheads="1"/>
                </p:cNvSpPr>
                <p:nvPr/>
              </p:nvSpPr>
              <p:spPr bwMode="auto">
                <a:xfrm>
                  <a:off x="4703402" y="1134271"/>
                  <a:ext cx="648000" cy="32575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hangingPunct="0">
                    <a:lnSpc>
                      <a:spcPct val="93000"/>
                    </a:lnSpc>
                    <a:buClr>
                      <a:srgbClr val="000000"/>
                    </a:buClr>
                    <a:buSzPct val="100000"/>
                    <a:buFont typeface="Times New Roman" pitchFamily="18" charset="0"/>
                    <a:buNone/>
                  </a:pPr>
                  <a:endParaRPr lang="fr-FR" altLang="fr-FR" sz="1400"/>
                </a:p>
              </p:txBody>
            </p:sp>
            <p:sp>
              <p:nvSpPr>
                <p:cNvPr id="74773" name="Rectangle 70"/>
                <p:cNvSpPr>
                  <a:spLocks noChangeArrowheads="1"/>
                </p:cNvSpPr>
                <p:nvPr/>
              </p:nvSpPr>
              <p:spPr bwMode="auto">
                <a:xfrm>
                  <a:off x="4703402" y="1134271"/>
                  <a:ext cx="648000" cy="325755"/>
                </a:xfrm>
                <a:prstGeom prst="rect">
                  <a:avLst/>
                </a:prstGeom>
                <a:noFill/>
                <a:ln w="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hangingPunct="0">
                    <a:lnSpc>
                      <a:spcPct val="93000"/>
                    </a:lnSpc>
                    <a:buClr>
                      <a:srgbClr val="000000"/>
                    </a:buClr>
                    <a:buSzPct val="100000"/>
                    <a:buFont typeface="Times New Roman" pitchFamily="18" charset="0"/>
                    <a:buNone/>
                  </a:pPr>
                  <a:endParaRPr lang="fr-FR" altLang="fr-FR" sz="1400"/>
                </a:p>
              </p:txBody>
            </p:sp>
          </p:grpSp>
          <p:sp>
            <p:nvSpPr>
              <p:cNvPr id="74767" name="Rectangle 41"/>
              <p:cNvSpPr>
                <a:spLocks noChangeArrowheads="1"/>
              </p:cNvSpPr>
              <p:nvPr/>
            </p:nvSpPr>
            <p:spPr bwMode="auto">
              <a:xfrm>
                <a:off x="2345083" y="4798523"/>
                <a:ext cx="161496" cy="27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r>
                  <a:rPr lang="fr-FR" altLang="fr-FR" sz="1600">
                    <a:cs typeface="Arial" pitchFamily="34" charset="0"/>
                  </a:rPr>
                  <a:t>A</a:t>
                </a:r>
              </a:p>
            </p:txBody>
          </p:sp>
          <p:sp>
            <p:nvSpPr>
              <p:cNvPr id="74768" name="Rectangle 42"/>
              <p:cNvSpPr>
                <a:spLocks noChangeArrowheads="1"/>
              </p:cNvSpPr>
              <p:nvPr/>
            </p:nvSpPr>
            <p:spPr bwMode="auto">
              <a:xfrm>
                <a:off x="3107754" y="4798522"/>
                <a:ext cx="309692" cy="27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r>
                  <a:rPr lang="fr-FR" altLang="fr-FR" sz="1600">
                    <a:cs typeface="Arial" pitchFamily="34" charset="0"/>
                  </a:rPr>
                  <a:t>AF</a:t>
                </a:r>
              </a:p>
            </p:txBody>
          </p:sp>
          <p:sp>
            <p:nvSpPr>
              <p:cNvPr id="74769" name="Rectangle 43"/>
              <p:cNvSpPr>
                <a:spLocks noChangeArrowheads="1"/>
              </p:cNvSpPr>
              <p:nvPr/>
            </p:nvSpPr>
            <p:spPr bwMode="auto">
              <a:xfrm>
                <a:off x="3797956" y="4798521"/>
                <a:ext cx="148196" cy="27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1pPr>
                <a:lvl2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2pPr>
                <a:lvl3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3pPr>
                <a:lvl4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4pPr>
                <a:lvl5pPr defTabSz="790575" hangingPunct="0">
                  <a:lnSpc>
                    <a:spcPct val="93000"/>
                  </a:lnSpc>
                  <a:buClr>
                    <a:srgbClr val="000000"/>
                  </a:buClr>
                  <a:buSzPct val="100000"/>
                  <a:buFont typeface="Times New Roman" pitchFamily="18" charset="0"/>
                  <a:defRPr>
                    <a:solidFill>
                      <a:schemeClr val="bg1"/>
                    </a:solidFill>
                    <a:latin typeface="Arial" pitchFamily="34" charset="0"/>
                    <a:ea typeface="SimSun" pitchFamily="2" charset="-122"/>
                  </a:defRPr>
                </a:lvl5pPr>
                <a:lvl6pPr marL="25146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6pPr>
                <a:lvl7pPr marL="29718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7pPr>
                <a:lvl8pPr marL="34290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8pPr>
                <a:lvl9pPr marL="3886200" indent="-228600" defTabSz="790575" fontAlgn="base" hangingPunct="0">
                  <a:lnSpc>
                    <a:spcPct val="93000"/>
                  </a:lnSpc>
                  <a:spcBef>
                    <a:spcPct val="0"/>
                  </a:spcBef>
                  <a:spcAft>
                    <a:spcPct val="0"/>
                  </a:spcAft>
                  <a:buClr>
                    <a:srgbClr val="000000"/>
                  </a:buClr>
                  <a:buSzPct val="100000"/>
                  <a:buFont typeface="Times New Roman" pitchFamily="18" charset="0"/>
                  <a:defRPr>
                    <a:solidFill>
                      <a:schemeClr val="bg1"/>
                    </a:solidFill>
                    <a:latin typeface="Arial" pitchFamily="34" charset="0"/>
                    <a:ea typeface="SimSun" pitchFamily="2" charset="-122"/>
                  </a:defRPr>
                </a:lvl9pPr>
              </a:lstStyle>
              <a:p>
                <a:r>
                  <a:rPr lang="fr-FR" altLang="fr-FR" sz="1600">
                    <a:cs typeface="Arial" pitchFamily="34" charset="0"/>
                  </a:rPr>
                  <a:t>F</a:t>
                </a:r>
              </a:p>
            </p:txBody>
          </p:sp>
        </p:grpSp>
      </p:grpSp>
      <p:sp>
        <p:nvSpPr>
          <p:cNvPr id="74758" name="ZoneTexte 112"/>
          <p:cNvSpPr txBox="1">
            <a:spLocks noChangeArrowheads="1"/>
          </p:cNvSpPr>
          <p:nvPr/>
        </p:nvSpPr>
        <p:spPr bwMode="auto">
          <a:xfrm>
            <a:off x="1412875" y="692150"/>
            <a:ext cx="9207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059" tIns="39530" rIns="79059" bIns="39530">
            <a:spAutoFit/>
          </a:bodyPr>
          <a:lstStyle/>
          <a:p>
            <a:pPr hangingPunct="0">
              <a:lnSpc>
                <a:spcPct val="93000"/>
              </a:lnSpc>
              <a:buClr>
                <a:srgbClr val="000000"/>
              </a:buClr>
              <a:buSzPct val="100000"/>
              <a:buFont typeface="Times New Roman" pitchFamily="18" charset="0"/>
              <a:buNone/>
            </a:pPr>
            <a:r>
              <a:rPr lang="fr-FR" altLang="fr-FR" sz="1600" b="1"/>
              <a:t>Entrées</a:t>
            </a:r>
            <a:endParaRPr lang="fr-FR" altLang="fr-FR" b="1"/>
          </a:p>
        </p:txBody>
      </p:sp>
      <p:sp>
        <p:nvSpPr>
          <p:cNvPr id="74759" name="ZoneTexte 113"/>
          <p:cNvSpPr txBox="1">
            <a:spLocks noChangeArrowheads="1"/>
          </p:cNvSpPr>
          <p:nvPr/>
        </p:nvSpPr>
        <p:spPr bwMode="auto">
          <a:xfrm>
            <a:off x="3463925" y="692150"/>
            <a:ext cx="87788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059" tIns="39530" rIns="79059" bIns="39530">
            <a:spAutoFit/>
          </a:bodyPr>
          <a:lstStyle/>
          <a:p>
            <a:pPr hangingPunct="0">
              <a:lnSpc>
                <a:spcPct val="93000"/>
              </a:lnSpc>
              <a:buClr>
                <a:srgbClr val="000000"/>
              </a:buClr>
              <a:buSzPct val="100000"/>
              <a:buFont typeface="Times New Roman" pitchFamily="18" charset="0"/>
              <a:buNone/>
            </a:pPr>
            <a:r>
              <a:rPr lang="fr-FR" altLang="fr-FR" sz="1600" b="1"/>
              <a:t>Sorties</a:t>
            </a:r>
            <a:endParaRPr lang="fr-FR" altLang="fr-FR" b="1"/>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26" y="620688"/>
            <a:ext cx="9541853" cy="559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622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633538"/>
            <a:ext cx="815340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218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900113"/>
            <a:ext cx="8124825"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2536" y="620688"/>
            <a:ext cx="9937104"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0499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952500"/>
            <a:ext cx="81915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2536" y="620688"/>
            <a:ext cx="9937104"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40912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966788"/>
            <a:ext cx="8181975"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2536" y="620688"/>
            <a:ext cx="9937104"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90315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957263"/>
            <a:ext cx="8191500"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2536" y="620688"/>
            <a:ext cx="9937104"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3309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957263"/>
            <a:ext cx="8220075"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2536" y="620688"/>
            <a:ext cx="9937104"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369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947738"/>
            <a:ext cx="81153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2536" y="620688"/>
            <a:ext cx="9937104"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4007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919163"/>
            <a:ext cx="811530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2536" y="620688"/>
            <a:ext cx="9937104"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5440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3655" y="-293780"/>
            <a:ext cx="2408237" cy="22161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379913"/>
            <a:ext cx="3263900" cy="2478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6" descr="C:\Images INRA\Images compressées pour envoi par mail\Images pour la presse\Images pour Bruxelles\Jollet-récent b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63" y="238125"/>
            <a:ext cx="31702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6488" y="4379912"/>
            <a:ext cx="2957512" cy="221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388" y="2771775"/>
            <a:ext cx="4079876" cy="145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3"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96025" y="1124744"/>
            <a:ext cx="3219450" cy="2144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4" name="Picture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54413" y="2771775"/>
            <a:ext cx="2924175" cy="219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803198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938213"/>
            <a:ext cx="81915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2536" y="620688"/>
            <a:ext cx="9937104"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35550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923925"/>
            <a:ext cx="8162925"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2536" y="620688"/>
            <a:ext cx="9937104"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0561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962025"/>
            <a:ext cx="8201025"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2536" y="620688"/>
            <a:ext cx="9937104"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5444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536" y="620688"/>
            <a:ext cx="9937104"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815103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900113"/>
            <a:ext cx="8124825"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43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952500"/>
            <a:ext cx="81915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734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966788"/>
            <a:ext cx="8181975"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7065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957263"/>
            <a:ext cx="8191500"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984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957263"/>
            <a:ext cx="8220075"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138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947738"/>
            <a:ext cx="81153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66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Comic Sans MS"/>
        <a:ea typeface="SimSun"/>
        <a:cs typeface=""/>
      </a:majorFont>
      <a:minorFont>
        <a:latin typeface="Comic Sans MS"/>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34725</TotalTime>
  <Words>3710</Words>
  <Application>Microsoft Office PowerPoint</Application>
  <PresentationFormat>Affichage à l'écran (4:3)</PresentationFormat>
  <Paragraphs>699</Paragraphs>
  <Slides>122</Slides>
  <Notes>67</Notes>
  <HiddenSlides>0</HiddenSlides>
  <MMClips>0</MMClips>
  <ScaleCrop>false</ScaleCrop>
  <HeadingPairs>
    <vt:vector size="4" baseType="variant">
      <vt:variant>
        <vt:lpstr>Thème</vt:lpstr>
      </vt:variant>
      <vt:variant>
        <vt:i4>1</vt:i4>
      </vt:variant>
      <vt:variant>
        <vt:lpstr>Titres des diapositives</vt:lpstr>
      </vt:variant>
      <vt:variant>
        <vt:i4>122</vt:i4>
      </vt:variant>
    </vt:vector>
  </HeadingPairs>
  <TitlesOfParts>
    <vt:vector size="123" baseType="lpstr">
      <vt:lpstr>Thème Office</vt:lpstr>
      <vt:lpstr>Présentation PowerPoint</vt:lpstr>
      <vt:lpstr>Présentation PowerPoint</vt:lpstr>
      <vt:lpstr>Présentation PowerPoint</vt:lpstr>
      <vt:lpstr>‘The proportion of trees on farms and in forests varies considerably among countries, but  two trends seem almost universal in the tropics:   -- the number of trees in forests is declining, and   -- the number on farms is increasing’   FAO. 2005. State of the World’s Forests</vt:lpstr>
      <vt:lpstr>Systèmes hétérogènes</vt:lpstr>
      <vt:lpstr>Présentation PowerPoint</vt:lpstr>
      <vt:lpstr>Présentation PowerPoint</vt:lpstr>
      <vt:lpstr>Présentation PowerPoint</vt:lpstr>
      <vt:lpstr>Présentation PowerPoint</vt:lpstr>
      <vt:lpstr>Présentation PowerPoint</vt:lpstr>
      <vt:lpstr>Mélanger ou ne pas mélanger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Stocker du C grâce aux arbres?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Quiz</vt:lpstr>
      <vt:lpstr>Réponse… beaucoup plus que 5000 ha… car…</vt:lpstr>
      <vt:lpstr>Planter des arbres pour stocker du C ?</vt:lpstr>
      <vt:lpstr>L’arbre enrichit le sol en profondeur en carbone</vt:lpstr>
      <vt:lpstr>Présentation PowerPoint</vt:lpstr>
      <vt:lpstr>Présentation PowerPoint</vt:lpstr>
      <vt:lpstr>Présentation PowerPoint</vt:lpstr>
      <vt:lpstr>En résumé : potentiel de fixation comparés</vt:lpstr>
      <vt:lpstr>PROJET DE RAPPORT sur l'agriculture de l'UE et changement climatique (2009/2157(INI))  Commission de l'agriculture et du développement rural  Rapporteur: Stéphane Le Foll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L’arbre tempère le microclimat du sol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chênes verts ET stress hydriques  (CNRS Montpellier, site de Puechabon)</vt:lpstr>
      <vt:lpstr>Présentation PowerPoint</vt:lpstr>
      <vt:lpstr>Présentation PowerPoint</vt:lpstr>
      <vt:lpstr>Présentation PowerPoint</vt:lpstr>
      <vt:lpstr>Présentation PowerPoint</vt:lpstr>
      <vt:lpstr>Arbres hors forêts et bilan hydrique</vt:lpstr>
      <vt:lpstr>Arbres hors forêt et bilan hydrique</vt:lpstr>
      <vt:lpstr>Présentation PowerPoint</vt:lpstr>
      <vt:lpstr>Approche par modélisation : transpiration des arbres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Spécificités de l’arbre hors forêt</vt:lpstr>
      <vt:lpstr>Exemple de mécanismes spécifiques aux systèmes arborés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EURAF</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Christian Dupraz</dc:creator>
  <cp:lastModifiedBy>Christian Dupraz</cp:lastModifiedBy>
  <cp:revision>28</cp:revision>
  <cp:lastPrinted>1601-01-01T00:00:00Z</cp:lastPrinted>
  <dcterms:created xsi:type="dcterms:W3CDTF">1601-01-01T00:00:00Z</dcterms:created>
  <dcterms:modified xsi:type="dcterms:W3CDTF">2013-11-25T09:34:58Z</dcterms:modified>
</cp:coreProperties>
</file>