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416" r:id="rId2"/>
    <p:sldId id="504" r:id="rId3"/>
    <p:sldId id="421" r:id="rId4"/>
    <p:sldId id="424" r:id="rId5"/>
    <p:sldId id="425" r:id="rId6"/>
    <p:sldId id="505" r:id="rId7"/>
    <p:sldId id="506" r:id="rId8"/>
    <p:sldId id="509" r:id="rId9"/>
    <p:sldId id="510" r:id="rId10"/>
    <p:sldId id="426" r:id="rId11"/>
    <p:sldId id="427" r:id="rId12"/>
    <p:sldId id="433" r:id="rId13"/>
    <p:sldId id="517" r:id="rId14"/>
    <p:sldId id="434" r:id="rId15"/>
    <p:sldId id="435" r:id="rId16"/>
    <p:sldId id="518" r:id="rId17"/>
    <p:sldId id="437" r:id="rId18"/>
    <p:sldId id="521" r:id="rId19"/>
    <p:sldId id="558" r:id="rId20"/>
    <p:sldId id="577" r:id="rId21"/>
    <p:sldId id="559" r:id="rId22"/>
    <p:sldId id="528" r:id="rId23"/>
    <p:sldId id="560" r:id="rId24"/>
    <p:sldId id="561" r:id="rId25"/>
    <p:sldId id="574" r:id="rId26"/>
    <p:sldId id="449" r:id="rId27"/>
    <p:sldId id="450" r:id="rId28"/>
    <p:sldId id="562" r:id="rId29"/>
    <p:sldId id="564" r:id="rId30"/>
    <p:sldId id="568" r:id="rId31"/>
    <p:sldId id="569" r:id="rId32"/>
    <p:sldId id="477" r:id="rId33"/>
    <p:sldId id="478" r:id="rId34"/>
    <p:sldId id="571" r:id="rId35"/>
    <p:sldId id="538" r:id="rId36"/>
    <p:sldId id="539" r:id="rId37"/>
    <p:sldId id="573" r:id="rId38"/>
    <p:sldId id="542" r:id="rId39"/>
    <p:sldId id="540" r:id="rId40"/>
    <p:sldId id="494" r:id="rId41"/>
    <p:sldId id="465" r:id="rId42"/>
    <p:sldId id="466" r:id="rId43"/>
    <p:sldId id="461" r:id="rId44"/>
    <p:sldId id="330" r:id="rId45"/>
    <p:sldId id="514" r:id="rId46"/>
    <p:sldId id="500" r:id="rId47"/>
    <p:sldId id="575" r:id="rId48"/>
  </p:sldIdLst>
  <p:sldSz cx="9144000" cy="6858000" type="screen4x3"/>
  <p:notesSz cx="6735763" cy="98663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E5B"/>
    <a:srgbClr val="00FF00"/>
    <a:srgbClr val="FE9EA7"/>
    <a:srgbClr val="CBE602"/>
    <a:srgbClr val="CCA192"/>
    <a:srgbClr val="49E602"/>
    <a:srgbClr val="FF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2787"/>
    <p:restoredTop sz="90929"/>
  </p:normalViewPr>
  <p:slideViewPr>
    <p:cSldViewPr>
      <p:cViewPr varScale="1">
        <p:scale>
          <a:sx n="114" d="100"/>
          <a:sy n="114" d="100"/>
        </p:scale>
        <p:origin x="-170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.xml"/><Relationship Id="rId2" Type="http://schemas.openxmlformats.org/officeDocument/2006/relationships/slide" Target="slides/slide12.xml"/><Relationship Id="rId1" Type="http://schemas.openxmlformats.org/officeDocument/2006/relationships/slide" Target="slides/slide4.xml"/><Relationship Id="rId4" Type="http://schemas.openxmlformats.org/officeDocument/2006/relationships/slide" Target="slides/slide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872DBACB-5026-4147-AC2C-4F5222AE24F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93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6300"/>
            <a:ext cx="493871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47DFDF11-D474-47E5-915C-D552D58A6F4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172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7EDA26-16CF-442C-B9CE-A1DE5C240AD0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1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9B1362-10FB-47EB-BE5F-6E1F38683F69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12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9111C8-95B5-4559-B202-09360724DF68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13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733262-18D4-43B6-BD9D-B501DB3AFB60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14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705AD02-8C05-4D69-982C-2416A7F4C115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15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FA5315-D166-419E-BB00-9D3EEBC2DBE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16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B2D7018-840A-499E-A30A-B3B30EA0A5FA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16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F3DF142-3ED5-4A40-9D20-99640921FAD7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16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6600"/>
            <a:ext cx="4932363" cy="3700463"/>
          </a:xfrm>
          <a:solidFill>
            <a:srgbClr val="FFFFFF"/>
          </a:solidFill>
          <a:ln/>
        </p:spPr>
      </p:sp>
      <p:sp>
        <p:nvSpPr>
          <p:cNvPr id="80902" name="Text Box 4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Productivité mesurée exceptionnelle : gain de 36%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2C994B2D-8386-4D08-ACF5-05D624420B02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17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Le gain de productivité représente un saut quantitatif exceptionnel pour une innovation agro-écologique</a:t>
            </a: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SzPct val="100000"/>
            </a:pPr>
            <a:fld id="{FC648867-FC6C-42C7-9504-EDC6DF8F3EF3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>
                <a:buSzPct val="100000"/>
              </a:pPr>
              <a:t>17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520A5D-BBE5-43EB-85C4-336A0E616BB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18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855663" y="739775"/>
            <a:ext cx="5024437" cy="37020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/>
          </p:nvPr>
        </p:nvSpPr>
        <p:spPr>
          <a:xfrm>
            <a:off x="898525" y="4687888"/>
            <a:ext cx="4932363" cy="443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651AA1B-114E-45FF-800F-E81586DDC65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22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83972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Des cultures à l’ombre… au bon moment (remplissage du grain)</a:t>
            </a: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712AED8-5AAE-496F-95F2-2225E18F559F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22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29CBD4-DC00-43D4-9C7F-F725AB29A5EF}" type="slidenum">
              <a:rPr lang="en-US">
                <a:latin typeface="Calibri" pitchFamily="34" charset="0"/>
                <a:cs typeface="Calibri" pitchFamily="34" charset="0"/>
              </a:rPr>
              <a:pPr eaLnBrk="1" hangingPunct="1"/>
              <a:t>26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8675" y="876300"/>
            <a:ext cx="5767388" cy="4325938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2950" y="5480050"/>
            <a:ext cx="5938838" cy="5189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0755F1-DBB2-4B48-A238-EB2B20096348}" type="slidenum">
              <a:rPr lang="en-US">
                <a:latin typeface="Calibri" pitchFamily="34" charset="0"/>
                <a:cs typeface="Calibri" pitchFamily="34" charset="0"/>
              </a:rPr>
              <a:pPr eaLnBrk="1" hangingPunct="1"/>
              <a:t>27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8675" y="876300"/>
            <a:ext cx="5767388" cy="4325938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2950" y="5480050"/>
            <a:ext cx="5938838" cy="5189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766457-15FA-4840-B549-C5F4FFD747B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FCC7E6D3-3CB8-44B3-9533-1C5AB991743D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29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D041D72F-DB3F-4EB7-B295-CBD8A57A0C88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32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CF0158D4-E2BD-4CE5-8688-D5A9DDC6116F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33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1C3A16-C037-4F05-9967-F286224DCF9A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38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FEBED29-EEDA-4BC1-AE98-E99C178E8C80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40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CE028B-464D-497A-91AA-22A48838DC27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41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31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7F6F06-2491-4144-9036-6872A063CFDC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43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1EDE3E-2C07-4FE6-94C1-CAC119672595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4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Commençons par définir les systèmes sur lesquels porte cet exposé.</a:t>
            </a:r>
          </a:p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Agroforesterie, de manière générale, désigne tout système de culture associant arbres et cultures sur les même surfaces.</a:t>
            </a:r>
          </a:p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Nous nous intéresserons ici à un cas particulier de systèmes agroforestiers des zones tempérées, consistant à associer des alignements d’arbres a vocation de production de bois, et des bandes intercalaires cultivée. </a:t>
            </a:r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8C8CD9-0B7E-4FA2-9E88-8D4FEFEA0E2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6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76F0B4-61C7-414D-B7FB-25C503AE9B7C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7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B37407-8243-40AA-8FFE-83A07CF82D39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8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Parcelles paysannes de M. Jollet (Charentes-Maritime), support de travaux INRA-Chambres d’Agriculture-Exploitant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mtClean="0">
              <a:solidFill>
                <a:srgbClr val="000000"/>
              </a:solidFill>
              <a:latin typeface="Calibri" pitchFamily="34" charset="0"/>
              <a:ea typeface="SimSun" pitchFamily="2" charset="-122"/>
              <a:cs typeface="Times New Roman" pitchFamily="18" charset="0"/>
            </a:endParaRP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En France, TOUTES les parcelles agroforestières expérimentales sont installées CHEZ des agriculteurs</a:t>
            </a: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C750C-B4A9-44B7-A57B-A07AB6EFC8DD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8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FD51DA-0B77-459C-BAE4-12258C1D9E2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9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0F0A98-14AC-470D-9724-6FD2C94ECD07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10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326492-63D5-406F-938C-1F5A869D4A07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11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9525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0" y="6048375"/>
            <a:ext cx="2249488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0"/>
          <p:cNvSpPr/>
          <p:nvPr/>
        </p:nvSpPr>
        <p:spPr>
          <a:xfrm>
            <a:off x="2368550" y="6046788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98" name="Espace réservé du titre 2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smtClean="0"/>
              <a:t>Cliquez pour modifier le style du titre du masque</a:t>
            </a:r>
          </a:p>
        </p:txBody>
      </p:sp>
      <p:sp>
        <p:nvSpPr>
          <p:cNvPr id="4099" name="Espace réservé du texte 1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10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85725" y="6069013"/>
            <a:ext cx="2057400" cy="685800"/>
          </a:xfrm>
        </p:spPr>
        <p:txBody>
          <a:bodyPr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76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EC89-4EEB-43E3-AFBA-665FED72C5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01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67E01-0C5A-4A4D-B89F-61CBE7AF62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78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A190-969C-47E3-B796-543A9D2C9BBC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49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B90C-DF91-450B-8407-08CD34A2F2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37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941-F811-445B-8E45-0AD053A567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CCBA3-C69B-4971-986E-0D3EA6968C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66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F5FD-ABD5-4E33-BF97-7B36AA1CA2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3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6E0BC-4957-448B-8D0B-0DB4D143CA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49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473D0-6B4E-4542-BF99-5947A437D0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17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0BA3-92F7-40C8-9472-10626A155E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56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0B94E-EFB6-49B6-B150-F91BE9909E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52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dirty="0">
                <a:solidFill>
                  <a:schemeClr val="tx2"/>
                </a:solidFill>
                <a:latin typeface="+mn-lt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6AFCD5-930F-44DB-97CD-8C3BBEC0FC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400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B58B80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griculture.gouv.fr/Produisons-autreme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agriculture.gouv.fr/Produisons-autrement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23813" y="1717864"/>
            <a:ext cx="9144001" cy="1569660"/>
          </a:xfrm>
        </p:spPr>
        <p:txBody>
          <a:bodyPr>
            <a:spAutoFit/>
          </a:bodyPr>
          <a:lstStyle/>
          <a:p>
            <a:pPr algn="r"/>
            <a:r>
              <a:rPr lang="en-GB" sz="4000" b="1" dirty="0" err="1" smtClean="0">
                <a:solidFill>
                  <a:srgbClr val="66FF33"/>
                </a:solidFill>
              </a:rPr>
              <a:t>Agroforesterie</a:t>
            </a:r>
            <a:r>
              <a:rPr lang="en-GB" sz="4000" b="1" dirty="0" smtClean="0">
                <a:solidFill>
                  <a:srgbClr val="66FF33"/>
                </a:solidFill>
              </a:rPr>
              <a:t/>
            </a:r>
            <a:br>
              <a:rPr lang="en-GB" sz="4000" b="1" dirty="0" smtClean="0">
                <a:solidFill>
                  <a:srgbClr val="66FF33"/>
                </a:solidFill>
              </a:rPr>
            </a:br>
            <a:r>
              <a:rPr lang="en-GB" sz="4000" b="1" dirty="0" err="1" smtClean="0">
                <a:solidFill>
                  <a:srgbClr val="66FF33"/>
                </a:solidFill>
              </a:rPr>
              <a:t>Etat</a:t>
            </a:r>
            <a:r>
              <a:rPr lang="en-GB" sz="4000" b="1" dirty="0" smtClean="0">
                <a:solidFill>
                  <a:srgbClr val="66FF33"/>
                </a:solidFill>
              </a:rPr>
              <a:t> des </a:t>
            </a:r>
            <a:r>
              <a:rPr lang="en-GB" sz="4000" b="1" dirty="0" err="1" smtClean="0">
                <a:solidFill>
                  <a:srgbClr val="66FF33"/>
                </a:solidFill>
              </a:rPr>
              <a:t>possibles</a:t>
            </a:r>
            <a:r>
              <a:rPr lang="en-GB" sz="4000" b="1" dirty="0" smtClean="0">
                <a:solidFill>
                  <a:srgbClr val="66FF33"/>
                </a:solidFill>
              </a:rPr>
              <a:t/>
            </a:r>
            <a:br>
              <a:rPr lang="en-GB" sz="4000" b="1" dirty="0" smtClean="0">
                <a:solidFill>
                  <a:srgbClr val="66FF33"/>
                </a:solidFill>
              </a:rPr>
            </a:br>
            <a:endParaRPr lang="en-GB" sz="1600" b="1" dirty="0" smtClean="0"/>
          </a:p>
        </p:txBody>
      </p:sp>
      <p:sp>
        <p:nvSpPr>
          <p:cNvPr id="4100" name="Rectangle 2"/>
          <p:cNvSpPr txBox="1">
            <a:spLocks noChangeArrowheads="1"/>
          </p:cNvSpPr>
          <p:nvPr/>
        </p:nvSpPr>
        <p:spPr bwMode="auto">
          <a:xfrm>
            <a:off x="407275" y="2780928"/>
            <a:ext cx="8305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FR" sz="4400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4400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</a:br>
            <a:r>
              <a:rPr lang="en-GB" b="1" dirty="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b="1" dirty="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000" b="1" dirty="0" smtClean="0">
                <a:effectLst/>
              </a:rPr>
              <a:t>Conférence nationale « Agricultures : Produisons autrement »</a:t>
            </a:r>
          </a:p>
          <a:p>
            <a:pPr algn="r" eaLnBrk="1" hangingPunct="1"/>
            <a:r>
              <a:rPr lang="fr-FR" sz="2000" b="1" dirty="0" smtClean="0">
                <a:effectLst/>
              </a:rPr>
              <a:t/>
            </a:r>
            <a:br>
              <a:rPr lang="fr-FR" sz="2000" b="1" dirty="0" smtClean="0">
                <a:effectLst/>
              </a:rPr>
            </a:br>
            <a:r>
              <a:rPr lang="fr-FR" sz="1600" b="1" dirty="0"/>
              <a:t>M</a:t>
            </a:r>
            <a:r>
              <a:rPr lang="fr-FR" sz="1600" b="1" dirty="0" smtClean="0">
                <a:effectLst/>
              </a:rPr>
              <a:t>ardi 18 décembre 2012</a:t>
            </a:r>
          </a:p>
          <a:p>
            <a:pPr algn="r" eaLnBrk="1" hangingPunct="1"/>
            <a:r>
              <a:rPr lang="fr-FR" sz="1600" b="1" dirty="0" smtClean="0">
                <a:effectLst/>
              </a:rPr>
              <a:t>Palais d’Iéna (Paris)</a:t>
            </a:r>
          </a:p>
          <a:p>
            <a:pPr algn="r" eaLnBrk="1" hangingPunct="1"/>
            <a:endParaRPr lang="en-GB" b="1" dirty="0">
              <a:solidFill>
                <a:srgbClr val="66FF33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Christian </a:t>
            </a:r>
            <a:r>
              <a:rPr lang="fr-FR" b="1" dirty="0" err="1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Dupraz</a:t>
            </a:r>
            <a:r>
              <a:rPr lang="fr-FR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fr-FR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</a:br>
            <a:r>
              <a:rPr lang="fr-FR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INRA, Montpellier, France</a:t>
            </a:r>
            <a:endParaRPr lang="en-GB" sz="2800" b="1" dirty="0">
              <a:solidFill>
                <a:srgbClr val="FFCC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2" name="Picture 6" descr="http://91.68.209.11/bmi/agriculture.gouv.fr/plugins/agrigouv2/images/produisons-autremen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39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91.68.209.12/bmi/mediatheque.agriculture.gouv.fr/img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36" y="103353"/>
            <a:ext cx="802522" cy="102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b="1" dirty="0" smtClean="0">
                <a:solidFill>
                  <a:srgbClr val="00FF00"/>
                </a:solidFill>
              </a:rPr>
              <a:t>1990-2010 </a:t>
            </a:r>
            <a:br>
              <a:rPr lang="en-GB" sz="4000" b="1" dirty="0" smtClean="0">
                <a:solidFill>
                  <a:srgbClr val="00FF00"/>
                </a:solidFill>
              </a:rPr>
            </a:br>
            <a:r>
              <a:rPr lang="en-GB" sz="4000" b="1" dirty="0" smtClean="0">
                <a:solidFill>
                  <a:srgbClr val="00FF00"/>
                </a:solidFill>
              </a:rPr>
              <a:t>Quoi de </a:t>
            </a:r>
            <a:r>
              <a:rPr lang="en-GB" sz="4000" b="1" dirty="0" err="1" smtClean="0">
                <a:solidFill>
                  <a:srgbClr val="00FF00"/>
                </a:solidFill>
              </a:rPr>
              <a:t>neuf</a:t>
            </a:r>
            <a:r>
              <a:rPr lang="en-GB" sz="4000" b="1" dirty="0" smtClean="0">
                <a:solidFill>
                  <a:srgbClr val="00FF00"/>
                </a:solidFill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946622"/>
            <a:ext cx="7772400" cy="1077218"/>
          </a:xfrm>
        </p:spPr>
        <p:txBody>
          <a:bodyPr>
            <a:spAutoFit/>
          </a:bodyPr>
          <a:lstStyle/>
          <a:p>
            <a:r>
              <a:rPr lang="en-GB" sz="3200" b="1" dirty="0"/>
              <a:t>U</a:t>
            </a:r>
            <a:r>
              <a:rPr lang="en-GB" sz="3200" b="1" dirty="0" smtClean="0"/>
              <a:t>n nouveau </a:t>
            </a:r>
            <a:r>
              <a:rPr lang="en-GB" sz="3200" b="1" dirty="0" err="1" smtClean="0"/>
              <a:t>système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d’exploitation</a:t>
            </a:r>
            <a:r>
              <a:rPr lang="en-GB" sz="3200" b="1" dirty="0" smtClean="0"/>
              <a:t>, qui </a:t>
            </a:r>
            <a:r>
              <a:rPr lang="en-GB" sz="3200" b="1" dirty="0" err="1" smtClean="0"/>
              <a:t>peut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s’adapter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presque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partout</a:t>
            </a:r>
            <a:r>
              <a:rPr lang="en-GB" sz="3200" b="1" dirty="0"/>
              <a:t>.</a:t>
            </a:r>
            <a:endParaRPr lang="en-GB" sz="3200" b="1" dirty="0" smtClean="0"/>
          </a:p>
        </p:txBody>
      </p:sp>
      <p:pic>
        <p:nvPicPr>
          <p:cNvPr id="14339" name="Picture 4" descr="E:\Documents and Settings\Christian\Publications\Publications parues\Livre Agroforesterie\Illustrations Nicolas\Figures Fabien\moisson\20etplus_18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000500"/>
            <a:ext cx="30876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E:\Documents and Settings\Christian\Publications\Publications parues\Livre Agroforesterie\Photos CD sélection\Vézénobres\DSCN34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npo0000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228600" y="4800600"/>
            <a:ext cx="9553575" cy="20574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fr-FR" sz="2400" b="1" dirty="0" smtClean="0">
                <a:solidFill>
                  <a:srgbClr val="66FF33"/>
                </a:solidFill>
              </a:rPr>
              <a:t>Mélanger ou ne pas mélanger …</a:t>
            </a:r>
            <a:br>
              <a:rPr lang="fr-FR" sz="2400" b="1" dirty="0" smtClean="0">
                <a:solidFill>
                  <a:srgbClr val="66FF33"/>
                </a:solidFill>
              </a:rPr>
            </a:br>
            <a:endParaRPr lang="en-GB" sz="2400" b="1" dirty="0" smtClean="0">
              <a:solidFill>
                <a:srgbClr val="66FF33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7" name="Rectangle 27"/>
          <p:cNvSpPr>
            <a:spLocks noChangeArrowheads="1"/>
          </p:cNvSpPr>
          <p:nvPr/>
        </p:nvSpPr>
        <p:spPr bwMode="auto">
          <a:xfrm rot="5400000">
            <a:off x="5886450" y="2879725"/>
            <a:ext cx="1066800" cy="2971800"/>
          </a:xfrm>
          <a:prstGeom prst="rect">
            <a:avLst/>
          </a:prstGeom>
          <a:solidFill>
            <a:schemeClr val="accent1"/>
          </a:solidFill>
          <a:ln w="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5435600" y="4056063"/>
            <a:ext cx="188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Forêt 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1508" name="Group 34"/>
          <p:cNvGrpSpPr>
            <a:grpSpLocks/>
          </p:cNvGrpSpPr>
          <p:nvPr/>
        </p:nvGrpSpPr>
        <p:grpSpPr bwMode="auto">
          <a:xfrm rot="5400000">
            <a:off x="304800" y="2117725"/>
            <a:ext cx="2590800" cy="2971800"/>
            <a:chOff x="528" y="1152"/>
            <a:chExt cx="1632" cy="1872"/>
          </a:xfrm>
        </p:grpSpPr>
        <p:sp>
          <p:nvSpPr>
            <p:cNvPr id="21523" name="Rectangle 24"/>
            <p:cNvSpPr>
              <a:spLocks noChangeArrowheads="1"/>
            </p:cNvSpPr>
            <p:nvPr/>
          </p:nvSpPr>
          <p:spPr bwMode="auto">
            <a:xfrm>
              <a:off x="528" y="1152"/>
              <a:ext cx="1632" cy="1872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24" name="Line 28"/>
            <p:cNvSpPr>
              <a:spLocks noChangeShapeType="1"/>
            </p:cNvSpPr>
            <p:nvPr/>
          </p:nvSpPr>
          <p:spPr bwMode="auto">
            <a:xfrm>
              <a:off x="72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25" name="Line 29"/>
            <p:cNvSpPr>
              <a:spLocks noChangeShapeType="1"/>
            </p:cNvSpPr>
            <p:nvPr/>
          </p:nvSpPr>
          <p:spPr bwMode="auto">
            <a:xfrm>
              <a:off x="96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648" name="Line 30"/>
            <p:cNvSpPr>
              <a:spLocks noChangeShapeType="1"/>
            </p:cNvSpPr>
            <p:nvPr/>
          </p:nvSpPr>
          <p:spPr bwMode="auto">
            <a:xfrm>
              <a:off x="1200" y="1152"/>
              <a:ext cx="0" cy="1872"/>
            </a:xfrm>
            <a:prstGeom prst="line">
              <a:avLst/>
            </a:prstGeom>
            <a:noFill/>
            <a:ln w="635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649" name="Line 31"/>
            <p:cNvSpPr>
              <a:spLocks noChangeShapeType="1"/>
            </p:cNvSpPr>
            <p:nvPr/>
          </p:nvSpPr>
          <p:spPr bwMode="auto">
            <a:xfrm>
              <a:off x="1440" y="1152"/>
              <a:ext cx="0" cy="1872"/>
            </a:xfrm>
            <a:prstGeom prst="line">
              <a:avLst/>
            </a:prstGeom>
            <a:noFill/>
            <a:ln w="635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28" name="Line 32"/>
            <p:cNvSpPr>
              <a:spLocks noChangeShapeType="1"/>
            </p:cNvSpPr>
            <p:nvPr/>
          </p:nvSpPr>
          <p:spPr bwMode="auto">
            <a:xfrm>
              <a:off x="168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29" name="Line 33"/>
            <p:cNvSpPr>
              <a:spLocks noChangeShapeType="1"/>
            </p:cNvSpPr>
            <p:nvPr/>
          </p:nvSpPr>
          <p:spPr bwMode="auto">
            <a:xfrm>
              <a:off x="192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509" name="Text Box 36"/>
          <p:cNvSpPr txBox="1">
            <a:spLocks noChangeArrowheads="1"/>
          </p:cNvSpPr>
          <p:nvPr/>
        </p:nvSpPr>
        <p:spPr bwMode="auto">
          <a:xfrm>
            <a:off x="322263" y="337185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Agroforesterie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Text Box 44"/>
          <p:cNvSpPr txBox="1">
            <a:spLocks noChangeArrowheads="1"/>
          </p:cNvSpPr>
          <p:nvPr/>
        </p:nvSpPr>
        <p:spPr bwMode="auto">
          <a:xfrm>
            <a:off x="1054100" y="5105400"/>
            <a:ext cx="73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Calibri" pitchFamily="34" charset="0"/>
                <a:cs typeface="Calibri" pitchFamily="34" charset="0"/>
              </a:rPr>
              <a:t>1 ha</a:t>
            </a:r>
          </a:p>
        </p:txBody>
      </p: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4933950" y="1698625"/>
            <a:ext cx="4391025" cy="2057400"/>
            <a:chOff x="3108" y="888"/>
            <a:chExt cx="2766" cy="1296"/>
          </a:xfrm>
        </p:grpSpPr>
        <p:sp>
          <p:nvSpPr>
            <p:cNvPr id="21520" name="Rectangle 26"/>
            <p:cNvSpPr>
              <a:spLocks noChangeArrowheads="1"/>
            </p:cNvSpPr>
            <p:nvPr/>
          </p:nvSpPr>
          <p:spPr bwMode="auto">
            <a:xfrm rot="5400000">
              <a:off x="3396" y="600"/>
              <a:ext cx="1296" cy="187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FFD3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21" name="Text Box 37"/>
            <p:cNvSpPr txBox="1">
              <a:spLocks noChangeArrowheads="1"/>
            </p:cNvSpPr>
            <p:nvPr/>
          </p:nvSpPr>
          <p:spPr bwMode="auto">
            <a:xfrm>
              <a:off x="3408" y="1392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400">
                  <a:latin typeface="Calibri" pitchFamily="34" charset="0"/>
                  <a:cs typeface="Calibri" pitchFamily="34" charset="0"/>
                </a:rPr>
                <a:t>Agriculture</a:t>
              </a:r>
            </a:p>
          </p:txBody>
        </p:sp>
        <p:sp>
          <p:nvSpPr>
            <p:cNvPr id="21522" name="Text Box 45"/>
            <p:cNvSpPr txBox="1">
              <a:spLocks noChangeArrowheads="1"/>
            </p:cNvSpPr>
            <p:nvPr/>
          </p:nvSpPr>
          <p:spPr bwMode="auto">
            <a:xfrm>
              <a:off x="5010" y="1430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latin typeface="Calibri" pitchFamily="34" charset="0"/>
                  <a:cs typeface="Calibri" pitchFamily="34" charset="0"/>
                </a:rPr>
                <a:t>0.8 ha</a:t>
              </a:r>
            </a:p>
          </p:txBody>
        </p:sp>
      </p:grp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7953375" y="4149725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Calibri" pitchFamily="34" charset="0"/>
                <a:cs typeface="Calibri" pitchFamily="34" charset="0"/>
              </a:rPr>
              <a:t>0.6 ha</a:t>
            </a:r>
          </a:p>
        </p:txBody>
      </p: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7019925" y="5105400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Calibri" pitchFamily="34" charset="0"/>
                <a:cs typeface="Calibri" pitchFamily="34" charset="0"/>
              </a:rPr>
              <a:t>LER =   1.4 ha</a:t>
            </a:r>
          </a:p>
        </p:txBody>
      </p:sp>
      <p:sp>
        <p:nvSpPr>
          <p:cNvPr id="21514" name="Line 49"/>
          <p:cNvSpPr>
            <a:spLocks noChangeShapeType="1"/>
          </p:cNvSpPr>
          <p:nvPr/>
        </p:nvSpPr>
        <p:spPr bwMode="auto">
          <a:xfrm>
            <a:off x="3143250" y="4899025"/>
            <a:ext cx="1752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5" name="Line 50"/>
          <p:cNvSpPr>
            <a:spLocks noChangeShapeType="1"/>
          </p:cNvSpPr>
          <p:nvPr/>
        </p:nvSpPr>
        <p:spPr bwMode="auto">
          <a:xfrm>
            <a:off x="3124200" y="2308225"/>
            <a:ext cx="1752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0" y="5867400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Land Equivalent Ratio (LER) </a:t>
            </a:r>
            <a:r>
              <a:rPr lang="fr-FR" sz="1600" dirty="0">
                <a:latin typeface="Calibri" pitchFamily="34" charset="0"/>
                <a:cs typeface="Calibri" pitchFamily="34" charset="0"/>
              </a:rPr>
              <a:t>(Mead and </a:t>
            </a:r>
            <a:r>
              <a:rPr lang="fr-FR" sz="1600" dirty="0" err="1">
                <a:latin typeface="Calibri" pitchFamily="34" charset="0"/>
                <a:cs typeface="Calibri" pitchFamily="34" charset="0"/>
              </a:rPr>
              <a:t>Willey</a:t>
            </a:r>
            <a:r>
              <a:rPr lang="fr-FR" sz="1600" dirty="0">
                <a:latin typeface="Calibri" pitchFamily="34" charset="0"/>
                <a:cs typeface="Calibri" pitchFamily="34" charset="0"/>
              </a:rPr>
              <a:t>, 1980)</a:t>
            </a:r>
            <a:endParaRPr lang="fr-FR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7" name="Text Box 36"/>
          <p:cNvSpPr txBox="1">
            <a:spLocks noChangeArrowheads="1"/>
          </p:cNvSpPr>
          <p:nvPr/>
        </p:nvSpPr>
        <p:spPr bwMode="auto">
          <a:xfrm>
            <a:off x="341313" y="549275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Mélange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8" name="Text Box 36"/>
          <p:cNvSpPr txBox="1">
            <a:spLocks noChangeArrowheads="1"/>
          </p:cNvSpPr>
          <p:nvPr/>
        </p:nvSpPr>
        <p:spPr bwMode="auto">
          <a:xfrm>
            <a:off x="4670425" y="557213"/>
            <a:ext cx="3308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Séparation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Double flèche horizontale 1"/>
          <p:cNvSpPr/>
          <p:nvPr/>
        </p:nvSpPr>
        <p:spPr>
          <a:xfrm>
            <a:off x="3419475" y="3213100"/>
            <a:ext cx="1081088" cy="677863"/>
          </a:xfrm>
          <a:prstGeom prst="leftRightArrow">
            <a:avLst>
              <a:gd name="adj1" fmla="val 54443"/>
              <a:gd name="adj2" fmla="val 2030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7" grpId="0" animBg="1"/>
      <p:bldP spid="46118" grpId="0"/>
      <p:bldP spid="46126" grpId="0"/>
      <p:bldP spid="46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C:\TERRAINS\Vezenobres\TEXTES\Images Vézénobres comprimées pour présentation ppt\Plantation Vézénob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133600"/>
            <a:ext cx="27701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30"/>
          <p:cNvSpPr txBox="1">
            <a:spLocks noChangeArrowheads="1"/>
          </p:cNvSpPr>
          <p:nvPr/>
        </p:nvSpPr>
        <p:spPr bwMode="auto">
          <a:xfrm>
            <a:off x="1676400" y="4953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1996</a:t>
            </a:r>
          </a:p>
        </p:txBody>
      </p:sp>
      <p:grpSp>
        <p:nvGrpSpPr>
          <p:cNvPr id="22532" name="Group 1034"/>
          <p:cNvGrpSpPr>
            <a:grpSpLocks/>
          </p:cNvGrpSpPr>
          <p:nvPr/>
        </p:nvGrpSpPr>
        <p:grpSpPr bwMode="auto">
          <a:xfrm>
            <a:off x="1981200" y="0"/>
            <a:ext cx="2868613" cy="4495800"/>
            <a:chOff x="1248" y="0"/>
            <a:chExt cx="1807" cy="2832"/>
          </a:xfrm>
        </p:grpSpPr>
        <p:pic>
          <p:nvPicPr>
            <p:cNvPr id="22539" name="Picture 1027" descr="C:\Images INRA\Agrisylviculture\Vézénobres\1995-1996\Copie de vézé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3"/>
            <a:stretch>
              <a:fillRect/>
            </a:stretch>
          </p:blipFill>
          <p:spPr bwMode="auto">
            <a:xfrm>
              <a:off x="1248" y="0"/>
              <a:ext cx="1807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Text Box 1031"/>
            <p:cNvSpPr txBox="1">
              <a:spLocks noChangeArrowheads="1"/>
            </p:cNvSpPr>
            <p:nvPr/>
          </p:nvSpPr>
          <p:spPr bwMode="auto">
            <a:xfrm>
              <a:off x="1824" y="2016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1997</a:t>
              </a:r>
            </a:p>
          </p:txBody>
        </p:sp>
      </p:grpSp>
      <p:grpSp>
        <p:nvGrpSpPr>
          <p:cNvPr id="22533" name="Group 1035"/>
          <p:cNvGrpSpPr>
            <a:grpSpLocks/>
          </p:cNvGrpSpPr>
          <p:nvPr/>
        </p:nvGrpSpPr>
        <p:grpSpPr bwMode="auto">
          <a:xfrm>
            <a:off x="4876800" y="152400"/>
            <a:ext cx="4648200" cy="3486150"/>
            <a:chOff x="3072" y="96"/>
            <a:chExt cx="2928" cy="2196"/>
          </a:xfrm>
        </p:grpSpPr>
        <p:pic>
          <p:nvPicPr>
            <p:cNvPr id="22537" name="Picture 1028" descr="C:\Temporaire\Images compressées pour envoi par mail\Vézénobres\Dscn059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96"/>
              <a:ext cx="2928" cy="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Text Box 1032"/>
            <p:cNvSpPr txBox="1">
              <a:spLocks noChangeArrowheads="1"/>
            </p:cNvSpPr>
            <p:nvPr/>
          </p:nvSpPr>
          <p:spPr bwMode="auto">
            <a:xfrm>
              <a:off x="4080" y="1872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2002</a:t>
              </a:r>
            </a:p>
          </p:txBody>
        </p:sp>
      </p:grpSp>
      <p:grpSp>
        <p:nvGrpSpPr>
          <p:cNvPr id="22534" name="Group 1036"/>
          <p:cNvGrpSpPr>
            <a:grpSpLocks/>
          </p:cNvGrpSpPr>
          <p:nvPr/>
        </p:nvGrpSpPr>
        <p:grpSpPr bwMode="auto">
          <a:xfrm>
            <a:off x="4267200" y="3810000"/>
            <a:ext cx="4191000" cy="2795588"/>
            <a:chOff x="2688" y="2400"/>
            <a:chExt cx="2640" cy="1761"/>
          </a:xfrm>
        </p:grpSpPr>
        <p:pic>
          <p:nvPicPr>
            <p:cNvPr id="22535" name="Picture 1029" descr="C:\Documents and Settings\Photothèque\Best-off\Images compressées pour envoi par mail\images pour le site INTERNET SAFE\Images possibles du mois\IMG_0528_1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400"/>
              <a:ext cx="2640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 Box 1033"/>
            <p:cNvSpPr txBox="1">
              <a:spLocks noChangeArrowheads="1"/>
            </p:cNvSpPr>
            <p:nvPr/>
          </p:nvSpPr>
          <p:spPr bwMode="auto">
            <a:xfrm>
              <a:off x="4320" y="360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po0000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034"/>
          <p:cNvSpPr txBox="1">
            <a:spLocks noChangeArrowheads="1"/>
          </p:cNvSpPr>
          <p:nvPr/>
        </p:nvSpPr>
        <p:spPr bwMode="auto">
          <a:xfrm>
            <a:off x="3124200" y="3048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2003</a:t>
            </a:r>
          </a:p>
        </p:txBody>
      </p:sp>
      <p:grpSp>
        <p:nvGrpSpPr>
          <p:cNvPr id="23556" name="Group 1037"/>
          <p:cNvGrpSpPr>
            <a:grpSpLocks/>
          </p:cNvGrpSpPr>
          <p:nvPr/>
        </p:nvGrpSpPr>
        <p:grpSpPr bwMode="auto">
          <a:xfrm>
            <a:off x="5105400" y="762000"/>
            <a:ext cx="3886200" cy="5181600"/>
            <a:chOff x="3216" y="480"/>
            <a:chExt cx="2448" cy="3264"/>
          </a:xfrm>
        </p:grpSpPr>
        <p:pic>
          <p:nvPicPr>
            <p:cNvPr id="23560" name="Picture 1032" descr="C:\Documents and Settings\Photothèque\Agrisylviculture\Vézénobres\2009\12 décembre 2009\2009_12_14\C_0001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480"/>
              <a:ext cx="2448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Text Box 1035"/>
            <p:cNvSpPr txBox="1">
              <a:spLocks noChangeArrowheads="1"/>
            </p:cNvSpPr>
            <p:nvPr/>
          </p:nvSpPr>
          <p:spPr bwMode="auto">
            <a:xfrm>
              <a:off x="4464" y="312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2009</a:t>
              </a:r>
            </a:p>
          </p:txBody>
        </p:sp>
      </p:grpSp>
      <p:grpSp>
        <p:nvGrpSpPr>
          <p:cNvPr id="23557" name="Group 1038"/>
          <p:cNvGrpSpPr>
            <a:grpSpLocks/>
          </p:cNvGrpSpPr>
          <p:nvPr/>
        </p:nvGrpSpPr>
        <p:grpSpPr bwMode="auto">
          <a:xfrm>
            <a:off x="609600" y="3714750"/>
            <a:ext cx="4191000" cy="3143250"/>
            <a:chOff x="384" y="2340"/>
            <a:chExt cx="2640" cy="1980"/>
          </a:xfrm>
        </p:grpSpPr>
        <p:pic>
          <p:nvPicPr>
            <p:cNvPr id="23558" name="Picture 1033" descr="C:\Documents and Settings\Photothèque\Agrisylviculture\Vézénobres\2010\01 janvier 2010\Explotation peupliers\C_00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40"/>
              <a:ext cx="2640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Text Box 1036"/>
            <p:cNvSpPr txBox="1">
              <a:spLocks noChangeArrowheads="1"/>
            </p:cNvSpPr>
            <p:nvPr/>
          </p:nvSpPr>
          <p:spPr bwMode="auto">
            <a:xfrm>
              <a:off x="2352" y="384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197664" y="2178050"/>
            <a:ext cx="28825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4500"/>
              </a:spcBef>
            </a:pPr>
            <a:r>
              <a:rPr lang="fr-FR" sz="6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1.2 à</a:t>
            </a:r>
            <a:r>
              <a:rPr lang="fr-FR" sz="6000" b="1" dirty="0" smtClean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fr-FR" sz="6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1.6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0" y="1371600"/>
            <a:ext cx="26416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fr-FR" sz="3600">
                <a:solidFill>
                  <a:srgbClr val="FFCC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Land Equivalent Ratio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733800" y="5105400"/>
            <a:ext cx="3921125" cy="1023357"/>
          </a:xfrm>
          <a:prstGeom prst="rect">
            <a:avLst/>
          </a:prstGeom>
          <a:solidFill>
            <a:srgbClr val="A5002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9pPr>
          </a:lstStyle>
          <a:p>
            <a:pPr algn="ctr">
              <a:spcBef>
                <a:spcPts val="1500"/>
              </a:spcBef>
              <a:defRPr/>
            </a:pPr>
            <a:r>
              <a:rPr lang="fr-FR" sz="2400" b="1" dirty="0" smtClean="0">
                <a:solidFill>
                  <a:srgbClr val="FFCC00"/>
                </a:solidFill>
                <a:latin typeface="+mn-lt"/>
                <a:cs typeface="Calibri" pitchFamily="34" charset="0"/>
              </a:rPr>
              <a:t>Peupliers-céréales d’hiver </a:t>
            </a:r>
          </a:p>
          <a:p>
            <a:pPr algn="ctr">
              <a:spcBef>
                <a:spcPts val="1500"/>
              </a:spcBef>
              <a:defRPr/>
            </a:pPr>
            <a:r>
              <a:rPr lang="fr-FR" sz="2400" b="1" dirty="0" smtClean="0">
                <a:solidFill>
                  <a:srgbClr val="FFCC00"/>
                </a:solidFill>
                <a:latin typeface="+mn-lt"/>
                <a:cs typeface="Calibri" pitchFamily="34" charset="0"/>
              </a:rPr>
              <a:t>14 ans</a:t>
            </a:r>
            <a:endParaRPr lang="fr-FR" sz="2400" b="1" dirty="0">
              <a:solidFill>
                <a:srgbClr val="FFCC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1690688" y="54768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81000" y="171450"/>
            <a:ext cx="8458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80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3338" y="149225"/>
            <a:ext cx="9001125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080" rIns="9108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40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Un LER de 1.4 LER signifie</a:t>
            </a:r>
          </a:p>
          <a:p>
            <a:pPr eaLnBrk="1" hangingPunct="1">
              <a:buSzPct val="100000"/>
              <a:defRPr/>
            </a:pPr>
            <a:endParaRPr lang="fr-FR" sz="4000" dirty="0" smtClean="0">
              <a:solidFill>
                <a:srgbClr val="FFFFCC"/>
              </a:solidFill>
              <a:latin typeface="+mn-lt"/>
              <a:ea typeface="SimSun" pitchFamily="2" charset="-122"/>
              <a:cs typeface="Calibri" pitchFamily="34" charset="0"/>
            </a:endParaRPr>
          </a:p>
          <a:p>
            <a:pPr eaLnBrk="1" hangingPunct="1">
              <a:buSzPct val="100000"/>
              <a:defRPr/>
            </a:pPr>
            <a:r>
              <a:rPr lang="fr-FR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/>
            </a:r>
            <a:br>
              <a:rPr lang="fr-FR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</a:br>
            <a:r>
              <a:rPr lang="fr-FR" sz="16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 </a:t>
            </a:r>
            <a:r>
              <a:rPr lang="fr-FR" sz="20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qu’une exploitation agroforestière de 100 ha produit autant qu’une exploitation conventionnelle de 140 ha où arbres et cultures sont séparés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708275"/>
            <a:ext cx="77152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ZoneTexte 1"/>
          <p:cNvSpPr txBox="1">
            <a:spLocks noChangeArrowheads="1"/>
          </p:cNvSpPr>
          <p:nvPr/>
        </p:nvSpPr>
        <p:spPr bwMode="auto">
          <a:xfrm>
            <a:off x="461963" y="5589588"/>
            <a:ext cx="86820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Une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nouvelle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révolution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verte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Efficience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renforcée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des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facteurs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 production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naturels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(lumière, eau, azote)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4873A3B-A77F-45CA-9A28-189746D46C3F}" type="slidenum">
              <a:rPr lang="fr-FR"/>
              <a:pPr>
                <a:defRPr/>
              </a:pPr>
              <a:t>18</a:t>
            </a:fld>
            <a:endParaRPr lang="fr-FR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079500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79500"/>
            <a:ext cx="431958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76300" y="6099175"/>
            <a:ext cx="20780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Noyeraie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pure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4724400" y="6096000"/>
            <a:ext cx="25987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Noyer-blé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1783867" y="307975"/>
            <a:ext cx="5631840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Profils d’enracinement de noyers de 14 ans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>
                <a:solidFill>
                  <a:srgbClr val="66FF33"/>
                </a:solidFill>
              </a:rPr>
              <a:t>Services </a:t>
            </a:r>
            <a:r>
              <a:rPr lang="en-GB" sz="4400" b="1" dirty="0" err="1" smtClean="0">
                <a:solidFill>
                  <a:srgbClr val="66FF33"/>
                </a:solidFill>
              </a:rPr>
              <a:t>environnementaux</a:t>
            </a:r>
            <a:r>
              <a:rPr lang="en-GB" sz="4400" b="1" dirty="0" smtClean="0">
                <a:solidFill>
                  <a:srgbClr val="66FF33"/>
                </a:solidFill>
              </a:rPr>
              <a:t> de </a:t>
            </a:r>
            <a:r>
              <a:rPr lang="en-GB" sz="4400" b="1" dirty="0" err="1" smtClean="0">
                <a:solidFill>
                  <a:srgbClr val="66FF33"/>
                </a:solidFill>
              </a:rPr>
              <a:t>l’agroforesterie</a:t>
            </a:r>
            <a:endParaRPr lang="en-GB" sz="4400" b="1" dirty="0" smtClean="0">
              <a:solidFill>
                <a:srgbClr val="66FF33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6063"/>
            <a:ext cx="4294188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5" descr="C:\DOCUME~1\ADMINI~1\LOCALS~1\Temp\npo00003c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22250"/>
            <a:ext cx="4335462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2" descr="C:\DOCUME~1\ADMINI~1\LOCALS~1\Temp\npo000005.t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22688"/>
            <a:ext cx="3932238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762375"/>
            <a:ext cx="41925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ctrTitle"/>
          </p:nvPr>
        </p:nvSpPr>
        <p:spPr>
          <a:xfrm>
            <a:off x="395288" y="3175"/>
            <a:ext cx="7772400" cy="1143000"/>
          </a:xfrm>
        </p:spPr>
        <p:txBody>
          <a:bodyPr/>
          <a:lstStyle/>
          <a:p>
            <a:r>
              <a:rPr lang="en-US" sz="2800" dirty="0" err="1" smtClean="0"/>
              <a:t>Paysage</a:t>
            </a:r>
            <a:r>
              <a:rPr lang="en-US" sz="2800" dirty="0" smtClean="0"/>
              <a:t> : </a:t>
            </a:r>
            <a:r>
              <a:rPr lang="en-US" sz="2800" dirty="0" err="1" smtClean="0"/>
              <a:t>une</a:t>
            </a:r>
            <a:r>
              <a:rPr lang="en-US" sz="2800" dirty="0" smtClean="0"/>
              <a:t> image positive et </a:t>
            </a:r>
            <a:r>
              <a:rPr lang="en-US" sz="2800" dirty="0" err="1" smtClean="0"/>
              <a:t>sincère</a:t>
            </a:r>
            <a:r>
              <a:rPr lang="en-US" sz="2800" dirty="0" smtClean="0"/>
              <a:t> de </a:t>
            </a:r>
            <a:r>
              <a:rPr lang="en-US" sz="2800" dirty="0" err="1" smtClean="0"/>
              <a:t>systèmes</a:t>
            </a:r>
            <a:r>
              <a:rPr lang="en-US" sz="2800" dirty="0" smtClean="0"/>
              <a:t> de production durables</a:t>
            </a:r>
          </a:p>
        </p:txBody>
      </p:sp>
      <p:pic>
        <p:nvPicPr>
          <p:cNvPr id="29699" name="Picture 4" descr="npo0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1188"/>
            <a:ext cx="431641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2" descr="C:\DOCUME~1\ADMINI~1\LOCALS~1\Temp\npo000068.t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1247" r="1108" b="1247"/>
          <a:stretch>
            <a:fillRect/>
          </a:stretch>
        </p:blipFill>
        <p:spPr bwMode="auto">
          <a:xfrm>
            <a:off x="5435600" y="3321050"/>
            <a:ext cx="3430588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ctrTitle"/>
          </p:nvPr>
        </p:nvSpPr>
        <p:spPr>
          <a:xfrm>
            <a:off x="395288" y="3175"/>
            <a:ext cx="7772400" cy="1143000"/>
          </a:xfrm>
        </p:spPr>
        <p:txBody>
          <a:bodyPr/>
          <a:lstStyle/>
          <a:p>
            <a:r>
              <a:rPr lang="en-US" sz="2800" dirty="0" err="1" smtClean="0"/>
              <a:t>Changement</a:t>
            </a:r>
            <a:r>
              <a:rPr lang="en-US" sz="2800" dirty="0" smtClean="0"/>
              <a:t> </a:t>
            </a:r>
            <a:r>
              <a:rPr lang="en-US" sz="2800" dirty="0" err="1" smtClean="0"/>
              <a:t>climatique</a:t>
            </a:r>
            <a:r>
              <a:rPr lang="en-US" sz="2800" dirty="0" smtClean="0"/>
              <a:t> : </a:t>
            </a:r>
            <a:r>
              <a:rPr lang="en-US" sz="2800" dirty="0" err="1" smtClean="0"/>
              <a:t>tous</a:t>
            </a:r>
            <a:r>
              <a:rPr lang="en-US" sz="2800" dirty="0" smtClean="0"/>
              <a:t> à </a:t>
            </a:r>
            <a:r>
              <a:rPr lang="en-US" sz="2800" dirty="0" err="1" smtClean="0"/>
              <a:t>l’abri</a:t>
            </a:r>
            <a:r>
              <a:rPr lang="en-US" sz="2800" dirty="0" smtClean="0"/>
              <a:t>?</a:t>
            </a:r>
          </a:p>
        </p:txBody>
      </p:sp>
      <p:pic>
        <p:nvPicPr>
          <p:cNvPr id="30723" name="Picture 1026" descr="C:\DOCUME~1\ADMINI~1\LOCALS~1\Temp\npo000070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30388"/>
            <a:ext cx="5900738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3538"/>
            <a:ext cx="7870825" cy="59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14700"/>
            <a:ext cx="3228975" cy="2279650"/>
          </a:xfrm>
          <a:prstGeom prst="rect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ZoneTexte 1"/>
          <p:cNvSpPr txBox="1">
            <a:spLocks noChangeArrowheads="1"/>
          </p:cNvSpPr>
          <p:nvPr/>
        </p:nvSpPr>
        <p:spPr bwMode="auto">
          <a:xfrm>
            <a:off x="107950" y="5795963"/>
            <a:ext cx="8280400" cy="10294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44000" bIns="14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 smtClean="0">
                <a:latin typeface="+mn-lt"/>
                <a:cs typeface="Calibri" pitchFamily="34" charset="0"/>
              </a:rPr>
              <a:t>Les cultures </a:t>
            </a:r>
            <a:r>
              <a:rPr lang="en-US" sz="2400" dirty="0" err="1" smtClean="0">
                <a:latin typeface="+mn-lt"/>
                <a:cs typeface="Calibri" pitchFamily="34" charset="0"/>
              </a:rPr>
              <a:t>agroforestières</a:t>
            </a:r>
            <a:r>
              <a:rPr lang="en-US" sz="2400" dirty="0" smtClean="0">
                <a:latin typeface="+mn-lt"/>
                <a:cs typeface="Calibri" pitchFamily="34" charset="0"/>
              </a:rPr>
              <a:t> </a:t>
            </a:r>
            <a:r>
              <a:rPr lang="en-US" sz="2400" dirty="0" err="1" smtClean="0">
                <a:latin typeface="+mn-lt"/>
                <a:cs typeface="Calibri" pitchFamily="34" charset="0"/>
              </a:rPr>
              <a:t>seraient</a:t>
            </a:r>
            <a:r>
              <a:rPr lang="en-US" sz="2400" dirty="0" smtClean="0">
                <a:latin typeface="+mn-lt"/>
                <a:cs typeface="Calibri" pitchFamily="34" charset="0"/>
              </a:rPr>
              <a:t> </a:t>
            </a:r>
            <a:r>
              <a:rPr lang="en-US" sz="2400" dirty="0" err="1" smtClean="0">
                <a:latin typeface="+mn-lt"/>
                <a:cs typeface="Calibri" pitchFamily="34" charset="0"/>
              </a:rPr>
              <a:t>moins</a:t>
            </a:r>
            <a:r>
              <a:rPr lang="en-US" sz="2400" dirty="0" smtClean="0">
                <a:latin typeface="+mn-lt"/>
                <a:cs typeface="Calibri" pitchFamily="34" charset="0"/>
              </a:rPr>
              <a:t> </a:t>
            </a:r>
            <a:r>
              <a:rPr lang="en-US" sz="2400" dirty="0" err="1" smtClean="0">
                <a:latin typeface="+mn-lt"/>
                <a:cs typeface="Calibri" pitchFamily="34" charset="0"/>
              </a:rPr>
              <a:t>sensibles</a:t>
            </a:r>
            <a:r>
              <a:rPr lang="en-US" sz="2400" dirty="0" smtClean="0">
                <a:latin typeface="+mn-lt"/>
                <a:cs typeface="Calibri" pitchFamily="34" charset="0"/>
              </a:rPr>
              <a:t> aux accidents </a:t>
            </a:r>
            <a:r>
              <a:rPr lang="en-US" sz="2400" dirty="0" err="1" smtClean="0">
                <a:latin typeface="+mn-lt"/>
                <a:cs typeface="Calibri" pitchFamily="34" charset="0"/>
              </a:rPr>
              <a:t>climatiques</a:t>
            </a:r>
            <a:r>
              <a:rPr lang="en-US" sz="2400" dirty="0" smtClean="0">
                <a:latin typeface="+mn-lt"/>
                <a:cs typeface="Calibri" pitchFamily="34" charset="0"/>
              </a:rPr>
              <a:t> </a:t>
            </a:r>
          </a:p>
        </p:txBody>
      </p:sp>
      <p:pic>
        <p:nvPicPr>
          <p:cNvPr id="31749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844675"/>
            <a:ext cx="2859088" cy="3382963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381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28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Amélioration</a:t>
            </a:r>
            <a:r>
              <a:rPr lang="en-GB" sz="28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 de </a:t>
            </a:r>
            <a:r>
              <a:rPr lang="en-GB" sz="28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l’infiltration</a:t>
            </a:r>
            <a:r>
              <a:rPr lang="en-GB" sz="28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 des </a:t>
            </a:r>
            <a:r>
              <a:rPr lang="en-GB" sz="28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pluies</a:t>
            </a:r>
            <a:endParaRPr lang="en-GB" sz="2800" dirty="0">
              <a:solidFill>
                <a:schemeClr val="tx2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32771" name="Picture 6" descr="C:\DOCUME~1\ADMINI~1\LOCALS~1\Temp\npo00008a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73238"/>
            <a:ext cx="342900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1862138"/>
            <a:ext cx="5334000" cy="126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Augmentation de la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porosité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du sol,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terrassement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naturel, augmentation de la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matière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organique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des sols</a:t>
            </a:r>
            <a:endParaRPr lang="en-GB" sz="2400" b="1" dirty="0">
              <a:solidFill>
                <a:srgbClr val="66FF33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773" name="Picture 8" descr="C:\DOCUME~1\ADMINI~1\LOCALS~1\Temp\npo00008c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4343400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68312" y="260350"/>
            <a:ext cx="47517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Réduction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des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pics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crues</a:t>
            </a:r>
            <a:endParaRPr lang="en-GB" sz="32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 descr="C:\Mes images\anim_sept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37973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 descr="C:\DOCUME~1\ADMINI~1\LOCALS~1\Temp\npo00008e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530725" cy="2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20134938">
            <a:off x="4484901" y="758654"/>
            <a:ext cx="46991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798" name="Group 17"/>
          <p:cNvGrpSpPr>
            <a:grpSpLocks/>
          </p:cNvGrpSpPr>
          <p:nvPr/>
        </p:nvGrpSpPr>
        <p:grpSpPr bwMode="auto">
          <a:xfrm>
            <a:off x="2987675" y="4470400"/>
            <a:ext cx="9093200" cy="2784475"/>
            <a:chOff x="-14" y="2240"/>
            <a:chExt cx="5728" cy="1754"/>
          </a:xfrm>
        </p:grpSpPr>
        <p:grpSp>
          <p:nvGrpSpPr>
            <p:cNvPr id="33799" name="Group 18"/>
            <p:cNvGrpSpPr>
              <a:grpSpLocks/>
            </p:cNvGrpSpPr>
            <p:nvPr/>
          </p:nvGrpSpPr>
          <p:grpSpPr bwMode="auto">
            <a:xfrm>
              <a:off x="-14" y="2240"/>
              <a:ext cx="5728" cy="1754"/>
              <a:chOff x="0" y="2000"/>
              <a:chExt cx="5728" cy="1754"/>
            </a:xfrm>
          </p:grpSpPr>
          <p:grpSp>
            <p:nvGrpSpPr>
              <p:cNvPr id="33801" name="Group 19"/>
              <p:cNvGrpSpPr>
                <a:grpSpLocks/>
              </p:cNvGrpSpPr>
              <p:nvPr/>
            </p:nvGrpSpPr>
            <p:grpSpPr bwMode="auto">
              <a:xfrm>
                <a:off x="0" y="2000"/>
                <a:ext cx="5728" cy="1754"/>
                <a:chOff x="32" y="2065"/>
                <a:chExt cx="5728" cy="1754"/>
              </a:xfrm>
            </p:grpSpPr>
            <p:grpSp>
              <p:nvGrpSpPr>
                <p:cNvPr id="33803" name="Group 20"/>
                <p:cNvGrpSpPr>
                  <a:grpSpLocks/>
                </p:cNvGrpSpPr>
                <p:nvPr/>
              </p:nvGrpSpPr>
              <p:grpSpPr bwMode="auto">
                <a:xfrm>
                  <a:off x="32" y="2494"/>
                  <a:ext cx="5728" cy="1304"/>
                  <a:chOff x="32" y="2494"/>
                  <a:chExt cx="5728" cy="1304"/>
                </a:xfrm>
              </p:grpSpPr>
              <p:sp>
                <p:nvSpPr>
                  <p:cNvPr id="33808" name="Freeform 21"/>
                  <p:cNvSpPr>
                    <a:spLocks/>
                  </p:cNvSpPr>
                  <p:nvPr/>
                </p:nvSpPr>
                <p:spPr bwMode="auto">
                  <a:xfrm>
                    <a:off x="768" y="3120"/>
                    <a:ext cx="4680" cy="138"/>
                  </a:xfrm>
                  <a:custGeom>
                    <a:avLst/>
                    <a:gdLst>
                      <a:gd name="T0" fmla="*/ 0 w 4680"/>
                      <a:gd name="T1" fmla="*/ 48 h 138"/>
                      <a:gd name="T2" fmla="*/ 906 w 4680"/>
                      <a:gd name="T3" fmla="*/ 138 h 138"/>
                      <a:gd name="T4" fmla="*/ 1860 w 4680"/>
                      <a:gd name="T5" fmla="*/ 132 h 138"/>
                      <a:gd name="T6" fmla="*/ 1896 w 4680"/>
                      <a:gd name="T7" fmla="*/ 84 h 138"/>
                      <a:gd name="T8" fmla="*/ 2160 w 4680"/>
                      <a:gd name="T9" fmla="*/ 48 h 138"/>
                      <a:gd name="T10" fmla="*/ 2556 w 4680"/>
                      <a:gd name="T11" fmla="*/ 30 h 138"/>
                      <a:gd name="T12" fmla="*/ 2976 w 4680"/>
                      <a:gd name="T13" fmla="*/ 0 h 138"/>
                      <a:gd name="T14" fmla="*/ 3840 w 4680"/>
                      <a:gd name="T15" fmla="*/ 0 h 138"/>
                      <a:gd name="T16" fmla="*/ 4680 w 4680"/>
                      <a:gd name="T17" fmla="*/ 12 h 1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680"/>
                      <a:gd name="T28" fmla="*/ 0 h 138"/>
                      <a:gd name="T29" fmla="*/ 4680 w 4680"/>
                      <a:gd name="T30" fmla="*/ 138 h 1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680" h="138">
                        <a:moveTo>
                          <a:pt x="0" y="48"/>
                        </a:moveTo>
                        <a:lnTo>
                          <a:pt x="906" y="138"/>
                        </a:lnTo>
                        <a:lnTo>
                          <a:pt x="1860" y="132"/>
                        </a:lnTo>
                        <a:lnTo>
                          <a:pt x="1896" y="84"/>
                        </a:lnTo>
                        <a:lnTo>
                          <a:pt x="2160" y="48"/>
                        </a:lnTo>
                        <a:lnTo>
                          <a:pt x="2556" y="30"/>
                        </a:lnTo>
                        <a:lnTo>
                          <a:pt x="2976" y="0"/>
                        </a:lnTo>
                        <a:lnTo>
                          <a:pt x="3840" y="0"/>
                        </a:lnTo>
                        <a:lnTo>
                          <a:pt x="4680" y="12"/>
                        </a:lnTo>
                      </a:path>
                    </a:pathLst>
                  </a:custGeom>
                  <a:noFill/>
                  <a:ln w="25400" cap="flat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33809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2" y="2494"/>
                    <a:ext cx="5728" cy="1304"/>
                    <a:chOff x="0" y="2595"/>
                    <a:chExt cx="5728" cy="1304"/>
                  </a:xfrm>
                </p:grpSpPr>
                <p:grpSp>
                  <p:nvGrpSpPr>
                    <p:cNvPr id="338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595"/>
                      <a:ext cx="5728" cy="1304"/>
                      <a:chOff x="0" y="1008"/>
                      <a:chExt cx="5728" cy="1304"/>
                    </a:xfrm>
                  </p:grpSpPr>
                  <p:sp>
                    <p:nvSpPr>
                      <p:cNvPr id="33812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1008"/>
                        <a:ext cx="5728" cy="1304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3813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55" y="2115"/>
                        <a:ext cx="0" cy="154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endParaRPr lang="en-GB" sz="1600"/>
                      </a:p>
                    </p:txBody>
                  </p:sp>
                  <p:sp>
                    <p:nvSpPr>
                      <p:cNvPr id="33814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-239" y="1554"/>
                        <a:ext cx="770" cy="96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fr-FR" sz="1000"/>
                          <a:t>Profondeur du sol (m)</a:t>
                        </a:r>
                        <a:endParaRPr lang="fr-FR">
                          <a:latin typeface="Garamond" pitchFamily="18" charset="0"/>
                        </a:endParaRPr>
                      </a:p>
                    </p:txBody>
                  </p:sp>
                </p:grpSp>
                <p:pic>
                  <p:nvPicPr>
                    <p:cNvPr id="33811" name="Picture 27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2655"/>
                      <a:ext cx="5434" cy="988"/>
                    </a:xfrm>
                    <a:prstGeom prst="rect">
                      <a:avLst/>
                    </a:prstGeom>
                    <a:solidFill>
                      <a:srgbClr val="F8F8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3380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760" y="3607"/>
                  <a:ext cx="200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</a:pPr>
                  <a:r>
                    <a:rPr lang="fr-FR" sz="1600"/>
                    <a:t>Distance along the transect (m)</a:t>
                  </a:r>
                </a:p>
              </p:txBody>
            </p:sp>
            <p:grpSp>
              <p:nvGrpSpPr>
                <p:cNvPr id="33805" name="Group 29"/>
                <p:cNvGrpSpPr>
                  <a:grpSpLocks/>
                </p:cNvGrpSpPr>
                <p:nvPr/>
              </p:nvGrpSpPr>
              <p:grpSpPr bwMode="auto">
                <a:xfrm>
                  <a:off x="2396" y="2065"/>
                  <a:ext cx="484" cy="665"/>
                  <a:chOff x="-1011" y="1513"/>
                  <a:chExt cx="716" cy="877"/>
                </a:xfrm>
              </p:grpSpPr>
              <p:sp>
                <p:nvSpPr>
                  <p:cNvPr id="33806" name="Freeform 30"/>
                  <p:cNvSpPr>
                    <a:spLocks/>
                  </p:cNvSpPr>
                  <p:nvPr/>
                </p:nvSpPr>
                <p:spPr bwMode="auto">
                  <a:xfrm>
                    <a:off x="-965" y="1543"/>
                    <a:ext cx="656" cy="847"/>
                  </a:xfrm>
                  <a:custGeom>
                    <a:avLst/>
                    <a:gdLst>
                      <a:gd name="T0" fmla="*/ 154 w 799"/>
                      <a:gd name="T1" fmla="*/ 731 h 954"/>
                      <a:gd name="T2" fmla="*/ 187 w 799"/>
                      <a:gd name="T3" fmla="*/ 645 h 954"/>
                      <a:gd name="T4" fmla="*/ 196 w 799"/>
                      <a:gd name="T5" fmla="*/ 566 h 954"/>
                      <a:gd name="T6" fmla="*/ 203 w 799"/>
                      <a:gd name="T7" fmla="*/ 477 h 954"/>
                      <a:gd name="T8" fmla="*/ 66 w 799"/>
                      <a:gd name="T9" fmla="*/ 460 h 954"/>
                      <a:gd name="T10" fmla="*/ 41 w 799"/>
                      <a:gd name="T11" fmla="*/ 437 h 954"/>
                      <a:gd name="T12" fmla="*/ 211 w 799"/>
                      <a:gd name="T13" fmla="*/ 445 h 954"/>
                      <a:gd name="T14" fmla="*/ 27 w 799"/>
                      <a:gd name="T15" fmla="*/ 351 h 954"/>
                      <a:gd name="T16" fmla="*/ 49 w 799"/>
                      <a:gd name="T17" fmla="*/ 330 h 954"/>
                      <a:gd name="T18" fmla="*/ 220 w 799"/>
                      <a:gd name="T19" fmla="*/ 404 h 954"/>
                      <a:gd name="T20" fmla="*/ 66 w 799"/>
                      <a:gd name="T21" fmla="*/ 235 h 954"/>
                      <a:gd name="T22" fmla="*/ 118 w 799"/>
                      <a:gd name="T23" fmla="*/ 238 h 954"/>
                      <a:gd name="T24" fmla="*/ 220 w 799"/>
                      <a:gd name="T25" fmla="*/ 336 h 954"/>
                      <a:gd name="T26" fmla="*/ 147 w 799"/>
                      <a:gd name="T27" fmla="*/ 152 h 954"/>
                      <a:gd name="T28" fmla="*/ 211 w 799"/>
                      <a:gd name="T29" fmla="*/ 238 h 954"/>
                      <a:gd name="T30" fmla="*/ 231 w 799"/>
                      <a:gd name="T31" fmla="*/ 4 h 954"/>
                      <a:gd name="T32" fmla="*/ 255 w 799"/>
                      <a:gd name="T33" fmla="*/ 221 h 954"/>
                      <a:gd name="T34" fmla="*/ 343 w 799"/>
                      <a:gd name="T35" fmla="*/ 38 h 954"/>
                      <a:gd name="T36" fmla="*/ 269 w 799"/>
                      <a:gd name="T37" fmla="*/ 301 h 954"/>
                      <a:gd name="T38" fmla="*/ 443 w 799"/>
                      <a:gd name="T39" fmla="*/ 109 h 954"/>
                      <a:gd name="T40" fmla="*/ 451 w 799"/>
                      <a:gd name="T41" fmla="*/ 158 h 954"/>
                      <a:gd name="T42" fmla="*/ 323 w 799"/>
                      <a:gd name="T43" fmla="*/ 307 h 954"/>
                      <a:gd name="T44" fmla="*/ 269 w 799"/>
                      <a:gd name="T45" fmla="*/ 387 h 954"/>
                      <a:gd name="T46" fmla="*/ 289 w 799"/>
                      <a:gd name="T47" fmla="*/ 445 h 954"/>
                      <a:gd name="T48" fmla="*/ 511 w 799"/>
                      <a:gd name="T49" fmla="*/ 359 h 954"/>
                      <a:gd name="T50" fmla="*/ 461 w 799"/>
                      <a:gd name="T51" fmla="*/ 399 h 954"/>
                      <a:gd name="T52" fmla="*/ 333 w 799"/>
                      <a:gd name="T53" fmla="*/ 467 h 954"/>
                      <a:gd name="T54" fmla="*/ 272 w 799"/>
                      <a:gd name="T55" fmla="*/ 500 h 954"/>
                      <a:gd name="T56" fmla="*/ 268 w 799"/>
                      <a:gd name="T57" fmla="*/ 645 h 954"/>
                      <a:gd name="T58" fmla="*/ 284 w 799"/>
                      <a:gd name="T59" fmla="*/ 738 h 954"/>
                      <a:gd name="T60" fmla="*/ 154 w 799"/>
                      <a:gd name="T61" fmla="*/ 731 h 954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799"/>
                      <a:gd name="T94" fmla="*/ 0 h 954"/>
                      <a:gd name="T95" fmla="*/ 799 w 799"/>
                      <a:gd name="T96" fmla="*/ 954 h 954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799" h="954">
                        <a:moveTo>
                          <a:pt x="228" y="927"/>
                        </a:moveTo>
                        <a:cubicBezTo>
                          <a:pt x="190" y="885"/>
                          <a:pt x="268" y="853"/>
                          <a:pt x="278" y="818"/>
                        </a:cubicBezTo>
                        <a:cubicBezTo>
                          <a:pt x="288" y="783"/>
                          <a:pt x="287" y="752"/>
                          <a:pt x="291" y="717"/>
                        </a:cubicBezTo>
                        <a:cubicBezTo>
                          <a:pt x="295" y="682"/>
                          <a:pt x="333" y="627"/>
                          <a:pt x="301" y="605"/>
                        </a:cubicBezTo>
                        <a:cubicBezTo>
                          <a:pt x="269" y="583"/>
                          <a:pt x="138" y="591"/>
                          <a:pt x="98" y="583"/>
                        </a:cubicBezTo>
                        <a:cubicBezTo>
                          <a:pt x="58" y="575"/>
                          <a:pt x="25" y="557"/>
                          <a:pt x="61" y="554"/>
                        </a:cubicBezTo>
                        <a:cubicBezTo>
                          <a:pt x="97" y="551"/>
                          <a:pt x="316" y="582"/>
                          <a:pt x="313" y="564"/>
                        </a:cubicBezTo>
                        <a:cubicBezTo>
                          <a:pt x="310" y="546"/>
                          <a:pt x="80" y="469"/>
                          <a:pt x="40" y="445"/>
                        </a:cubicBezTo>
                        <a:cubicBezTo>
                          <a:pt x="0" y="421"/>
                          <a:pt x="25" y="408"/>
                          <a:pt x="73" y="419"/>
                        </a:cubicBezTo>
                        <a:cubicBezTo>
                          <a:pt x="121" y="430"/>
                          <a:pt x="323" y="533"/>
                          <a:pt x="327" y="513"/>
                        </a:cubicBezTo>
                        <a:cubicBezTo>
                          <a:pt x="331" y="493"/>
                          <a:pt x="123" y="334"/>
                          <a:pt x="98" y="299"/>
                        </a:cubicBezTo>
                        <a:cubicBezTo>
                          <a:pt x="73" y="264"/>
                          <a:pt x="137" y="281"/>
                          <a:pt x="175" y="302"/>
                        </a:cubicBezTo>
                        <a:cubicBezTo>
                          <a:pt x="213" y="323"/>
                          <a:pt x="320" y="444"/>
                          <a:pt x="327" y="426"/>
                        </a:cubicBezTo>
                        <a:cubicBezTo>
                          <a:pt x="334" y="408"/>
                          <a:pt x="220" y="214"/>
                          <a:pt x="218" y="193"/>
                        </a:cubicBezTo>
                        <a:cubicBezTo>
                          <a:pt x="216" y="172"/>
                          <a:pt x="292" y="333"/>
                          <a:pt x="313" y="302"/>
                        </a:cubicBezTo>
                        <a:cubicBezTo>
                          <a:pt x="334" y="271"/>
                          <a:pt x="331" y="8"/>
                          <a:pt x="342" y="4"/>
                        </a:cubicBezTo>
                        <a:cubicBezTo>
                          <a:pt x="353" y="0"/>
                          <a:pt x="350" y="273"/>
                          <a:pt x="378" y="280"/>
                        </a:cubicBezTo>
                        <a:cubicBezTo>
                          <a:pt x="406" y="287"/>
                          <a:pt x="505" y="31"/>
                          <a:pt x="509" y="48"/>
                        </a:cubicBezTo>
                        <a:cubicBezTo>
                          <a:pt x="513" y="65"/>
                          <a:pt x="375" y="367"/>
                          <a:pt x="400" y="382"/>
                        </a:cubicBezTo>
                        <a:cubicBezTo>
                          <a:pt x="425" y="397"/>
                          <a:pt x="613" y="169"/>
                          <a:pt x="658" y="139"/>
                        </a:cubicBezTo>
                        <a:cubicBezTo>
                          <a:pt x="703" y="109"/>
                          <a:pt x="699" y="158"/>
                          <a:pt x="669" y="200"/>
                        </a:cubicBezTo>
                        <a:cubicBezTo>
                          <a:pt x="639" y="242"/>
                          <a:pt x="525" y="342"/>
                          <a:pt x="480" y="390"/>
                        </a:cubicBezTo>
                        <a:cubicBezTo>
                          <a:pt x="435" y="438"/>
                          <a:pt x="408" y="462"/>
                          <a:pt x="400" y="491"/>
                        </a:cubicBezTo>
                        <a:cubicBezTo>
                          <a:pt x="392" y="520"/>
                          <a:pt x="369" y="570"/>
                          <a:pt x="429" y="564"/>
                        </a:cubicBezTo>
                        <a:cubicBezTo>
                          <a:pt x="489" y="558"/>
                          <a:pt x="715" y="465"/>
                          <a:pt x="757" y="455"/>
                        </a:cubicBezTo>
                        <a:cubicBezTo>
                          <a:pt x="799" y="445"/>
                          <a:pt x="728" y="483"/>
                          <a:pt x="684" y="506"/>
                        </a:cubicBezTo>
                        <a:cubicBezTo>
                          <a:pt x="640" y="529"/>
                          <a:pt x="542" y="572"/>
                          <a:pt x="495" y="593"/>
                        </a:cubicBezTo>
                        <a:cubicBezTo>
                          <a:pt x="448" y="614"/>
                          <a:pt x="419" y="597"/>
                          <a:pt x="403" y="634"/>
                        </a:cubicBezTo>
                        <a:cubicBezTo>
                          <a:pt x="387" y="671"/>
                          <a:pt x="394" y="768"/>
                          <a:pt x="397" y="818"/>
                        </a:cubicBezTo>
                        <a:cubicBezTo>
                          <a:pt x="400" y="868"/>
                          <a:pt x="450" y="918"/>
                          <a:pt x="422" y="936"/>
                        </a:cubicBezTo>
                        <a:cubicBezTo>
                          <a:pt x="394" y="954"/>
                          <a:pt x="269" y="929"/>
                          <a:pt x="228" y="927"/>
                        </a:cubicBezTo>
                        <a:close/>
                      </a:path>
                    </a:pathLst>
                  </a:custGeom>
                  <a:solidFill>
                    <a:srgbClr val="CC6600"/>
                  </a:solidFill>
                  <a:ln w="9525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07" name="Freeform 31"/>
                  <p:cNvSpPr>
                    <a:spLocks/>
                  </p:cNvSpPr>
                  <p:nvPr/>
                </p:nvSpPr>
                <p:spPr bwMode="auto">
                  <a:xfrm>
                    <a:off x="-1011" y="1513"/>
                    <a:ext cx="716" cy="647"/>
                  </a:xfrm>
                  <a:custGeom>
                    <a:avLst/>
                    <a:gdLst>
                      <a:gd name="T0" fmla="*/ 168 w 872"/>
                      <a:gd name="T1" fmla="*/ 575 h 728"/>
                      <a:gd name="T2" fmla="*/ 135 w 872"/>
                      <a:gd name="T3" fmla="*/ 499 h 728"/>
                      <a:gd name="T4" fmla="*/ 38 w 872"/>
                      <a:gd name="T5" fmla="*/ 537 h 728"/>
                      <a:gd name="T6" fmla="*/ 6 w 872"/>
                      <a:gd name="T7" fmla="*/ 461 h 728"/>
                      <a:gd name="T8" fmla="*/ 103 w 872"/>
                      <a:gd name="T9" fmla="*/ 461 h 728"/>
                      <a:gd name="T10" fmla="*/ 70 w 872"/>
                      <a:gd name="T11" fmla="*/ 423 h 728"/>
                      <a:gd name="T12" fmla="*/ 38 w 872"/>
                      <a:gd name="T13" fmla="*/ 347 h 728"/>
                      <a:gd name="T14" fmla="*/ 70 w 872"/>
                      <a:gd name="T15" fmla="*/ 309 h 728"/>
                      <a:gd name="T16" fmla="*/ 135 w 872"/>
                      <a:gd name="T17" fmla="*/ 386 h 728"/>
                      <a:gd name="T18" fmla="*/ 200 w 872"/>
                      <a:gd name="T19" fmla="*/ 423 h 728"/>
                      <a:gd name="T20" fmla="*/ 168 w 872"/>
                      <a:gd name="T21" fmla="*/ 347 h 728"/>
                      <a:gd name="T22" fmla="*/ 103 w 872"/>
                      <a:gd name="T23" fmla="*/ 347 h 728"/>
                      <a:gd name="T24" fmla="*/ 70 w 872"/>
                      <a:gd name="T25" fmla="*/ 272 h 728"/>
                      <a:gd name="T26" fmla="*/ 168 w 872"/>
                      <a:gd name="T27" fmla="*/ 272 h 728"/>
                      <a:gd name="T28" fmla="*/ 200 w 872"/>
                      <a:gd name="T29" fmla="*/ 272 h 728"/>
                      <a:gd name="T30" fmla="*/ 103 w 872"/>
                      <a:gd name="T31" fmla="*/ 196 h 728"/>
                      <a:gd name="T32" fmla="*/ 168 w 872"/>
                      <a:gd name="T33" fmla="*/ 120 h 728"/>
                      <a:gd name="T34" fmla="*/ 232 w 872"/>
                      <a:gd name="T35" fmla="*/ 158 h 728"/>
                      <a:gd name="T36" fmla="*/ 264 w 872"/>
                      <a:gd name="T37" fmla="*/ 120 h 728"/>
                      <a:gd name="T38" fmla="*/ 296 w 872"/>
                      <a:gd name="T39" fmla="*/ 6 h 728"/>
                      <a:gd name="T40" fmla="*/ 296 w 872"/>
                      <a:gd name="T41" fmla="*/ 196 h 728"/>
                      <a:gd name="T42" fmla="*/ 329 w 872"/>
                      <a:gd name="T43" fmla="*/ 158 h 728"/>
                      <a:gd name="T44" fmla="*/ 394 w 872"/>
                      <a:gd name="T45" fmla="*/ 44 h 728"/>
                      <a:gd name="T46" fmla="*/ 394 w 872"/>
                      <a:gd name="T47" fmla="*/ 158 h 728"/>
                      <a:gd name="T48" fmla="*/ 329 w 872"/>
                      <a:gd name="T49" fmla="*/ 309 h 728"/>
                      <a:gd name="T50" fmla="*/ 394 w 872"/>
                      <a:gd name="T51" fmla="*/ 158 h 728"/>
                      <a:gd name="T52" fmla="*/ 491 w 872"/>
                      <a:gd name="T53" fmla="*/ 120 h 728"/>
                      <a:gd name="T54" fmla="*/ 491 w 872"/>
                      <a:gd name="T55" fmla="*/ 234 h 728"/>
                      <a:gd name="T56" fmla="*/ 523 w 872"/>
                      <a:gd name="T57" fmla="*/ 272 h 728"/>
                      <a:gd name="T58" fmla="*/ 458 w 872"/>
                      <a:gd name="T59" fmla="*/ 272 h 728"/>
                      <a:gd name="T60" fmla="*/ 361 w 872"/>
                      <a:gd name="T61" fmla="*/ 386 h 728"/>
                      <a:gd name="T62" fmla="*/ 329 w 872"/>
                      <a:gd name="T63" fmla="*/ 461 h 728"/>
                      <a:gd name="T64" fmla="*/ 458 w 872"/>
                      <a:gd name="T65" fmla="*/ 423 h 728"/>
                      <a:gd name="T66" fmla="*/ 556 w 872"/>
                      <a:gd name="T67" fmla="*/ 386 h 728"/>
                      <a:gd name="T68" fmla="*/ 556 w 872"/>
                      <a:gd name="T69" fmla="*/ 461 h 728"/>
                      <a:gd name="T70" fmla="*/ 458 w 872"/>
                      <a:gd name="T71" fmla="*/ 499 h 728"/>
                      <a:gd name="T72" fmla="*/ 394 w 872"/>
                      <a:gd name="T73" fmla="*/ 537 h 728"/>
                      <a:gd name="T74" fmla="*/ 394 w 872"/>
                      <a:gd name="T75" fmla="*/ 537 h 728"/>
                      <a:gd name="T76" fmla="*/ 329 w 872"/>
                      <a:gd name="T77" fmla="*/ 537 h 728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72"/>
                      <a:gd name="T118" fmla="*/ 0 h 728"/>
                      <a:gd name="T119" fmla="*/ 872 w 872"/>
                      <a:gd name="T120" fmla="*/ 728 h 728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72" h="728">
                        <a:moveTo>
                          <a:pt x="344" y="680"/>
                        </a:moveTo>
                        <a:cubicBezTo>
                          <a:pt x="304" y="688"/>
                          <a:pt x="264" y="728"/>
                          <a:pt x="248" y="728"/>
                        </a:cubicBezTo>
                        <a:cubicBezTo>
                          <a:pt x="232" y="728"/>
                          <a:pt x="256" y="696"/>
                          <a:pt x="248" y="680"/>
                        </a:cubicBezTo>
                        <a:cubicBezTo>
                          <a:pt x="240" y="664"/>
                          <a:pt x="216" y="632"/>
                          <a:pt x="200" y="632"/>
                        </a:cubicBezTo>
                        <a:cubicBezTo>
                          <a:pt x="184" y="632"/>
                          <a:pt x="176" y="672"/>
                          <a:pt x="152" y="680"/>
                        </a:cubicBezTo>
                        <a:cubicBezTo>
                          <a:pt x="128" y="688"/>
                          <a:pt x="64" y="688"/>
                          <a:pt x="56" y="680"/>
                        </a:cubicBezTo>
                        <a:cubicBezTo>
                          <a:pt x="48" y="672"/>
                          <a:pt x="112" y="648"/>
                          <a:pt x="104" y="632"/>
                        </a:cubicBezTo>
                        <a:cubicBezTo>
                          <a:pt x="96" y="616"/>
                          <a:pt x="16" y="600"/>
                          <a:pt x="8" y="584"/>
                        </a:cubicBezTo>
                        <a:cubicBezTo>
                          <a:pt x="0" y="568"/>
                          <a:pt x="32" y="536"/>
                          <a:pt x="56" y="536"/>
                        </a:cubicBezTo>
                        <a:cubicBezTo>
                          <a:pt x="80" y="536"/>
                          <a:pt x="120" y="576"/>
                          <a:pt x="152" y="584"/>
                        </a:cubicBezTo>
                        <a:cubicBezTo>
                          <a:pt x="184" y="592"/>
                          <a:pt x="256" y="592"/>
                          <a:pt x="248" y="584"/>
                        </a:cubicBezTo>
                        <a:cubicBezTo>
                          <a:pt x="240" y="576"/>
                          <a:pt x="144" y="552"/>
                          <a:pt x="104" y="536"/>
                        </a:cubicBezTo>
                        <a:cubicBezTo>
                          <a:pt x="64" y="520"/>
                          <a:pt x="16" y="504"/>
                          <a:pt x="8" y="488"/>
                        </a:cubicBezTo>
                        <a:cubicBezTo>
                          <a:pt x="0" y="472"/>
                          <a:pt x="48" y="456"/>
                          <a:pt x="56" y="440"/>
                        </a:cubicBezTo>
                        <a:cubicBezTo>
                          <a:pt x="64" y="424"/>
                          <a:pt x="48" y="400"/>
                          <a:pt x="56" y="392"/>
                        </a:cubicBezTo>
                        <a:cubicBezTo>
                          <a:pt x="64" y="384"/>
                          <a:pt x="88" y="376"/>
                          <a:pt x="104" y="392"/>
                        </a:cubicBezTo>
                        <a:cubicBezTo>
                          <a:pt x="120" y="408"/>
                          <a:pt x="136" y="472"/>
                          <a:pt x="152" y="488"/>
                        </a:cubicBezTo>
                        <a:cubicBezTo>
                          <a:pt x="168" y="504"/>
                          <a:pt x="184" y="488"/>
                          <a:pt x="200" y="488"/>
                        </a:cubicBezTo>
                        <a:cubicBezTo>
                          <a:pt x="216" y="488"/>
                          <a:pt x="232" y="480"/>
                          <a:pt x="248" y="488"/>
                        </a:cubicBezTo>
                        <a:cubicBezTo>
                          <a:pt x="264" y="496"/>
                          <a:pt x="296" y="536"/>
                          <a:pt x="296" y="536"/>
                        </a:cubicBezTo>
                        <a:cubicBezTo>
                          <a:pt x="296" y="536"/>
                          <a:pt x="256" y="504"/>
                          <a:pt x="248" y="488"/>
                        </a:cubicBezTo>
                        <a:cubicBezTo>
                          <a:pt x="240" y="472"/>
                          <a:pt x="256" y="448"/>
                          <a:pt x="248" y="440"/>
                        </a:cubicBezTo>
                        <a:cubicBezTo>
                          <a:pt x="240" y="432"/>
                          <a:pt x="216" y="440"/>
                          <a:pt x="200" y="440"/>
                        </a:cubicBezTo>
                        <a:cubicBezTo>
                          <a:pt x="184" y="440"/>
                          <a:pt x="160" y="448"/>
                          <a:pt x="152" y="440"/>
                        </a:cubicBezTo>
                        <a:cubicBezTo>
                          <a:pt x="144" y="432"/>
                          <a:pt x="160" y="408"/>
                          <a:pt x="152" y="392"/>
                        </a:cubicBezTo>
                        <a:cubicBezTo>
                          <a:pt x="144" y="376"/>
                          <a:pt x="104" y="360"/>
                          <a:pt x="104" y="344"/>
                        </a:cubicBezTo>
                        <a:cubicBezTo>
                          <a:pt x="104" y="328"/>
                          <a:pt x="128" y="296"/>
                          <a:pt x="152" y="296"/>
                        </a:cubicBezTo>
                        <a:cubicBezTo>
                          <a:pt x="176" y="296"/>
                          <a:pt x="208" y="312"/>
                          <a:pt x="248" y="344"/>
                        </a:cubicBezTo>
                        <a:cubicBezTo>
                          <a:pt x="288" y="376"/>
                          <a:pt x="384" y="488"/>
                          <a:pt x="392" y="488"/>
                        </a:cubicBezTo>
                        <a:cubicBezTo>
                          <a:pt x="400" y="488"/>
                          <a:pt x="320" y="376"/>
                          <a:pt x="296" y="344"/>
                        </a:cubicBezTo>
                        <a:cubicBezTo>
                          <a:pt x="272" y="312"/>
                          <a:pt x="272" y="312"/>
                          <a:pt x="248" y="296"/>
                        </a:cubicBezTo>
                        <a:cubicBezTo>
                          <a:pt x="224" y="280"/>
                          <a:pt x="152" y="264"/>
                          <a:pt x="152" y="248"/>
                        </a:cubicBezTo>
                        <a:cubicBezTo>
                          <a:pt x="152" y="232"/>
                          <a:pt x="232" y="216"/>
                          <a:pt x="248" y="200"/>
                        </a:cubicBezTo>
                        <a:cubicBezTo>
                          <a:pt x="264" y="184"/>
                          <a:pt x="232" y="136"/>
                          <a:pt x="248" y="152"/>
                        </a:cubicBezTo>
                        <a:cubicBezTo>
                          <a:pt x="264" y="168"/>
                          <a:pt x="328" y="288"/>
                          <a:pt x="344" y="296"/>
                        </a:cubicBezTo>
                        <a:cubicBezTo>
                          <a:pt x="360" y="304"/>
                          <a:pt x="352" y="224"/>
                          <a:pt x="344" y="200"/>
                        </a:cubicBezTo>
                        <a:cubicBezTo>
                          <a:pt x="336" y="176"/>
                          <a:pt x="288" y="160"/>
                          <a:pt x="296" y="152"/>
                        </a:cubicBezTo>
                        <a:cubicBezTo>
                          <a:pt x="304" y="144"/>
                          <a:pt x="384" y="168"/>
                          <a:pt x="392" y="152"/>
                        </a:cubicBezTo>
                        <a:cubicBezTo>
                          <a:pt x="400" y="136"/>
                          <a:pt x="336" y="80"/>
                          <a:pt x="344" y="56"/>
                        </a:cubicBezTo>
                        <a:cubicBezTo>
                          <a:pt x="352" y="32"/>
                          <a:pt x="424" y="0"/>
                          <a:pt x="440" y="8"/>
                        </a:cubicBezTo>
                        <a:cubicBezTo>
                          <a:pt x="456" y="16"/>
                          <a:pt x="440" y="64"/>
                          <a:pt x="440" y="104"/>
                        </a:cubicBezTo>
                        <a:cubicBezTo>
                          <a:pt x="440" y="144"/>
                          <a:pt x="440" y="216"/>
                          <a:pt x="440" y="248"/>
                        </a:cubicBezTo>
                        <a:cubicBezTo>
                          <a:pt x="440" y="280"/>
                          <a:pt x="432" y="304"/>
                          <a:pt x="440" y="296"/>
                        </a:cubicBezTo>
                        <a:cubicBezTo>
                          <a:pt x="448" y="288"/>
                          <a:pt x="480" y="232"/>
                          <a:pt x="488" y="200"/>
                        </a:cubicBezTo>
                        <a:cubicBezTo>
                          <a:pt x="496" y="168"/>
                          <a:pt x="472" y="128"/>
                          <a:pt x="488" y="104"/>
                        </a:cubicBezTo>
                        <a:cubicBezTo>
                          <a:pt x="504" y="80"/>
                          <a:pt x="560" y="48"/>
                          <a:pt x="584" y="56"/>
                        </a:cubicBezTo>
                        <a:cubicBezTo>
                          <a:pt x="608" y="64"/>
                          <a:pt x="632" y="128"/>
                          <a:pt x="632" y="152"/>
                        </a:cubicBezTo>
                        <a:cubicBezTo>
                          <a:pt x="632" y="176"/>
                          <a:pt x="600" y="176"/>
                          <a:pt x="584" y="200"/>
                        </a:cubicBezTo>
                        <a:cubicBezTo>
                          <a:pt x="568" y="224"/>
                          <a:pt x="552" y="264"/>
                          <a:pt x="536" y="296"/>
                        </a:cubicBezTo>
                        <a:cubicBezTo>
                          <a:pt x="520" y="328"/>
                          <a:pt x="480" y="392"/>
                          <a:pt x="488" y="392"/>
                        </a:cubicBezTo>
                        <a:cubicBezTo>
                          <a:pt x="496" y="392"/>
                          <a:pt x="568" y="328"/>
                          <a:pt x="584" y="296"/>
                        </a:cubicBezTo>
                        <a:cubicBezTo>
                          <a:pt x="600" y="264"/>
                          <a:pt x="576" y="216"/>
                          <a:pt x="584" y="200"/>
                        </a:cubicBezTo>
                        <a:cubicBezTo>
                          <a:pt x="592" y="184"/>
                          <a:pt x="608" y="208"/>
                          <a:pt x="632" y="200"/>
                        </a:cubicBezTo>
                        <a:cubicBezTo>
                          <a:pt x="656" y="192"/>
                          <a:pt x="704" y="152"/>
                          <a:pt x="728" y="152"/>
                        </a:cubicBezTo>
                        <a:cubicBezTo>
                          <a:pt x="752" y="152"/>
                          <a:pt x="776" y="176"/>
                          <a:pt x="776" y="200"/>
                        </a:cubicBezTo>
                        <a:cubicBezTo>
                          <a:pt x="776" y="224"/>
                          <a:pt x="728" y="280"/>
                          <a:pt x="728" y="296"/>
                        </a:cubicBezTo>
                        <a:cubicBezTo>
                          <a:pt x="728" y="312"/>
                          <a:pt x="768" y="288"/>
                          <a:pt x="776" y="296"/>
                        </a:cubicBezTo>
                        <a:cubicBezTo>
                          <a:pt x="784" y="304"/>
                          <a:pt x="784" y="336"/>
                          <a:pt x="776" y="344"/>
                        </a:cubicBezTo>
                        <a:cubicBezTo>
                          <a:pt x="768" y="352"/>
                          <a:pt x="744" y="344"/>
                          <a:pt x="728" y="344"/>
                        </a:cubicBezTo>
                        <a:cubicBezTo>
                          <a:pt x="712" y="344"/>
                          <a:pt x="696" y="328"/>
                          <a:pt x="680" y="344"/>
                        </a:cubicBezTo>
                        <a:cubicBezTo>
                          <a:pt x="664" y="360"/>
                          <a:pt x="656" y="416"/>
                          <a:pt x="632" y="440"/>
                        </a:cubicBezTo>
                        <a:cubicBezTo>
                          <a:pt x="608" y="464"/>
                          <a:pt x="560" y="472"/>
                          <a:pt x="536" y="488"/>
                        </a:cubicBezTo>
                        <a:cubicBezTo>
                          <a:pt x="512" y="504"/>
                          <a:pt x="496" y="520"/>
                          <a:pt x="488" y="536"/>
                        </a:cubicBezTo>
                        <a:cubicBezTo>
                          <a:pt x="480" y="552"/>
                          <a:pt x="472" y="584"/>
                          <a:pt x="488" y="584"/>
                        </a:cubicBezTo>
                        <a:cubicBezTo>
                          <a:pt x="504" y="584"/>
                          <a:pt x="552" y="544"/>
                          <a:pt x="584" y="536"/>
                        </a:cubicBezTo>
                        <a:cubicBezTo>
                          <a:pt x="616" y="528"/>
                          <a:pt x="648" y="544"/>
                          <a:pt x="680" y="536"/>
                        </a:cubicBezTo>
                        <a:cubicBezTo>
                          <a:pt x="712" y="528"/>
                          <a:pt x="752" y="496"/>
                          <a:pt x="776" y="488"/>
                        </a:cubicBezTo>
                        <a:cubicBezTo>
                          <a:pt x="800" y="480"/>
                          <a:pt x="808" y="480"/>
                          <a:pt x="824" y="488"/>
                        </a:cubicBezTo>
                        <a:cubicBezTo>
                          <a:pt x="840" y="496"/>
                          <a:pt x="872" y="520"/>
                          <a:pt x="872" y="536"/>
                        </a:cubicBezTo>
                        <a:cubicBezTo>
                          <a:pt x="872" y="552"/>
                          <a:pt x="848" y="576"/>
                          <a:pt x="824" y="584"/>
                        </a:cubicBezTo>
                        <a:cubicBezTo>
                          <a:pt x="800" y="592"/>
                          <a:pt x="752" y="576"/>
                          <a:pt x="728" y="584"/>
                        </a:cubicBezTo>
                        <a:cubicBezTo>
                          <a:pt x="704" y="592"/>
                          <a:pt x="688" y="616"/>
                          <a:pt x="680" y="632"/>
                        </a:cubicBezTo>
                        <a:cubicBezTo>
                          <a:pt x="672" y="648"/>
                          <a:pt x="696" y="672"/>
                          <a:pt x="680" y="680"/>
                        </a:cubicBezTo>
                        <a:cubicBezTo>
                          <a:pt x="664" y="688"/>
                          <a:pt x="608" y="680"/>
                          <a:pt x="584" y="680"/>
                        </a:cubicBezTo>
                        <a:cubicBezTo>
                          <a:pt x="560" y="680"/>
                          <a:pt x="536" y="680"/>
                          <a:pt x="536" y="680"/>
                        </a:cubicBezTo>
                        <a:cubicBezTo>
                          <a:pt x="536" y="680"/>
                          <a:pt x="584" y="672"/>
                          <a:pt x="584" y="680"/>
                        </a:cubicBezTo>
                        <a:cubicBezTo>
                          <a:pt x="584" y="688"/>
                          <a:pt x="552" y="728"/>
                          <a:pt x="536" y="728"/>
                        </a:cubicBezTo>
                        <a:cubicBezTo>
                          <a:pt x="520" y="728"/>
                          <a:pt x="520" y="688"/>
                          <a:pt x="488" y="680"/>
                        </a:cubicBezTo>
                        <a:cubicBezTo>
                          <a:pt x="456" y="672"/>
                          <a:pt x="384" y="672"/>
                          <a:pt x="344" y="680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33802" name="Freeform 32"/>
              <p:cNvSpPr>
                <a:spLocks/>
              </p:cNvSpPr>
              <p:nvPr/>
            </p:nvSpPr>
            <p:spPr bwMode="auto">
              <a:xfrm>
                <a:off x="768" y="2968"/>
                <a:ext cx="4406" cy="180"/>
              </a:xfrm>
              <a:custGeom>
                <a:avLst/>
                <a:gdLst>
                  <a:gd name="T0" fmla="*/ 0 w 4406"/>
                  <a:gd name="T1" fmla="*/ 80 h 180"/>
                  <a:gd name="T2" fmla="*/ 274 w 4406"/>
                  <a:gd name="T3" fmla="*/ 104 h 180"/>
                  <a:gd name="T4" fmla="*/ 662 w 4406"/>
                  <a:gd name="T5" fmla="*/ 128 h 180"/>
                  <a:gd name="T6" fmla="*/ 1070 w 4406"/>
                  <a:gd name="T7" fmla="*/ 162 h 180"/>
                  <a:gd name="T8" fmla="*/ 1445 w 4406"/>
                  <a:gd name="T9" fmla="*/ 171 h 180"/>
                  <a:gd name="T10" fmla="*/ 1637 w 4406"/>
                  <a:gd name="T11" fmla="*/ 171 h 180"/>
                  <a:gd name="T12" fmla="*/ 1805 w 4406"/>
                  <a:gd name="T13" fmla="*/ 114 h 180"/>
                  <a:gd name="T14" fmla="*/ 2117 w 4406"/>
                  <a:gd name="T15" fmla="*/ 46 h 180"/>
                  <a:gd name="T16" fmla="*/ 2515 w 4406"/>
                  <a:gd name="T17" fmla="*/ 27 h 180"/>
                  <a:gd name="T18" fmla="*/ 3139 w 4406"/>
                  <a:gd name="T19" fmla="*/ 3 h 180"/>
                  <a:gd name="T20" fmla="*/ 3883 w 4406"/>
                  <a:gd name="T21" fmla="*/ 8 h 180"/>
                  <a:gd name="T22" fmla="*/ 4406 w 4406"/>
                  <a:gd name="T23" fmla="*/ 18 h 1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6"/>
                  <a:gd name="T37" fmla="*/ 0 h 180"/>
                  <a:gd name="T38" fmla="*/ 4406 w 4406"/>
                  <a:gd name="T39" fmla="*/ 180 h 1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6" h="180">
                    <a:moveTo>
                      <a:pt x="0" y="80"/>
                    </a:moveTo>
                    <a:cubicBezTo>
                      <a:pt x="82" y="88"/>
                      <a:pt x="164" y="96"/>
                      <a:pt x="274" y="104"/>
                    </a:cubicBezTo>
                    <a:cubicBezTo>
                      <a:pt x="384" y="112"/>
                      <a:pt x="529" y="118"/>
                      <a:pt x="662" y="128"/>
                    </a:cubicBezTo>
                    <a:cubicBezTo>
                      <a:pt x="795" y="138"/>
                      <a:pt x="940" y="155"/>
                      <a:pt x="1070" y="162"/>
                    </a:cubicBezTo>
                    <a:cubicBezTo>
                      <a:pt x="1200" y="169"/>
                      <a:pt x="1351" y="170"/>
                      <a:pt x="1445" y="171"/>
                    </a:cubicBezTo>
                    <a:cubicBezTo>
                      <a:pt x="1539" y="172"/>
                      <a:pt x="1577" y="180"/>
                      <a:pt x="1637" y="171"/>
                    </a:cubicBezTo>
                    <a:cubicBezTo>
                      <a:pt x="1697" y="162"/>
                      <a:pt x="1725" y="135"/>
                      <a:pt x="1805" y="114"/>
                    </a:cubicBezTo>
                    <a:cubicBezTo>
                      <a:pt x="1885" y="93"/>
                      <a:pt x="1999" y="60"/>
                      <a:pt x="2117" y="46"/>
                    </a:cubicBezTo>
                    <a:cubicBezTo>
                      <a:pt x="2235" y="32"/>
                      <a:pt x="2345" y="34"/>
                      <a:pt x="2515" y="27"/>
                    </a:cubicBezTo>
                    <a:cubicBezTo>
                      <a:pt x="2685" y="20"/>
                      <a:pt x="2911" y="6"/>
                      <a:pt x="3139" y="3"/>
                    </a:cubicBezTo>
                    <a:cubicBezTo>
                      <a:pt x="3367" y="0"/>
                      <a:pt x="3672" y="6"/>
                      <a:pt x="3883" y="8"/>
                    </a:cubicBezTo>
                    <a:cubicBezTo>
                      <a:pt x="4094" y="10"/>
                      <a:pt x="4318" y="16"/>
                      <a:pt x="4406" y="18"/>
                    </a:cubicBezTo>
                  </a:path>
                </a:pathLst>
              </a:custGeom>
              <a:noFill/>
              <a:ln w="19050" cap="flat" cmpd="sng">
                <a:solidFill>
                  <a:schemeClr val="bg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3800" name="Text Box 33"/>
            <p:cNvSpPr txBox="1">
              <a:spLocks noChangeArrowheads="1"/>
            </p:cNvSpPr>
            <p:nvPr/>
          </p:nvSpPr>
          <p:spPr bwMode="auto">
            <a:xfrm>
              <a:off x="687" y="2359"/>
              <a:ext cx="291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FF5050"/>
                </a:buClr>
              </a:pPr>
              <a:r>
                <a:rPr lang="fr-FR" sz="2000" dirty="0" smtClean="0">
                  <a:solidFill>
                    <a:srgbClr val="F8F8F8"/>
                  </a:solidFill>
                </a:rPr>
                <a:t>Impact des haies sur l’eau du sol</a:t>
              </a:r>
              <a:endParaRPr lang="fr-FR" sz="2000" dirty="0">
                <a:solidFill>
                  <a:srgbClr val="F8F8F8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57200" y="381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32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Résilience</a:t>
            </a:r>
            <a:r>
              <a:rPr lang="en-GB" sz="32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 face aux </a:t>
            </a:r>
            <a:r>
              <a:rPr lang="en-GB" sz="32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évènements</a:t>
            </a:r>
            <a:r>
              <a:rPr lang="en-GB" sz="32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climatiques</a:t>
            </a:r>
            <a:r>
              <a:rPr lang="en-GB" sz="32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extrêmes</a:t>
            </a:r>
            <a:endParaRPr lang="en-GB" sz="3200" dirty="0">
              <a:solidFill>
                <a:schemeClr val="tx2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5214937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619500"/>
            <a:ext cx="3455988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2449512" cy="23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7063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ctrTitle"/>
          </p:nvPr>
        </p:nvSpPr>
        <p:spPr>
          <a:xfrm>
            <a:off x="539750" y="0"/>
            <a:ext cx="8353425" cy="1143000"/>
          </a:xfrm>
        </p:spPr>
        <p:txBody>
          <a:bodyPr/>
          <a:lstStyle/>
          <a:p>
            <a:r>
              <a:rPr lang="en-US" sz="3200" dirty="0" err="1" smtClean="0"/>
              <a:t>Atténuation</a:t>
            </a:r>
            <a:r>
              <a:rPr lang="en-US" sz="3200" dirty="0" smtClean="0"/>
              <a:t> du </a:t>
            </a:r>
            <a:r>
              <a:rPr lang="en-US" sz="3200" dirty="0" err="1" smtClean="0"/>
              <a:t>changement</a:t>
            </a:r>
            <a:r>
              <a:rPr lang="en-US" sz="3200" dirty="0" smtClean="0"/>
              <a:t> </a:t>
            </a:r>
            <a:r>
              <a:rPr lang="en-US" sz="3200" dirty="0" err="1" smtClean="0"/>
              <a:t>climatique</a:t>
            </a:r>
            <a:r>
              <a:rPr lang="en-US" sz="3200" dirty="0" smtClean="0"/>
              <a:t> : stocker du </a:t>
            </a:r>
            <a:r>
              <a:rPr lang="en-US" sz="3200" dirty="0" err="1" smtClean="0"/>
              <a:t>carbone</a:t>
            </a:r>
            <a:endParaRPr lang="en-US" sz="3200" dirty="0" smtClean="0"/>
          </a:p>
        </p:txBody>
      </p:sp>
      <p:pic>
        <p:nvPicPr>
          <p:cNvPr id="37891" name="Picture 4" descr="E:\Documents and Settings\Images INRA\Best-off\Arthus-Bertrand\F001197912C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41513"/>
            <a:ext cx="440531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noyersarazin -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3141663"/>
            <a:ext cx="411480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6613"/>
            <a:ext cx="8497888" cy="2808287"/>
          </a:xfrm>
        </p:spPr>
        <p:txBody>
          <a:bodyPr/>
          <a:lstStyle/>
          <a:p>
            <a:r>
              <a:rPr lang="fr-FR" sz="3600" dirty="0" smtClean="0">
                <a:solidFill>
                  <a:srgbClr val="FFFFCC"/>
                </a:solidFill>
              </a:rPr>
              <a:t>1 </a:t>
            </a:r>
            <a:r>
              <a:rPr lang="fr-FR" sz="3600" dirty="0">
                <a:solidFill>
                  <a:srgbClr val="FFFFCC"/>
                </a:solidFill>
              </a:rPr>
              <a:t>à</a:t>
            </a:r>
            <a:r>
              <a:rPr lang="fr-FR" sz="3600" dirty="0" smtClean="0">
                <a:solidFill>
                  <a:srgbClr val="FFFFCC"/>
                </a:solidFill>
              </a:rPr>
              <a:t> 2 T C/ha/an avec 50-100 arbres/ha</a:t>
            </a:r>
          </a:p>
          <a:p>
            <a:endParaRPr lang="fr-FR" sz="4000" dirty="0" smtClean="0">
              <a:solidFill>
                <a:srgbClr val="FFFFCC"/>
              </a:solidFill>
            </a:endParaRPr>
          </a:p>
          <a:p>
            <a:r>
              <a:rPr lang="fr-FR" sz="2400" dirty="0" smtClean="0">
                <a:solidFill>
                  <a:srgbClr val="FFFFCC"/>
                </a:solidFill>
              </a:rPr>
              <a:t>Mieux que la plupart des autres options pour stocker du C en agriculture</a:t>
            </a:r>
          </a:p>
          <a:p>
            <a:endParaRPr lang="fr-FR" sz="2400" dirty="0" smtClean="0">
              <a:solidFill>
                <a:srgbClr val="FFFFCC"/>
              </a:solidFill>
            </a:endParaRPr>
          </a:p>
          <a:p>
            <a:r>
              <a:rPr lang="fr-FR" sz="2400" dirty="0" smtClean="0">
                <a:solidFill>
                  <a:srgbClr val="FFFFCC"/>
                </a:solidFill>
              </a:rPr>
              <a:t>Stockage dans le sol : études en cours</a:t>
            </a:r>
            <a:endParaRPr lang="fr-FR" sz="4000" dirty="0" smtClean="0">
              <a:solidFill>
                <a:srgbClr val="FF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0134938">
            <a:off x="4421683" y="4563084"/>
            <a:ext cx="485626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 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88913"/>
            <a:ext cx="8604250" cy="1143000"/>
          </a:xfrm>
        </p:spPr>
        <p:txBody>
          <a:bodyPr/>
          <a:lstStyle/>
          <a:p>
            <a:r>
              <a:rPr lang="en-GB" sz="3200" dirty="0" err="1" smtClean="0"/>
              <a:t>Arbres</a:t>
            </a:r>
            <a:r>
              <a:rPr lang="en-GB" sz="3200" dirty="0" smtClean="0"/>
              <a:t> et Agriculture : </a:t>
            </a:r>
            <a:r>
              <a:rPr lang="en-GB" sz="3200" dirty="0" err="1" smtClean="0"/>
              <a:t>changement</a:t>
            </a:r>
            <a:r>
              <a:rPr lang="en-GB" sz="3200" dirty="0" smtClean="0"/>
              <a:t> de </a:t>
            </a:r>
            <a:r>
              <a:rPr lang="en-GB" sz="3200" dirty="0" err="1" smtClean="0"/>
              <a:t>paradigme</a:t>
            </a:r>
            <a:endParaRPr lang="en-GB" sz="32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3810000"/>
            <a:ext cx="7897688" cy="1752600"/>
          </a:xfrm>
        </p:spPr>
        <p:txBody>
          <a:bodyPr/>
          <a:lstStyle/>
          <a:p>
            <a:endParaRPr lang="en-GB" dirty="0" smtClean="0"/>
          </a:p>
          <a:p>
            <a:pPr algn="l"/>
            <a:r>
              <a:rPr lang="en-GB" dirty="0" smtClean="0"/>
              <a:t>Des </a:t>
            </a:r>
            <a:r>
              <a:rPr lang="en-GB" dirty="0" err="1" smtClean="0"/>
              <a:t>arbres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les </a:t>
            </a:r>
            <a:r>
              <a:rPr lang="en-GB" dirty="0" err="1" smtClean="0"/>
              <a:t>parcelles</a:t>
            </a:r>
            <a:endParaRPr lang="en-GB" dirty="0" smtClean="0"/>
          </a:p>
          <a:p>
            <a:pPr algn="l"/>
            <a:r>
              <a:rPr lang="en-GB" dirty="0" smtClean="0"/>
              <a:t>Des </a:t>
            </a:r>
            <a:r>
              <a:rPr lang="en-GB" dirty="0" err="1" smtClean="0"/>
              <a:t>arbres</a:t>
            </a:r>
            <a:r>
              <a:rPr lang="en-GB" dirty="0" smtClean="0"/>
              <a:t> </a:t>
            </a:r>
            <a:r>
              <a:rPr lang="en-GB" dirty="0" err="1" smtClean="0"/>
              <a:t>autour</a:t>
            </a:r>
            <a:r>
              <a:rPr lang="en-GB" dirty="0" smtClean="0"/>
              <a:t> des </a:t>
            </a:r>
            <a:r>
              <a:rPr lang="en-GB" dirty="0" err="1" smtClean="0"/>
              <a:t>parcelles</a:t>
            </a:r>
            <a:endParaRPr lang="en-GB" dirty="0" smtClean="0"/>
          </a:p>
        </p:txBody>
      </p:sp>
      <p:pic>
        <p:nvPicPr>
          <p:cNvPr id="6148" name="Picture 2" descr="C:\DOCUME~1\ADMINI~1\LOCALS~1\Temp\npo000003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708275"/>
            <a:ext cx="3756025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288"/>
            <a:ext cx="7772400" cy="1143000"/>
          </a:xfrm>
        </p:spPr>
        <p:txBody>
          <a:bodyPr/>
          <a:lstStyle/>
          <a:p>
            <a:r>
              <a:rPr lang="en-GB" sz="3200" dirty="0" smtClean="0"/>
              <a:t>Protection </a:t>
            </a:r>
            <a:r>
              <a:rPr lang="en-GB" sz="3200" dirty="0" err="1" smtClean="0"/>
              <a:t>contre</a:t>
            </a:r>
            <a:r>
              <a:rPr lang="en-GB" sz="3200" dirty="0" smtClean="0"/>
              <a:t> les </a:t>
            </a:r>
            <a:r>
              <a:rPr lang="en-GB" sz="3200" dirty="0" err="1" smtClean="0"/>
              <a:t>incendies</a:t>
            </a:r>
            <a:endParaRPr lang="en-GB" sz="3200" dirty="0" smtClean="0"/>
          </a:p>
        </p:txBody>
      </p:sp>
      <p:pic>
        <p:nvPicPr>
          <p:cNvPr id="39939" name="Picture 3" descr="C:\Images INRA\Images compressées pour envoi par mail\images pour le site INTERNET SAFE\Photos SAFE\115-1525_IMG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50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5" descr="C:\DOCUME~1\ADMINI~1\LOCALS~1\Temp\npo00006c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187825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~1\ADMINI~1\LOCALS~1\Temp\npo00006e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2" b="-3734"/>
          <a:stretch>
            <a:fillRect/>
          </a:stretch>
        </p:blipFill>
        <p:spPr bwMode="auto">
          <a:xfrm>
            <a:off x="34925" y="1841500"/>
            <a:ext cx="50038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58800" y="376238"/>
            <a:ext cx="3886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2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Protection des sols</a:t>
            </a:r>
          </a:p>
        </p:txBody>
      </p:sp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89363"/>
            <a:ext cx="57038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oneTexte 2"/>
          <p:cNvSpPr txBox="1">
            <a:spLocks noChangeArrowheads="1"/>
          </p:cNvSpPr>
          <p:nvPr/>
        </p:nvSpPr>
        <p:spPr bwMode="auto">
          <a:xfrm>
            <a:off x="0" y="387350"/>
            <a:ext cx="9144000" cy="5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Services </a:t>
            </a:r>
            <a:r>
              <a:rPr lang="fr-FR" sz="32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écosystémiques</a:t>
            </a:r>
            <a:r>
              <a:rPr lang="fr-FR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des enracinements profonds</a:t>
            </a:r>
            <a:endParaRPr lang="en-US" sz="32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87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3067050"/>
            <a:ext cx="4637088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589088"/>
            <a:ext cx="2560637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719263"/>
            <a:ext cx="29051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oneTexte 2"/>
          <p:cNvSpPr txBox="1">
            <a:spLocks noChangeArrowheads="1"/>
          </p:cNvSpPr>
          <p:nvPr/>
        </p:nvSpPr>
        <p:spPr bwMode="auto">
          <a:xfrm>
            <a:off x="230188" y="192088"/>
            <a:ext cx="8323262" cy="106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dirty="0" err="1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Reduction</a:t>
            </a:r>
            <a:r>
              <a:rPr lang="fr-FR" sz="32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des pertes en nitrates vers les aquifères</a:t>
            </a:r>
            <a:endParaRPr lang="en-US" sz="32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1" name="ZoneTexte 6"/>
          <p:cNvSpPr txBox="1">
            <a:spLocks noChangeArrowheads="1"/>
          </p:cNvSpPr>
          <p:nvPr/>
        </p:nvSpPr>
        <p:spPr bwMode="auto">
          <a:xfrm>
            <a:off x="419100" y="2968625"/>
            <a:ext cx="19986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Site : Restinclières, Prades Le Lez, France</a:t>
            </a:r>
          </a:p>
        </p:txBody>
      </p:sp>
      <p:grpSp>
        <p:nvGrpSpPr>
          <p:cNvPr id="43012" name="Groupe 11"/>
          <p:cNvGrpSpPr>
            <a:grpSpLocks/>
          </p:cNvGrpSpPr>
          <p:nvPr/>
        </p:nvGrpSpPr>
        <p:grpSpPr bwMode="auto">
          <a:xfrm>
            <a:off x="2987675" y="906463"/>
            <a:ext cx="5805488" cy="3262312"/>
            <a:chOff x="1547664" y="1988840"/>
            <a:chExt cx="5437424" cy="3470620"/>
          </a:xfrm>
        </p:grpSpPr>
        <p:pic>
          <p:nvPicPr>
            <p:cNvPr id="430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988840"/>
              <a:ext cx="5437424" cy="3468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16" name="ZoneTexte 5"/>
            <p:cNvSpPr txBox="1">
              <a:spLocks noChangeArrowheads="1"/>
            </p:cNvSpPr>
            <p:nvPr/>
          </p:nvSpPr>
          <p:spPr bwMode="auto">
            <a:xfrm>
              <a:off x="3796793" y="5054903"/>
              <a:ext cx="1368152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Agriculture</a:t>
              </a:r>
            </a:p>
          </p:txBody>
        </p:sp>
        <p:sp>
          <p:nvSpPr>
            <p:cNvPr id="43017" name="ZoneTexte 7"/>
            <p:cNvSpPr txBox="1">
              <a:spLocks noChangeArrowheads="1"/>
            </p:cNvSpPr>
            <p:nvPr/>
          </p:nvSpPr>
          <p:spPr bwMode="auto">
            <a:xfrm>
              <a:off x="2123728" y="5071851"/>
              <a:ext cx="1584176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Agroforestry</a:t>
              </a:r>
            </a:p>
          </p:txBody>
        </p:sp>
        <p:sp>
          <p:nvSpPr>
            <p:cNvPr id="43018" name="ZoneTexte 8"/>
            <p:cNvSpPr txBox="1">
              <a:spLocks noChangeArrowheads="1"/>
            </p:cNvSpPr>
            <p:nvPr/>
          </p:nvSpPr>
          <p:spPr bwMode="auto">
            <a:xfrm>
              <a:off x="5416274" y="5054602"/>
              <a:ext cx="1459982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Forestry</a:t>
              </a:r>
            </a:p>
          </p:txBody>
        </p:sp>
        <p:sp>
          <p:nvSpPr>
            <p:cNvPr id="43019" name="ZoneTexte 9"/>
            <p:cNvSpPr txBox="1">
              <a:spLocks noChangeArrowheads="1"/>
            </p:cNvSpPr>
            <p:nvPr/>
          </p:nvSpPr>
          <p:spPr bwMode="auto">
            <a:xfrm>
              <a:off x="2051720" y="2132856"/>
              <a:ext cx="4680519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Average nitrate leaching</a:t>
              </a:r>
            </a:p>
          </p:txBody>
        </p:sp>
      </p:grp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37063"/>
            <a:ext cx="6911975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 rot="20134938">
            <a:off x="4934710" y="5483799"/>
            <a:ext cx="485626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 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ctrTitle"/>
          </p:nvPr>
        </p:nvSpPr>
        <p:spPr>
          <a:xfrm>
            <a:off x="468313" y="-315913"/>
            <a:ext cx="7772400" cy="1470026"/>
          </a:xfrm>
        </p:spPr>
        <p:txBody>
          <a:bodyPr/>
          <a:lstStyle/>
          <a:p>
            <a:r>
              <a:rPr lang="en-US" sz="3200" dirty="0"/>
              <a:t>P</a:t>
            </a:r>
            <a:r>
              <a:rPr lang="en-US" sz="3200" dirty="0" smtClean="0"/>
              <a:t>rotection de la </a:t>
            </a:r>
            <a:r>
              <a:rPr lang="en-US" sz="3200" dirty="0" err="1" smtClean="0"/>
              <a:t>biodiversité</a:t>
            </a:r>
            <a:endParaRPr lang="en-US" sz="3200" dirty="0" smtClean="0"/>
          </a:p>
        </p:txBody>
      </p:sp>
      <p:pic>
        <p:nvPicPr>
          <p:cNvPr id="4403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36838"/>
            <a:ext cx="46101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 descr="C:\DOCUME~1\ADMINI~1\LOCALS~1\Temp\npo000072.t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3"/>
          <a:stretch>
            <a:fillRect/>
          </a:stretch>
        </p:blipFill>
        <p:spPr bwMode="auto">
          <a:xfrm>
            <a:off x="250825" y="2263775"/>
            <a:ext cx="3113088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7013"/>
            <a:ext cx="367665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Imag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b="9286"/>
          <a:stretch>
            <a:fillRect/>
          </a:stretch>
        </p:blipFill>
        <p:spPr bwMode="auto">
          <a:xfrm>
            <a:off x="192088" y="404813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22098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2" descr="lierre_biodiv.jpg                                              00351852Tamari                         C0173FB0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29892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97000"/>
            <a:ext cx="37211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1"/>
          <a:stretch>
            <a:fillRect/>
          </a:stretch>
        </p:blipFill>
        <p:spPr bwMode="auto">
          <a:xfrm>
            <a:off x="-34925" y="2708275"/>
            <a:ext cx="300831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32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4" name="Picture 2" descr="Image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4428971"/>
            <a:ext cx="203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ZoneTexte 9"/>
          <p:cNvSpPr txBox="1">
            <a:spLocks noChangeArrowheads="1"/>
          </p:cNvSpPr>
          <p:nvPr/>
        </p:nvSpPr>
        <p:spPr bwMode="auto">
          <a:xfrm>
            <a:off x="250825" y="6292850"/>
            <a:ext cx="87280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400" dirty="0" smtClean="0">
                <a:latin typeface="Calibri" pitchFamily="34" charset="0"/>
                <a:cs typeface="Calibri" pitchFamily="34" charset="0"/>
              </a:rPr>
              <a:t>Réduction de la fragmentation des habitats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iodiv_trognes.jpg                                             000BB0DDiMac_int_Sys                   C3621A8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Vers</a:t>
            </a:r>
            <a:r>
              <a:rPr lang="en-US" dirty="0" smtClean="0"/>
              <a:t> la </a:t>
            </a:r>
            <a:r>
              <a:rPr lang="en-US" dirty="0" err="1" smtClean="0"/>
              <a:t>réduction</a:t>
            </a:r>
            <a:r>
              <a:rPr lang="en-US" dirty="0" smtClean="0"/>
              <a:t> de </a:t>
            </a:r>
            <a:r>
              <a:rPr lang="en-US" dirty="0" err="1" smtClean="0"/>
              <a:t>l’emploi</a:t>
            </a:r>
            <a:r>
              <a:rPr lang="en-US" dirty="0" smtClean="0"/>
              <a:t> des pesticides </a:t>
            </a:r>
            <a:r>
              <a:rPr lang="en-US" dirty="0"/>
              <a:t>e</a:t>
            </a:r>
            <a:r>
              <a:rPr lang="en-US" dirty="0" smtClean="0"/>
              <a:t>n </a:t>
            </a:r>
            <a:r>
              <a:rPr lang="en-US" dirty="0" err="1" smtClean="0"/>
              <a:t>agroforesterie</a:t>
            </a:r>
            <a:r>
              <a:rPr lang="en-US" dirty="0" smtClean="0"/>
              <a:t> ?</a:t>
            </a:r>
          </a:p>
        </p:txBody>
      </p:sp>
      <p:sp>
        <p:nvSpPr>
          <p:cNvPr id="4" name="Rectangle 3"/>
          <p:cNvSpPr/>
          <p:nvPr/>
        </p:nvSpPr>
        <p:spPr>
          <a:xfrm rot="20134938">
            <a:off x="4806835" y="4528135"/>
            <a:ext cx="2386872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à étudier!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59" b="62270"/>
          <a:stretch>
            <a:fillRect/>
          </a:stretch>
        </p:blipFill>
        <p:spPr bwMode="auto">
          <a:xfrm>
            <a:off x="468313" y="1550988"/>
            <a:ext cx="7542212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986338"/>
            <a:ext cx="230187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549275" y="188913"/>
            <a:ext cx="7804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Habitat ratio : 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un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nouvel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outil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pour la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conditionnalité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la future PAC ? </a:t>
            </a:r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6072188"/>
            <a:ext cx="22733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-156"/>
          <a:stretch>
            <a:fillRect/>
          </a:stretch>
        </p:blipFill>
        <p:spPr bwMode="auto">
          <a:xfrm>
            <a:off x="5313363" y="3132138"/>
            <a:ext cx="3457575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Rectangle 3"/>
          <p:cNvSpPr>
            <a:spLocks noChangeArrowheads="1"/>
          </p:cNvSpPr>
          <p:nvPr/>
        </p:nvSpPr>
        <p:spPr bwMode="auto">
          <a:xfrm>
            <a:off x="468313" y="3357563"/>
            <a:ext cx="4679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Habitat ratio = proportion 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 la SAU de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l’exploitation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sous influence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bénéfique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d’habitats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favorables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aux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auxiliaires</a:t>
            </a:r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Vers</a:t>
            </a:r>
            <a:r>
              <a:rPr lang="en-US" dirty="0" smtClean="0"/>
              <a:t> la </a:t>
            </a:r>
            <a:r>
              <a:rPr lang="en-US" dirty="0" err="1" smtClean="0"/>
              <a:t>réduction</a:t>
            </a:r>
            <a:r>
              <a:rPr lang="en-US" dirty="0" smtClean="0"/>
              <a:t> de </a:t>
            </a:r>
            <a:r>
              <a:rPr lang="en-US" dirty="0" err="1" smtClean="0"/>
              <a:t>l’emploi</a:t>
            </a:r>
            <a:r>
              <a:rPr lang="en-US" dirty="0" smtClean="0"/>
              <a:t> des </a:t>
            </a:r>
            <a:r>
              <a:rPr lang="en-US" dirty="0" err="1" smtClean="0"/>
              <a:t>engrais</a:t>
            </a:r>
            <a:r>
              <a:rPr lang="en-US" dirty="0" smtClean="0"/>
              <a:t> en </a:t>
            </a:r>
            <a:r>
              <a:rPr lang="en-US" dirty="0" err="1" smtClean="0"/>
              <a:t>agroforesterie</a:t>
            </a:r>
            <a:r>
              <a:rPr lang="en-US" dirty="0" smtClean="0"/>
              <a:t>? </a:t>
            </a:r>
          </a:p>
        </p:txBody>
      </p:sp>
      <p:sp>
        <p:nvSpPr>
          <p:cNvPr id="5120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 rot="20134938">
            <a:off x="4835689" y="4528135"/>
            <a:ext cx="2329164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étudier!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b="34418"/>
          <a:stretch>
            <a:fillRect/>
          </a:stretch>
        </p:blipFill>
        <p:spPr bwMode="auto">
          <a:xfrm>
            <a:off x="-184150" y="333375"/>
            <a:ext cx="9355138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22663"/>
            <a:ext cx="33147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284538"/>
            <a:ext cx="25146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po000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54070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28600" y="5734050"/>
            <a:ext cx="63805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Cette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plantation de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noyers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GB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156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arbres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/ha</a:t>
            </a:r>
            <a:r>
              <a:rPr lang="en-GB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est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évaluée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à 120 K€ de bois par hectare</a:t>
            </a:r>
            <a:endParaRPr lang="en-GB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27088" y="393700"/>
            <a:ext cx="2895600" cy="584200"/>
          </a:xfrm>
          <a:prstGeom prst="rect">
            <a:avLst/>
          </a:prstGeom>
          <a:gradFill rotWithShape="1">
            <a:gsLst>
              <a:gs pos="0">
                <a:srgbClr val="333333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Rentabilité</a:t>
            </a:r>
            <a:endParaRPr lang="en-GB" sz="32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0134938">
            <a:off x="6693510" y="5272385"/>
            <a:ext cx="2361096" cy="9233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Prouvé 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Une recherche balbutiante….</a:t>
            </a:r>
          </a:p>
        </p:txBody>
      </p:sp>
      <p:pic>
        <p:nvPicPr>
          <p:cNvPr id="3" name="Picture 5" descr="E:\Documents and Settings\Christian\Publications\Publications parues\Livre Agroforesterie\Illustrations Nicolas\Figures finales\Figure 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7"/>
          <a:stretch>
            <a:fillRect/>
          </a:stretch>
        </p:blipFill>
        <p:spPr bwMode="auto">
          <a:xfrm>
            <a:off x="5148064" y="4509120"/>
            <a:ext cx="35988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2"/>
          <p:cNvSpPr txBox="1">
            <a:spLocks noChangeArrowheads="1"/>
          </p:cNvSpPr>
          <p:nvPr/>
        </p:nvSpPr>
        <p:spPr bwMode="auto">
          <a:xfrm>
            <a:off x="287337" y="476250"/>
            <a:ext cx="8856663" cy="697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Des axes à explorer plus activement…</a:t>
            </a:r>
            <a:endParaRPr lang="fr-FR" sz="3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800" dirty="0">
              <a:solidFill>
                <a:srgbClr val="00FF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8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Ecophysiologie des cultures à l’ombre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Microclimatologie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des systèmes hétérogènes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Sélection de variétés adaptées à l’ombre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Sélection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d’arbres à enracinement profond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Modélisation des interactions arbres-cultures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Contrôle biologique des maladies en agroforesterie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Recyclage des nutriments par les arbres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000" y="431800"/>
            <a:ext cx="845820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9784" tIns="46688" rIns="89784" bIns="46688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7000"/>
              </a:lnSpc>
              <a:buClr>
                <a:srgbClr val="FFFFCC"/>
              </a:buClr>
              <a:buSzPct val="100000"/>
              <a:buFont typeface="Times New Roman" pitchFamily="18" charset="0"/>
              <a:buNone/>
              <a:defRPr/>
            </a:pPr>
            <a:r>
              <a:rPr lang="fr-FR" sz="3200" dirty="0" smtClean="0">
                <a:latin typeface="+mj-lt"/>
                <a:cs typeface="Calibri" pitchFamily="34" charset="0"/>
              </a:rPr>
              <a:t>En cours : expérimentations virtuelles</a:t>
            </a:r>
            <a:endParaRPr lang="en-GB" sz="3200" dirty="0">
              <a:latin typeface="+mj-lt"/>
              <a:cs typeface="Calibri" pitchFamily="34" charset="0"/>
            </a:endParaRPr>
          </a:p>
        </p:txBody>
      </p:sp>
      <p:grpSp>
        <p:nvGrpSpPr>
          <p:cNvPr id="55299" name="Groupe 107"/>
          <p:cNvGrpSpPr>
            <a:grpSpLocks/>
          </p:cNvGrpSpPr>
          <p:nvPr/>
        </p:nvGrpSpPr>
        <p:grpSpPr bwMode="auto">
          <a:xfrm>
            <a:off x="4967290" y="1905000"/>
            <a:ext cx="2268670" cy="1749425"/>
            <a:chOff x="7247547" y="1316008"/>
            <a:chExt cx="3360554" cy="2446590"/>
          </a:xfrm>
        </p:grpSpPr>
        <p:sp>
          <p:nvSpPr>
            <p:cNvPr id="55331" name="ZoneTexte 21"/>
            <p:cNvSpPr txBox="1">
              <a:spLocks noChangeArrowheads="1"/>
            </p:cNvSpPr>
            <p:nvPr/>
          </p:nvSpPr>
          <p:spPr bwMode="auto">
            <a:xfrm>
              <a:off x="8800814" y="1316008"/>
              <a:ext cx="1807287" cy="81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11 m x 9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100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32" name="Groupe 73"/>
            <p:cNvGrpSpPr>
              <a:grpSpLocks noChangeAspect="1"/>
            </p:cNvGrpSpPr>
            <p:nvPr/>
          </p:nvGrpSpPr>
          <p:grpSpPr bwMode="auto">
            <a:xfrm>
              <a:off x="7247547" y="1494598"/>
              <a:ext cx="2748207" cy="2268000"/>
              <a:chOff x="6785089" y="1926294"/>
              <a:chExt cx="3926010" cy="3240000"/>
            </a:xfrm>
          </p:grpSpPr>
          <p:grpSp>
            <p:nvGrpSpPr>
              <p:cNvPr id="70" name="Groupe 69"/>
              <p:cNvGrpSpPr/>
              <p:nvPr/>
            </p:nvGrpSpPr>
            <p:grpSpPr>
              <a:xfrm>
                <a:off x="6785089" y="1926294"/>
                <a:ext cx="3926010" cy="3240000"/>
                <a:chOff x="6785089" y="1926294"/>
                <a:chExt cx="3926010" cy="324000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8" name="Groupe 27"/>
                <p:cNvGrpSpPr/>
                <p:nvPr/>
              </p:nvGrpSpPr>
              <p:grpSpPr>
                <a:xfrm>
                  <a:off x="6785089" y="3528768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" name="Rectangle 5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0" name="Groupe 59"/>
                <p:cNvGrpSpPr/>
                <p:nvPr/>
              </p:nvGrpSpPr>
              <p:grpSpPr>
                <a:xfrm>
                  <a:off x="8731099" y="354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3" name="Groupe 62"/>
                <p:cNvGrpSpPr/>
                <p:nvPr/>
              </p:nvGrpSpPr>
              <p:grpSpPr>
                <a:xfrm>
                  <a:off x="6785089" y="192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6" name="Groupe 65"/>
                <p:cNvGrpSpPr/>
                <p:nvPr/>
              </p:nvGrpSpPr>
              <p:grpSpPr>
                <a:xfrm>
                  <a:off x="8731099" y="192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34" name="Image 7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8587" y="286486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5" name="Imag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6830" y="247062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6" name="Image 7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6998" y="315233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7" name="Image 7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8633" y="2693857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300" name="Groupe 109"/>
          <p:cNvGrpSpPr>
            <a:grpSpLocks/>
          </p:cNvGrpSpPr>
          <p:nvPr/>
        </p:nvGrpSpPr>
        <p:grpSpPr bwMode="auto">
          <a:xfrm>
            <a:off x="2752725" y="2446338"/>
            <a:ext cx="1870076" cy="1641475"/>
            <a:chOff x="1045020" y="3584436"/>
            <a:chExt cx="2771663" cy="2293474"/>
          </a:xfrm>
        </p:grpSpPr>
        <p:sp>
          <p:nvSpPr>
            <p:cNvPr id="55324" name="ZoneTexte 20"/>
            <p:cNvSpPr txBox="1">
              <a:spLocks noChangeArrowheads="1"/>
            </p:cNvSpPr>
            <p:nvPr/>
          </p:nvSpPr>
          <p:spPr bwMode="auto">
            <a:xfrm>
              <a:off x="1669600" y="3584436"/>
              <a:ext cx="1808293" cy="81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11 m x 5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180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25" name="Groupe 58"/>
            <p:cNvGrpSpPr>
              <a:grpSpLocks noChangeAspect="1"/>
            </p:cNvGrpSpPr>
            <p:nvPr/>
          </p:nvGrpSpPr>
          <p:grpSpPr bwMode="auto">
            <a:xfrm>
              <a:off x="1045020" y="4537495"/>
              <a:ext cx="2771663" cy="1340415"/>
              <a:chOff x="124205" y="1343943"/>
              <a:chExt cx="3959518" cy="1914879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124205" y="1459102"/>
                <a:ext cx="3959518" cy="1799720"/>
                <a:chOff x="124205" y="1459102"/>
                <a:chExt cx="3959518" cy="179972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7" name="Groupe 26"/>
                <p:cNvGrpSpPr/>
                <p:nvPr/>
              </p:nvGrpSpPr>
              <p:grpSpPr>
                <a:xfrm>
                  <a:off x="2103723" y="1476294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1" name="Groupe 30"/>
                <p:cNvGrpSpPr/>
                <p:nvPr/>
              </p:nvGrpSpPr>
              <p:grpSpPr>
                <a:xfrm>
                  <a:off x="124205" y="145910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2" name="Rectangle 31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4" name="Groupe 33"/>
                <p:cNvGrpSpPr/>
                <p:nvPr/>
              </p:nvGrpSpPr>
              <p:grpSpPr>
                <a:xfrm>
                  <a:off x="124205" y="235882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7" name="Groupe 36"/>
                <p:cNvGrpSpPr/>
                <p:nvPr/>
              </p:nvGrpSpPr>
              <p:grpSpPr>
                <a:xfrm>
                  <a:off x="2103723" y="235854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27" name="Image 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461" y="134394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8" name="Imag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419" y="157062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9" name="Image 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9508" y="158837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0" name="Image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5508" y="1859435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01" name="ZoneTexte 18"/>
          <p:cNvSpPr txBox="1">
            <a:spLocks noChangeArrowheads="1"/>
          </p:cNvSpPr>
          <p:nvPr/>
        </p:nvSpPr>
        <p:spPr bwMode="auto">
          <a:xfrm>
            <a:off x="581025" y="2992438"/>
            <a:ext cx="14573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7 m x 7 m</a:t>
            </a:r>
          </a:p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200 tiges/ha</a:t>
            </a:r>
          </a:p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(forest  control)</a:t>
            </a:r>
          </a:p>
        </p:txBody>
      </p:sp>
      <p:grpSp>
        <p:nvGrpSpPr>
          <p:cNvPr id="55302" name="Groupe 68"/>
          <p:cNvGrpSpPr>
            <a:grpSpLocks noChangeAspect="1"/>
          </p:cNvGrpSpPr>
          <p:nvPr/>
        </p:nvGrpSpPr>
        <p:grpSpPr bwMode="auto">
          <a:xfrm>
            <a:off x="1274763" y="2003425"/>
            <a:ext cx="1190625" cy="1262063"/>
            <a:chOff x="279508" y="3489374"/>
            <a:chExt cx="2520000" cy="2520000"/>
          </a:xfrm>
        </p:grpSpPr>
        <p:grpSp>
          <p:nvGrpSpPr>
            <p:cNvPr id="54" name="Groupe 53"/>
            <p:cNvGrpSpPr/>
            <p:nvPr/>
          </p:nvGrpSpPr>
          <p:grpSpPr>
            <a:xfrm>
              <a:off x="279508" y="3489374"/>
              <a:ext cx="2520000" cy="2520000"/>
              <a:chOff x="1133369" y="3485108"/>
              <a:chExt cx="2520000" cy="2520000"/>
            </a:xfrm>
            <a:scene3d>
              <a:camera prst="isometricOffAxis2Top"/>
              <a:lightRig rig="threePt" dir="t"/>
            </a:scene3d>
          </p:grpSpPr>
          <p:grpSp>
            <p:nvGrpSpPr>
              <p:cNvPr id="3" name="Groupe 2"/>
              <p:cNvGrpSpPr/>
              <p:nvPr/>
            </p:nvGrpSpPr>
            <p:grpSpPr>
              <a:xfrm>
                <a:off x="2393369" y="4745108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45" name="Groupe 44"/>
              <p:cNvGrpSpPr/>
              <p:nvPr/>
            </p:nvGrpSpPr>
            <p:grpSpPr>
              <a:xfrm>
                <a:off x="2393369" y="3489374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48" name="Groupe 47"/>
              <p:cNvGrpSpPr/>
              <p:nvPr/>
            </p:nvGrpSpPr>
            <p:grpSpPr>
              <a:xfrm>
                <a:off x="1133369" y="3485108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51" name="Groupe 50"/>
              <p:cNvGrpSpPr/>
              <p:nvPr/>
            </p:nvGrpSpPr>
            <p:grpSpPr>
              <a:xfrm>
                <a:off x="1133369" y="4739849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</p:grpSp>
        <p:pic>
          <p:nvPicPr>
            <p:cNvPr id="55320" name="Imag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08" y="3729679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1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83" y="406015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2" name="Imag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508" y="389506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3" name="Image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08" y="425084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3" name="Groupe 108"/>
          <p:cNvGrpSpPr>
            <a:grpSpLocks/>
          </p:cNvGrpSpPr>
          <p:nvPr/>
        </p:nvGrpSpPr>
        <p:grpSpPr bwMode="auto">
          <a:xfrm>
            <a:off x="4810125" y="3357563"/>
            <a:ext cx="3230563" cy="1982787"/>
            <a:chOff x="3186683" y="2934702"/>
            <a:chExt cx="4788000" cy="2772112"/>
          </a:xfrm>
        </p:grpSpPr>
        <p:sp>
          <p:nvSpPr>
            <p:cNvPr id="55312" name="ZoneTexte 22"/>
            <p:cNvSpPr txBox="1">
              <a:spLocks noChangeArrowheads="1"/>
            </p:cNvSpPr>
            <p:nvPr/>
          </p:nvSpPr>
          <p:spPr bwMode="auto">
            <a:xfrm>
              <a:off x="5619463" y="3049744"/>
              <a:ext cx="1782327" cy="817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19 m x 11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50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13" name="Groupe 88"/>
            <p:cNvGrpSpPr>
              <a:grpSpLocks noChangeAspect="1"/>
            </p:cNvGrpSpPr>
            <p:nvPr/>
          </p:nvGrpSpPr>
          <p:grpSpPr bwMode="auto">
            <a:xfrm>
              <a:off x="3186683" y="2934702"/>
              <a:ext cx="4788000" cy="2772112"/>
              <a:chOff x="3819190" y="2034406"/>
              <a:chExt cx="6840000" cy="3960160"/>
            </a:xfrm>
          </p:grpSpPr>
          <p:grpSp>
            <p:nvGrpSpPr>
              <p:cNvPr id="84" name="Groupe 83"/>
              <p:cNvGrpSpPr/>
              <p:nvPr/>
            </p:nvGrpSpPr>
            <p:grpSpPr>
              <a:xfrm>
                <a:off x="3819190" y="2034406"/>
                <a:ext cx="6840000" cy="3960160"/>
                <a:chOff x="6607099" y="3763640"/>
                <a:chExt cx="6840000" cy="396016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6" name="Groupe 25"/>
                <p:cNvGrpSpPr/>
                <p:nvPr/>
              </p:nvGrpSpPr>
              <p:grpSpPr>
                <a:xfrm>
                  <a:off x="6607099" y="376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75" name="Groupe 74"/>
                <p:cNvGrpSpPr/>
                <p:nvPr/>
              </p:nvGrpSpPr>
              <p:grpSpPr>
                <a:xfrm>
                  <a:off x="10027099" y="376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78" name="Groupe 77"/>
                <p:cNvGrpSpPr/>
                <p:nvPr/>
              </p:nvGrpSpPr>
              <p:grpSpPr>
                <a:xfrm>
                  <a:off x="6607099" y="574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9" name="Rectangle 78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81" name="Groupe 80"/>
                <p:cNvGrpSpPr/>
                <p:nvPr/>
              </p:nvGrpSpPr>
              <p:grpSpPr>
                <a:xfrm>
                  <a:off x="10027099" y="574380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82" name="Rectangle 81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15" name="Image 8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1099" y="327223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6" name="Imag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3099" y="3822940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7" name="Image 8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3281" y="2808962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8" name="Image 8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5281" y="331683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304" name="Groupe 110"/>
          <p:cNvGrpSpPr>
            <a:grpSpLocks/>
          </p:cNvGrpSpPr>
          <p:nvPr/>
        </p:nvGrpSpPr>
        <p:grpSpPr bwMode="auto">
          <a:xfrm>
            <a:off x="1720850" y="3386138"/>
            <a:ext cx="3233738" cy="3432175"/>
            <a:chOff x="5020589" y="4220253"/>
            <a:chExt cx="4790830" cy="4798929"/>
          </a:xfrm>
        </p:grpSpPr>
        <p:sp>
          <p:nvSpPr>
            <p:cNvPr id="55305" name="ZoneTexte 23"/>
            <p:cNvSpPr txBox="1">
              <a:spLocks noChangeArrowheads="1"/>
            </p:cNvSpPr>
            <p:nvPr/>
          </p:nvSpPr>
          <p:spPr bwMode="auto">
            <a:xfrm>
              <a:off x="5131394" y="7316597"/>
              <a:ext cx="1798729" cy="81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19 m x 19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30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06" name="Groupe 105"/>
            <p:cNvGrpSpPr>
              <a:grpSpLocks noChangeAspect="1"/>
            </p:cNvGrpSpPr>
            <p:nvPr/>
          </p:nvGrpSpPr>
          <p:grpSpPr bwMode="auto">
            <a:xfrm>
              <a:off x="5020589" y="4220253"/>
              <a:ext cx="4790830" cy="4798929"/>
              <a:chOff x="5922987" y="2404303"/>
              <a:chExt cx="6844043" cy="6855613"/>
            </a:xfrm>
          </p:grpSpPr>
          <p:grpSp>
            <p:nvGrpSpPr>
              <p:cNvPr id="99" name="Groupe 98"/>
              <p:cNvGrpSpPr/>
              <p:nvPr/>
            </p:nvGrpSpPr>
            <p:grpSpPr>
              <a:xfrm>
                <a:off x="5922987" y="2404303"/>
                <a:ext cx="6844043" cy="6855613"/>
                <a:chOff x="5922987" y="2404303"/>
                <a:chExt cx="6844043" cy="6855613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5" name="Groupe 24"/>
                <p:cNvGrpSpPr/>
                <p:nvPr/>
              </p:nvGrpSpPr>
              <p:grpSpPr>
                <a:xfrm>
                  <a:off x="5922987" y="5829774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8" name="Rectangle 7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0" name="Groupe 89"/>
                <p:cNvGrpSpPr/>
                <p:nvPr/>
              </p:nvGrpSpPr>
              <p:grpSpPr>
                <a:xfrm>
                  <a:off x="9342987" y="5824303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3" name="Groupe 92"/>
                <p:cNvGrpSpPr/>
                <p:nvPr/>
              </p:nvGrpSpPr>
              <p:grpSpPr>
                <a:xfrm>
                  <a:off x="9347030" y="2409774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4" name="Rectangle 93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6" name="Groupe 95"/>
                <p:cNvGrpSpPr/>
                <p:nvPr/>
              </p:nvGrpSpPr>
              <p:grpSpPr>
                <a:xfrm>
                  <a:off x="5922987" y="2404303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7" name="Rectangle 96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08" name="Image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7471" y="487251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09" name="Image 1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185" y="537937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0" name="Image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6185" y="4454115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1" name="Image 10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7104" y="578823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569325" cy="1143000"/>
          </a:xfrm>
        </p:spPr>
        <p:txBody>
          <a:bodyPr/>
          <a:lstStyle/>
          <a:p>
            <a:r>
              <a:rPr lang="fr-FR" sz="2800" dirty="0" smtClean="0"/>
              <a:t>Perspectives : concevoir des systèmes plus innovants par simulation numérique</a:t>
            </a:r>
          </a:p>
        </p:txBody>
      </p:sp>
      <p:sp>
        <p:nvSpPr>
          <p:cNvPr id="57347" name="ZoneTexte 10"/>
          <p:cNvSpPr txBox="1">
            <a:spLocks noChangeArrowheads="1"/>
          </p:cNvSpPr>
          <p:nvPr/>
        </p:nvSpPr>
        <p:spPr bwMode="auto">
          <a:xfrm>
            <a:off x="361950" y="1484313"/>
            <a:ext cx="79216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Production de biomasse en agroforesterie</a:t>
            </a: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Gestions originales des arbres</a:t>
            </a:r>
          </a:p>
          <a:p>
            <a:pPr eaLnBrk="1" hangingPunct="1"/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Variétés améliorées</a:t>
            </a:r>
          </a:p>
          <a:p>
            <a:pPr eaLnBrk="1" hangingPunct="1"/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076700"/>
            <a:ext cx="532923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grof02.jpg                                                    00073AEF&#10;int_Tamari                     C0173FB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8066"/>
          <a:stretch>
            <a:fillRect/>
          </a:stretch>
        </p:blipFill>
        <p:spPr bwMode="auto">
          <a:xfrm>
            <a:off x="3756857" y="1843088"/>
            <a:ext cx="51752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50825" y="404813"/>
            <a:ext cx="7489825" cy="470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 smtClean="0">
              <a:solidFill>
                <a:schemeClr val="tx2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>
              <a:solidFill>
                <a:schemeClr val="tx2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>
              <a:solidFill>
                <a:schemeClr val="tx2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 smtClean="0">
              <a:solidFill>
                <a:schemeClr val="tx2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800" dirty="0" smtClean="0">
                <a:solidFill>
                  <a:schemeClr val="tx2"/>
                </a:solidFill>
                <a:latin typeface="+mn-lt"/>
                <a:ea typeface="ＭＳ Ｐゴシック" pitchFamily="-1" charset="-128"/>
                <a:cs typeface="Calibri" pitchFamily="34" charset="0"/>
              </a:rPr>
              <a:t>Produire…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800" dirty="0" smtClean="0">
                <a:solidFill>
                  <a:schemeClr val="tx2"/>
                </a:solidFill>
                <a:latin typeface="+mn-lt"/>
                <a:ea typeface="ＭＳ Ｐゴシック" pitchFamily="-1" charset="-128"/>
                <a:cs typeface="Calibri" pitchFamily="34" charset="0"/>
              </a:rPr>
              <a:t>et protéger!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>
              <a:solidFill>
                <a:schemeClr val="tx2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800" dirty="0" smtClean="0">
                <a:solidFill>
                  <a:schemeClr val="tx2"/>
                </a:solidFill>
                <a:latin typeface="+mn-lt"/>
                <a:ea typeface="ＭＳ Ｐゴシック" pitchFamily="-1" charset="-128"/>
                <a:cs typeface="Calibri" pitchFamily="34" charset="0"/>
              </a:rPr>
              <a:t>Pourquoi choisir?</a:t>
            </a:r>
            <a:endParaRPr lang="fr-FR" sz="3200" dirty="0">
              <a:solidFill>
                <a:schemeClr val="tx2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3503613" y="6162675"/>
            <a:ext cx="5400675" cy="461665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Chapeau aux </a:t>
            </a:r>
            <a:r>
              <a:rPr lang="en-GB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pionniers</a:t>
            </a:r>
            <a:r>
              <a:rPr lang="en-GB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! </a:t>
            </a:r>
            <a:r>
              <a:rPr lang="en-GB" sz="2400" b="1" dirty="0" smtClean="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-GB" sz="2400" b="1" dirty="0">
              <a:solidFill>
                <a:srgbClr val="FFCC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Images INRA\Agrisylviculture\Systèmes traditionnels\anatolie Y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381000"/>
            <a:ext cx="11201400" cy="840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Images INRA\Images compressées pour envoi par mail\Images pour la presse\Images pour John Deere\DSCN4103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3568" y="393305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pic>
        <p:nvPicPr>
          <p:cNvPr id="4" name="Picture 6" descr="http://91.68.209.11/bmi/agriculture.gouv.fr/plugins/agrigouv2/images/produisons-autremen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7938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~1\ADMINI~1\LOCALS~1\Temp\npo000110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58788"/>
            <a:ext cx="9363076" cy="624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55" y="-293780"/>
            <a:ext cx="2408237" cy="221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79913"/>
            <a:ext cx="3263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6" descr="C:\Images INRA\Images compressées pour envoi par mail\Images pour la presse\Images pour Bruxelles\Jollet-récent b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38125"/>
            <a:ext cx="31702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379912"/>
            <a:ext cx="2957512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388" y="2771775"/>
            <a:ext cx="4079876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124744"/>
            <a:ext cx="3219450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771775"/>
            <a:ext cx="2924175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E9943D45-879B-49BD-81D4-6C033385D531}" type="slidenum">
              <a:rPr lang="fr-FR"/>
              <a:pPr>
                <a:defRPr/>
              </a:pPr>
              <a:t>7</a:t>
            </a:fld>
            <a:endParaRPr lang="fr-FR"/>
          </a:p>
        </p:txBody>
      </p:sp>
      <p:pic>
        <p:nvPicPr>
          <p:cNvPr id="10243" name="Picture 2" descr="C:\Images INRA\Images compressées pour envoi par mail\Images pour le troisième rapport annuel\Lever sole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8600"/>
            <a:ext cx="2773362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C:\Umr_System\Evaluation 04\Photos\880-8023_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28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C:\Umr_System\Evaluation 04\Evaluation 1 02 2005\Photos\DSCN3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21163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C:\Images INRA\Images compressées pour envoi par mail\images pour le site INTERNET SAFE\Images du mois\février 2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34242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5410200" y="6400800"/>
            <a:ext cx="3352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Agroforesterie créative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8" name="Picture 7" descr="C:\Documents and Settings\Photothèque\Agrisylviculture\Restinclières\2008\08 Aout 2008\Tournage août 2008\C_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2133600"/>
            <a:ext cx="310515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9563" y="265113"/>
            <a:ext cx="789781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9200" tIns="39600" rIns="79200" bIns="39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3600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Recherche participative en exploitation</a:t>
            </a:r>
            <a:endParaRPr lang="fr-FR" sz="3600" dirty="0">
              <a:solidFill>
                <a:schemeClr val="tx2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62100"/>
            <a:ext cx="7715250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686175"/>
            <a:ext cx="334645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3055938"/>
            <a:ext cx="2571751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363201" cy="690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ystem2011">
  <a:themeElements>
    <a:clrScheme name="System2011 1">
      <a:dk1>
        <a:srgbClr val="4E3B30"/>
      </a:dk1>
      <a:lt1>
        <a:srgbClr val="FFFFFF"/>
      </a:lt1>
      <a:dk2>
        <a:srgbClr val="000000"/>
      </a:dk2>
      <a:lt2>
        <a:srgbClr val="FBEEC9"/>
      </a:lt2>
      <a:accent1>
        <a:srgbClr val="F0A22E"/>
      </a:accent1>
      <a:accent2>
        <a:srgbClr val="A5644E"/>
      </a:accent2>
      <a:accent3>
        <a:srgbClr val="AAAAAA"/>
      </a:accent3>
      <a:accent4>
        <a:srgbClr val="DADADA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System201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ystem2011 1">
        <a:dk1>
          <a:srgbClr val="4E3B30"/>
        </a:dk1>
        <a:lt1>
          <a:srgbClr val="FFFFFF"/>
        </a:lt1>
        <a:dk2>
          <a:srgbClr val="00000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AAAAAA"/>
        </a:accent3>
        <a:accent4>
          <a:srgbClr val="DADADA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</TotalTime>
  <Words>659</Words>
  <Application>Microsoft Office PowerPoint</Application>
  <PresentationFormat>Affichage à l'écran (4:3)</PresentationFormat>
  <Paragraphs>180</Paragraphs>
  <Slides>47</Slides>
  <Notes>26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System2011</vt:lpstr>
      <vt:lpstr>Agroforesterie Etat des possibles </vt:lpstr>
      <vt:lpstr>Présentation PowerPoint</vt:lpstr>
      <vt:lpstr>Arbres et Agriculture : changement de paradigme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1990-2010  Quoi de neuf?</vt:lpstr>
      <vt:lpstr>Un nouveau système d’exploitation, qui peut s’adapter presque partout.</vt:lpstr>
      <vt:lpstr>Mélanger ou ne pas mélanger 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Services environnementaux de l’agroforesterie</vt:lpstr>
      <vt:lpstr>Paysage : une image positive et sincère de systèmes de production durables</vt:lpstr>
      <vt:lpstr>Changement climatique : tous à l’abri?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Atténuation du changement climatique : stocker du carbone</vt:lpstr>
      <vt:lpstr>Présentation PowerPoint</vt:lpstr>
      <vt:lpstr>Protection contre les incendies</vt:lpstr>
      <vt:lpstr>Présentation PowerPoint</vt:lpstr>
      <vt:lpstr>Présentation PowerPoint</vt:lpstr>
      <vt:lpstr>Présentation PowerPoint</vt:lpstr>
      <vt:lpstr>Protection de la biodiversité</vt:lpstr>
      <vt:lpstr>Présentation PowerPoint</vt:lpstr>
      <vt:lpstr>Présentation PowerPoint</vt:lpstr>
      <vt:lpstr>Vers la réduction de l’emploi des pesticides en agroforesterie ?</vt:lpstr>
      <vt:lpstr>Présentation PowerPoint</vt:lpstr>
      <vt:lpstr>Vers la réduction de l’emploi des engrais en agroforesterie? </vt:lpstr>
      <vt:lpstr>Présentation PowerPoint</vt:lpstr>
      <vt:lpstr> Une recherche balbutiante….</vt:lpstr>
      <vt:lpstr>Présentation PowerPoint</vt:lpstr>
      <vt:lpstr>Présentation PowerPoint</vt:lpstr>
      <vt:lpstr>Perspectives : concevoir des systèmes plus innovants par simulation numérique</vt:lpstr>
      <vt:lpstr>Présentation PowerPoint</vt:lpstr>
      <vt:lpstr>Présentation PowerPoint</vt:lpstr>
      <vt:lpstr>Présentation PowerPoint</vt:lpstr>
    </vt:vector>
  </TitlesOfParts>
  <Company>Inra Montpellier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Facilitation entre espèces et résilience des agrosystèmes  plurispécifiques face à la variabilité du climat et aux évènements extrêmes</dc:title>
  <dc:creator>x</dc:creator>
  <cp:lastModifiedBy>Christian Dupraz</cp:lastModifiedBy>
  <cp:revision>92</cp:revision>
  <dcterms:created xsi:type="dcterms:W3CDTF">2011-07-05T15:09:23Z</dcterms:created>
  <dcterms:modified xsi:type="dcterms:W3CDTF">2013-11-25T08:15:32Z</dcterms:modified>
</cp:coreProperties>
</file>